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72" r:id="rId3"/>
    <p:sldId id="273" r:id="rId4"/>
    <p:sldId id="257" r:id="rId5"/>
    <p:sldId id="258" r:id="rId6"/>
    <p:sldId id="259" r:id="rId7"/>
    <p:sldId id="260" r:id="rId8"/>
    <p:sldId id="262" r:id="rId9"/>
    <p:sldId id="263" r:id="rId10"/>
    <p:sldId id="264" r:id="rId11"/>
    <p:sldId id="265" r:id="rId12"/>
    <p:sldId id="266" r:id="rId13"/>
    <p:sldId id="269"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01516"/>
    <a:srgbClr val="2C383C"/>
    <a:srgbClr val="FFFD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5" d="100"/>
          <a:sy n="75" d="100"/>
        </p:scale>
        <p:origin x="5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3/26/2023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3/26/2023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3/26/2023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3/26/2023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3/26/2023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3/26/2023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3/26/2023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3/26/2023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jpeg"/></Relationships>
</file>

<file path=ppt/slides/_rels/slide12.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13.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image" Target="../media/image59.png"/><Relationship Id="rId1" Type="http://schemas.openxmlformats.org/officeDocument/2006/relationships/slideLayout" Target="../slideLayouts/slideLayout1.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4.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pn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80.png"/><Relationship Id="rId2" Type="http://schemas.openxmlformats.org/officeDocument/2006/relationships/image" Target="../media/image70.png"/><Relationship Id="rId16" Type="http://schemas.openxmlformats.org/officeDocument/2006/relationships/image" Target="../media/image84.png"/><Relationship Id="rId1" Type="http://schemas.openxmlformats.org/officeDocument/2006/relationships/slideLayout" Target="../slideLayouts/slideLayout1.xml"/><Relationship Id="rId6" Type="http://schemas.openxmlformats.org/officeDocument/2006/relationships/image" Target="../media/image74.png"/><Relationship Id="rId11" Type="http://schemas.openxmlformats.org/officeDocument/2006/relationships/image" Target="../media/image79.png"/><Relationship Id="rId5" Type="http://schemas.openxmlformats.org/officeDocument/2006/relationships/image" Target="../media/image73.png"/><Relationship Id="rId15" Type="http://schemas.openxmlformats.org/officeDocument/2006/relationships/image" Target="../media/image83.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png"/><Relationship Id="rId14" Type="http://schemas.openxmlformats.org/officeDocument/2006/relationships/image" Target="../media/image8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0CC9476-0CE5-08F8-F847-B306091835AA}"/>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200000"/>
                    </a14:imgEffect>
                  </a14:imgLayer>
                </a14:imgProps>
              </a:ext>
            </a:extLst>
          </a:blip>
          <a:srcRect l="20519" t="13711" r="23302" b="20377"/>
          <a:stretch/>
        </p:blipFill>
        <p:spPr>
          <a:xfrm>
            <a:off x="0" y="0"/>
            <a:ext cx="12192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Título 1">
            <a:extLst>
              <a:ext uri="{FF2B5EF4-FFF2-40B4-BE49-F238E27FC236}">
                <a16:creationId xmlns:a16="http://schemas.microsoft.com/office/drawing/2014/main" id="{BE11B34D-B554-2011-AAB6-E45CACCA3C70}"/>
              </a:ext>
            </a:extLst>
          </p:cNvPr>
          <p:cNvSpPr>
            <a:spLocks noGrp="1"/>
          </p:cNvSpPr>
          <p:nvPr>
            <p:ph type="ctrTitle"/>
          </p:nvPr>
        </p:nvSpPr>
        <p:spPr>
          <a:xfrm>
            <a:off x="2700068" y="1185183"/>
            <a:ext cx="8957216" cy="514221"/>
          </a:xfrm>
        </p:spPr>
        <p:txBody>
          <a:bodyPr>
            <a:normAutofit fontScale="90000"/>
          </a:bodyPr>
          <a:lstStyle/>
          <a:p>
            <a:pPr algn="just"/>
            <a:r>
              <a:rPr lang="es-EC" sz="2800" b="1" dirty="0">
                <a:latin typeface="Arial Narrow" panose="020B0606020202030204" pitchFamily="34" charset="0"/>
              </a:rPr>
              <a:t>CABAÑAS COMUNITARIAS AYLLU - LLAKTA IMBACUCHA</a:t>
            </a:r>
          </a:p>
        </p:txBody>
      </p:sp>
      <p:sp>
        <p:nvSpPr>
          <p:cNvPr id="3" name="Subtítulo 2">
            <a:extLst>
              <a:ext uri="{FF2B5EF4-FFF2-40B4-BE49-F238E27FC236}">
                <a16:creationId xmlns:a16="http://schemas.microsoft.com/office/drawing/2014/main" id="{913DB7DC-1337-701B-7890-17BC8423CAF0}"/>
              </a:ext>
            </a:extLst>
          </p:cNvPr>
          <p:cNvSpPr>
            <a:spLocks noGrp="1"/>
          </p:cNvSpPr>
          <p:nvPr>
            <p:ph type="subTitle" idx="1"/>
          </p:nvPr>
        </p:nvSpPr>
        <p:spPr>
          <a:xfrm>
            <a:off x="7323826" y="6321264"/>
            <a:ext cx="4333458" cy="417864"/>
          </a:xfrm>
        </p:spPr>
        <p:txBody>
          <a:bodyPr>
            <a:noAutofit/>
          </a:bodyPr>
          <a:lstStyle/>
          <a:p>
            <a:r>
              <a:rPr lang="es-EC" sz="2400" dirty="0">
                <a:latin typeface="Arial Narrow" panose="020B0606020202030204" pitchFamily="34" charset="0"/>
              </a:rPr>
              <a:t>María Mercedes </a:t>
            </a:r>
            <a:r>
              <a:rPr lang="es-EC" sz="2400" dirty="0"/>
              <a:t>Jácome</a:t>
            </a:r>
            <a:r>
              <a:rPr lang="es-EC" sz="2400" dirty="0">
                <a:latin typeface="Arial Narrow" panose="020B0606020202030204" pitchFamily="34" charset="0"/>
              </a:rPr>
              <a:t> Carvajal</a:t>
            </a:r>
          </a:p>
        </p:txBody>
      </p:sp>
      <p:sp>
        <p:nvSpPr>
          <p:cNvPr id="7" name="CuadroTexto 6">
            <a:extLst>
              <a:ext uri="{FF2B5EF4-FFF2-40B4-BE49-F238E27FC236}">
                <a16:creationId xmlns:a16="http://schemas.microsoft.com/office/drawing/2014/main" id="{C984E7EB-AAEF-32BA-D3CF-365FB0C1F6C0}"/>
              </a:ext>
            </a:extLst>
          </p:cNvPr>
          <p:cNvSpPr txBox="1"/>
          <p:nvPr/>
        </p:nvSpPr>
        <p:spPr>
          <a:xfrm>
            <a:off x="7056408" y="1785668"/>
            <a:ext cx="4600876" cy="830997"/>
          </a:xfrm>
          <a:prstGeom prst="rect">
            <a:avLst/>
          </a:prstGeom>
          <a:noFill/>
        </p:spPr>
        <p:txBody>
          <a:bodyPr wrap="square">
            <a:spAutoFit/>
          </a:bodyPr>
          <a:lstStyle/>
          <a:p>
            <a:pPr algn="r"/>
            <a:r>
              <a:rPr lang="es-EC" sz="2400" dirty="0">
                <a:solidFill>
                  <a:schemeClr val="bg1"/>
                </a:solidFill>
                <a:latin typeface="Arial Narrow" panose="020B0606020202030204" pitchFamily="34" charset="0"/>
              </a:rPr>
              <a:t>En la parroquia de San Rafael de la Laguna a orillas del lago San Pablo</a:t>
            </a:r>
          </a:p>
        </p:txBody>
      </p:sp>
    </p:spTree>
    <p:extLst>
      <p:ext uri="{BB962C8B-B14F-4D97-AF65-F5344CB8AC3E}">
        <p14:creationId xmlns:p14="http://schemas.microsoft.com/office/powerpoint/2010/main" val="1153387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A2469D7-E8B2-9D93-B93F-21E32DC91F03}"/>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11200"/>
                    </a14:imgEffect>
                  </a14:imgLayer>
                </a14:imgProps>
              </a:ext>
            </a:extLst>
          </a:blip>
          <a:srcRect l="6711" t="20537" r="55921" b="38365"/>
          <a:stretch/>
        </p:blipFill>
        <p:spPr>
          <a:xfrm>
            <a:off x="0" y="10469"/>
            <a:ext cx="10570766" cy="68154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Título 1">
            <a:extLst>
              <a:ext uri="{FF2B5EF4-FFF2-40B4-BE49-F238E27FC236}">
                <a16:creationId xmlns:a16="http://schemas.microsoft.com/office/drawing/2014/main" id="{09795EDE-911D-5288-8EF0-BC516EF7B3A7}"/>
              </a:ext>
            </a:extLst>
          </p:cNvPr>
          <p:cNvSpPr>
            <a:spLocks noGrp="1"/>
          </p:cNvSpPr>
          <p:nvPr>
            <p:ph type="title"/>
          </p:nvPr>
        </p:nvSpPr>
        <p:spPr>
          <a:xfrm>
            <a:off x="2700070" y="2553608"/>
            <a:ext cx="5741790" cy="1188720"/>
          </a:xfrm>
        </p:spPr>
        <p:txBody>
          <a:bodyPr>
            <a:normAutofit/>
          </a:bodyPr>
          <a:lstStyle/>
          <a:p>
            <a:r>
              <a:rPr lang="es-EC" sz="2500" dirty="0"/>
              <a:t>San Rafael de la laguna micro propuesta urbana</a:t>
            </a:r>
          </a:p>
        </p:txBody>
      </p:sp>
      <p:grpSp>
        <p:nvGrpSpPr>
          <p:cNvPr id="9" name="Grupo 8">
            <a:extLst>
              <a:ext uri="{FF2B5EF4-FFF2-40B4-BE49-F238E27FC236}">
                <a16:creationId xmlns:a16="http://schemas.microsoft.com/office/drawing/2014/main" id="{F2F01BF9-0145-5AAE-6E30-5A819C01C6A7}"/>
              </a:ext>
            </a:extLst>
          </p:cNvPr>
          <p:cNvGrpSpPr/>
          <p:nvPr/>
        </p:nvGrpSpPr>
        <p:grpSpPr>
          <a:xfrm>
            <a:off x="10236540" y="13854"/>
            <a:ext cx="11615651" cy="6858000"/>
            <a:chOff x="10236540" y="13854"/>
            <a:chExt cx="11615651" cy="6858000"/>
          </a:xfrm>
        </p:grpSpPr>
        <p:sp>
          <p:nvSpPr>
            <p:cNvPr id="5" name="Rectángulo 4">
              <a:extLst>
                <a:ext uri="{FF2B5EF4-FFF2-40B4-BE49-F238E27FC236}">
                  <a16:creationId xmlns:a16="http://schemas.microsoft.com/office/drawing/2014/main" id="{D309A06C-DA0D-7F41-0998-82535DDB6955}"/>
                </a:ext>
              </a:extLst>
            </p:cNvPr>
            <p:cNvSpPr/>
            <p:nvPr/>
          </p:nvSpPr>
          <p:spPr>
            <a:xfrm>
              <a:off x="10672520" y="13854"/>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Rectángulo: esquinas redondeadas 5">
              <a:extLst>
                <a:ext uri="{FF2B5EF4-FFF2-40B4-BE49-F238E27FC236}">
                  <a16:creationId xmlns:a16="http://schemas.microsoft.com/office/drawing/2014/main" id="{4427E3CD-37F1-F373-990C-D63976EF8886}"/>
                </a:ext>
              </a:extLst>
            </p:cNvPr>
            <p:cNvSpPr/>
            <p:nvPr/>
          </p:nvSpPr>
          <p:spPr>
            <a:xfrm>
              <a:off x="10237282" y="763407"/>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CuadroTexto 6">
              <a:extLst>
                <a:ext uri="{FF2B5EF4-FFF2-40B4-BE49-F238E27FC236}">
                  <a16:creationId xmlns:a16="http://schemas.microsoft.com/office/drawing/2014/main" id="{3257C2A5-CE8D-53DF-329E-3730FCF31212}"/>
                </a:ext>
              </a:extLst>
            </p:cNvPr>
            <p:cNvSpPr txBox="1"/>
            <p:nvPr/>
          </p:nvSpPr>
          <p:spPr>
            <a:xfrm>
              <a:off x="10236540" y="994143"/>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pic>
          <p:nvPicPr>
            <p:cNvPr id="8" name="Imagen 7">
              <a:extLst>
                <a:ext uri="{FF2B5EF4-FFF2-40B4-BE49-F238E27FC236}">
                  <a16:creationId xmlns:a16="http://schemas.microsoft.com/office/drawing/2014/main" id="{A4E9F261-52B4-8D0E-A95D-E948399280D4}"/>
                </a:ext>
              </a:extLst>
            </p:cNvPr>
            <p:cNvPicPr>
              <a:picLocks noChangeAspect="1"/>
            </p:cNvPicPr>
            <p:nvPr/>
          </p:nvPicPr>
          <p:blipFill rotWithShape="1">
            <a:blip r:embed="rId4"/>
            <a:srcRect l="17158" t="12733" r="27196" b="11452"/>
            <a:stretch/>
          </p:blipFill>
          <p:spPr bwMode="auto">
            <a:xfrm>
              <a:off x="12577706" y="230962"/>
              <a:ext cx="8229600" cy="63081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grpSp>
      <p:grpSp>
        <p:nvGrpSpPr>
          <p:cNvPr id="11" name="Grupo 10">
            <a:extLst>
              <a:ext uri="{FF2B5EF4-FFF2-40B4-BE49-F238E27FC236}">
                <a16:creationId xmlns:a16="http://schemas.microsoft.com/office/drawing/2014/main" id="{F4618460-1BA7-5C3B-D623-DC09128D9AF1}"/>
              </a:ext>
            </a:extLst>
          </p:cNvPr>
          <p:cNvGrpSpPr/>
          <p:nvPr/>
        </p:nvGrpSpPr>
        <p:grpSpPr>
          <a:xfrm>
            <a:off x="10697828" y="-19384"/>
            <a:ext cx="11119240" cy="6858000"/>
            <a:chOff x="10697828" y="-32084"/>
            <a:chExt cx="11119240" cy="6858000"/>
          </a:xfrm>
        </p:grpSpPr>
        <p:sp>
          <p:nvSpPr>
            <p:cNvPr id="12" name="Rectángulo 11">
              <a:extLst>
                <a:ext uri="{FF2B5EF4-FFF2-40B4-BE49-F238E27FC236}">
                  <a16:creationId xmlns:a16="http://schemas.microsoft.com/office/drawing/2014/main" id="{7E827306-BCFF-8A6F-724D-A212DBF193E4}"/>
                </a:ext>
              </a:extLst>
            </p:cNvPr>
            <p:cNvSpPr/>
            <p:nvPr/>
          </p:nvSpPr>
          <p:spPr>
            <a:xfrm>
              <a:off x="11128809" y="-32084"/>
              <a:ext cx="10688259" cy="68580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Rectángulo: esquinas redondeadas 12">
              <a:extLst>
                <a:ext uri="{FF2B5EF4-FFF2-40B4-BE49-F238E27FC236}">
                  <a16:creationId xmlns:a16="http://schemas.microsoft.com/office/drawing/2014/main" id="{E6C1F448-E8E5-DC0B-DD2D-914006721E0B}"/>
                </a:ext>
              </a:extLst>
            </p:cNvPr>
            <p:cNvSpPr/>
            <p:nvPr/>
          </p:nvSpPr>
          <p:spPr>
            <a:xfrm>
              <a:off x="10697828" y="1910372"/>
              <a:ext cx="491648"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 name="CuadroTexto 13">
              <a:extLst>
                <a:ext uri="{FF2B5EF4-FFF2-40B4-BE49-F238E27FC236}">
                  <a16:creationId xmlns:a16="http://schemas.microsoft.com/office/drawing/2014/main" id="{F51D2C06-CB3C-EF04-EF3D-9FD0123825AD}"/>
                </a:ext>
              </a:extLst>
            </p:cNvPr>
            <p:cNvSpPr txBox="1"/>
            <p:nvPr/>
          </p:nvSpPr>
          <p:spPr>
            <a:xfrm>
              <a:off x="10699817" y="2106926"/>
              <a:ext cx="491648"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pic>
          <p:nvPicPr>
            <p:cNvPr id="10" name="Imagen 9">
              <a:extLst>
                <a:ext uri="{FF2B5EF4-FFF2-40B4-BE49-F238E27FC236}">
                  <a16:creationId xmlns:a16="http://schemas.microsoft.com/office/drawing/2014/main" id="{75B22721-3D76-74B9-601F-5F07B149E7A4}"/>
                </a:ext>
              </a:extLst>
            </p:cNvPr>
            <p:cNvPicPr>
              <a:picLocks noChangeAspect="1"/>
            </p:cNvPicPr>
            <p:nvPr/>
          </p:nvPicPr>
          <p:blipFill rotWithShape="1">
            <a:blip r:embed="rId5"/>
            <a:srcRect l="10161" t="12733" r="30694" b="11748"/>
            <a:stretch/>
          </p:blipFill>
          <p:spPr bwMode="auto">
            <a:xfrm>
              <a:off x="12577706" y="304849"/>
              <a:ext cx="8345744" cy="59936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grpSp>
      <p:grpSp>
        <p:nvGrpSpPr>
          <p:cNvPr id="16" name="Grupo 15">
            <a:extLst>
              <a:ext uri="{FF2B5EF4-FFF2-40B4-BE49-F238E27FC236}">
                <a16:creationId xmlns:a16="http://schemas.microsoft.com/office/drawing/2014/main" id="{BC4A3188-B338-B5A4-6B61-0BC360DA6251}"/>
              </a:ext>
            </a:extLst>
          </p:cNvPr>
          <p:cNvGrpSpPr/>
          <p:nvPr/>
        </p:nvGrpSpPr>
        <p:grpSpPr>
          <a:xfrm>
            <a:off x="11130878" y="-40383"/>
            <a:ext cx="11115181" cy="6874598"/>
            <a:chOff x="11130880" y="-40383"/>
            <a:chExt cx="10670288" cy="6874598"/>
          </a:xfrm>
        </p:grpSpPr>
        <p:sp>
          <p:nvSpPr>
            <p:cNvPr id="18" name="Rectángulo 17">
              <a:extLst>
                <a:ext uri="{FF2B5EF4-FFF2-40B4-BE49-F238E27FC236}">
                  <a16:creationId xmlns:a16="http://schemas.microsoft.com/office/drawing/2014/main" id="{80A5AE96-A0FD-F4C2-84DF-1AEB01E96CBF}"/>
                </a:ext>
              </a:extLst>
            </p:cNvPr>
            <p:cNvSpPr/>
            <p:nvPr/>
          </p:nvSpPr>
          <p:spPr>
            <a:xfrm>
              <a:off x="11579834" y="-40383"/>
              <a:ext cx="10221334" cy="6874598"/>
            </a:xfrm>
            <a:prstGeom prst="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9" name="Rectángulo: esquinas redondeadas 18">
              <a:extLst>
                <a:ext uri="{FF2B5EF4-FFF2-40B4-BE49-F238E27FC236}">
                  <a16:creationId xmlns:a16="http://schemas.microsoft.com/office/drawing/2014/main" id="{5910D6D2-D9D6-0C0B-7C39-5C80306119F1}"/>
                </a:ext>
              </a:extLst>
            </p:cNvPr>
            <p:cNvSpPr/>
            <p:nvPr/>
          </p:nvSpPr>
          <p:spPr>
            <a:xfrm>
              <a:off x="11130880" y="3109114"/>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0" name="CuadroTexto 19">
              <a:extLst>
                <a:ext uri="{FF2B5EF4-FFF2-40B4-BE49-F238E27FC236}">
                  <a16:creationId xmlns:a16="http://schemas.microsoft.com/office/drawing/2014/main" id="{4DEF4040-97F0-F609-0AB3-02F23537E2DC}"/>
                </a:ext>
              </a:extLst>
            </p:cNvPr>
            <p:cNvSpPr txBox="1"/>
            <p:nvPr/>
          </p:nvSpPr>
          <p:spPr>
            <a:xfrm>
              <a:off x="11191651" y="3290237"/>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pic>
          <p:nvPicPr>
            <p:cNvPr id="15" name="Imagen 14">
              <a:extLst>
                <a:ext uri="{FF2B5EF4-FFF2-40B4-BE49-F238E27FC236}">
                  <a16:creationId xmlns:a16="http://schemas.microsoft.com/office/drawing/2014/main" id="{23F479CC-DD2A-F080-F211-9E0E4833FD55}"/>
                </a:ext>
              </a:extLst>
            </p:cNvPr>
            <p:cNvPicPr>
              <a:picLocks noChangeAspect="1"/>
            </p:cNvPicPr>
            <p:nvPr/>
          </p:nvPicPr>
          <p:blipFill rotWithShape="1">
            <a:blip r:embed="rId6"/>
            <a:srcRect l="14492" t="16286" r="25032" b="9677"/>
            <a:stretch/>
          </p:blipFill>
          <p:spPr bwMode="auto">
            <a:xfrm>
              <a:off x="13105669" y="652709"/>
              <a:ext cx="7701637" cy="5304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1864710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4.58333E-6 -3.33333E-6 L -0.84089 -0.0199 " pathEditMode="relative" rAng="0" ptsTypes="AA">
                                      <p:cBhvr>
                                        <p:cTn id="6" dur="2000" fill="hold"/>
                                        <p:tgtEl>
                                          <p:spTgt spid="9"/>
                                        </p:tgtEl>
                                        <p:attrNameLst>
                                          <p:attrName>ppt_x</p:attrName>
                                          <p:attrName>ppt_y</p:attrName>
                                        </p:attrNameLst>
                                      </p:cBhvr>
                                      <p:rCtr x="-42044" y="-995"/>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0.00222 -0.01389 L -0.83619 0.00463 " pathEditMode="relative" rAng="0" ptsTypes="AA">
                                      <p:cBhvr>
                                        <p:cTn id="10" dur="2000" fill="hold"/>
                                        <p:tgtEl>
                                          <p:spTgt spid="11"/>
                                        </p:tgtEl>
                                        <p:attrNameLst>
                                          <p:attrName>ppt_x</p:attrName>
                                          <p:attrName>ppt_y</p:attrName>
                                        </p:attrNameLst>
                                      </p:cBhvr>
                                      <p:rCtr x="-41927" y="926"/>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2.22045E-16 -3.7037E-7 L -0.82682 0.00463 " pathEditMode="relative" rAng="0" ptsTypes="AA">
                                      <p:cBhvr>
                                        <p:cTn id="14" dur="2000" fill="hold"/>
                                        <p:tgtEl>
                                          <p:spTgt spid="16"/>
                                        </p:tgtEl>
                                        <p:attrNameLst>
                                          <p:attrName>ppt_x</p:attrName>
                                          <p:attrName>ppt_y</p:attrName>
                                        </p:attrNameLst>
                                      </p:cBhvr>
                                      <p:rCtr x="-41341" y="2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49C44F8-40C4-6A78-952C-29138A8F036E}"/>
              </a:ext>
            </a:extLst>
          </p:cNvPr>
          <p:cNvPicPr>
            <a:picLocks noChangeAspect="1"/>
          </p:cNvPicPr>
          <p:nvPr/>
        </p:nvPicPr>
        <p:blipFill rotWithShape="1">
          <a:blip r:embed="rId2"/>
          <a:srcRect l="13713" t="13766" r="23874" b="11082"/>
          <a:stretch/>
        </p:blipFill>
        <p:spPr>
          <a:xfrm>
            <a:off x="-14703" y="61351"/>
            <a:ext cx="8832391" cy="681828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Título 3">
            <a:extLst>
              <a:ext uri="{FF2B5EF4-FFF2-40B4-BE49-F238E27FC236}">
                <a16:creationId xmlns:a16="http://schemas.microsoft.com/office/drawing/2014/main" id="{CEF2CAC0-F7BD-0666-81CB-57D0439B26E8}"/>
              </a:ext>
            </a:extLst>
          </p:cNvPr>
          <p:cNvSpPr>
            <a:spLocks noGrp="1"/>
          </p:cNvSpPr>
          <p:nvPr>
            <p:ph type="ctrTitle"/>
          </p:nvPr>
        </p:nvSpPr>
        <p:spPr>
          <a:xfrm>
            <a:off x="764731" y="3747450"/>
            <a:ext cx="5626515" cy="1334049"/>
          </a:xfrm>
        </p:spPr>
        <p:txBody>
          <a:bodyPr>
            <a:normAutofit fontScale="90000"/>
          </a:bodyPr>
          <a:lstStyle/>
          <a:p>
            <a:r>
              <a:rPr lang="es-EC" sz="2800" dirty="0"/>
              <a:t>Cabañas comunitarias </a:t>
            </a:r>
            <a:br>
              <a:rPr lang="es-EC" sz="2800" dirty="0"/>
            </a:br>
            <a:r>
              <a:rPr lang="es-EC" sz="2800" dirty="0"/>
              <a:t>ayllu – llakta </a:t>
            </a:r>
            <a:r>
              <a:rPr lang="es-EC" sz="2800" dirty="0" err="1"/>
              <a:t>imbacucha</a:t>
            </a:r>
            <a:endParaRPr lang="es-EC" sz="2800" dirty="0"/>
          </a:p>
        </p:txBody>
      </p:sp>
      <p:grpSp>
        <p:nvGrpSpPr>
          <p:cNvPr id="12" name="Grupo 11">
            <a:extLst>
              <a:ext uri="{FF2B5EF4-FFF2-40B4-BE49-F238E27FC236}">
                <a16:creationId xmlns:a16="http://schemas.microsoft.com/office/drawing/2014/main" id="{D262515A-6BF1-C51B-1CE8-4A5797EFD92A}"/>
              </a:ext>
            </a:extLst>
          </p:cNvPr>
          <p:cNvGrpSpPr/>
          <p:nvPr/>
        </p:nvGrpSpPr>
        <p:grpSpPr>
          <a:xfrm>
            <a:off x="8423683" y="-6016"/>
            <a:ext cx="11615651" cy="6858000"/>
            <a:chOff x="9113593" y="0"/>
            <a:chExt cx="11615651" cy="6858000"/>
          </a:xfrm>
        </p:grpSpPr>
        <p:sp>
          <p:nvSpPr>
            <p:cNvPr id="8" name="Rectángulo 7">
              <a:extLst>
                <a:ext uri="{FF2B5EF4-FFF2-40B4-BE49-F238E27FC236}">
                  <a16:creationId xmlns:a16="http://schemas.microsoft.com/office/drawing/2014/main" id="{EBB37DFF-1BAD-510E-E6B1-6A3EA22A6480}"/>
                </a:ext>
              </a:extLst>
            </p:cNvPr>
            <p:cNvSpPr/>
            <p:nvPr/>
          </p:nvSpPr>
          <p:spPr>
            <a:xfrm>
              <a:off x="9549573" y="0"/>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Rectángulo: esquinas redondeadas 10">
              <a:extLst>
                <a:ext uri="{FF2B5EF4-FFF2-40B4-BE49-F238E27FC236}">
                  <a16:creationId xmlns:a16="http://schemas.microsoft.com/office/drawing/2014/main" id="{5D82DF87-1A72-C59E-61B1-1BE39AF84309}"/>
                </a:ext>
              </a:extLst>
            </p:cNvPr>
            <p:cNvSpPr/>
            <p:nvPr/>
          </p:nvSpPr>
          <p:spPr>
            <a:xfrm>
              <a:off x="9114335" y="29119"/>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CuadroTexto 9">
              <a:extLst>
                <a:ext uri="{FF2B5EF4-FFF2-40B4-BE49-F238E27FC236}">
                  <a16:creationId xmlns:a16="http://schemas.microsoft.com/office/drawing/2014/main" id="{0F253E2D-D6D7-35EA-C2A4-6ACC2C1A8E0A}"/>
                </a:ext>
              </a:extLst>
            </p:cNvPr>
            <p:cNvSpPr txBox="1"/>
            <p:nvPr/>
          </p:nvSpPr>
          <p:spPr>
            <a:xfrm>
              <a:off x="9113593" y="259855"/>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sp>
          <p:nvSpPr>
            <p:cNvPr id="34" name="CuadroTexto 33">
              <a:extLst>
                <a:ext uri="{FF2B5EF4-FFF2-40B4-BE49-F238E27FC236}">
                  <a16:creationId xmlns:a16="http://schemas.microsoft.com/office/drawing/2014/main" id="{55D05E4A-CABB-809C-9FC7-E5C85EC50AE6}"/>
                </a:ext>
              </a:extLst>
            </p:cNvPr>
            <p:cNvSpPr txBox="1"/>
            <p:nvPr/>
          </p:nvSpPr>
          <p:spPr>
            <a:xfrm>
              <a:off x="10258037" y="2166709"/>
              <a:ext cx="2733187" cy="2308324"/>
            </a:xfrm>
            <a:prstGeom prst="rect">
              <a:avLst/>
            </a:prstGeom>
            <a:noFill/>
          </p:spPr>
          <p:txBody>
            <a:bodyPr wrap="square" rtlCol="0">
              <a:spAutoFit/>
            </a:bodyPr>
            <a:lstStyle/>
            <a:p>
              <a:r>
                <a:rPr lang="es-EC" sz="1800" dirty="0">
                  <a:solidFill>
                    <a:schemeClr val="bg1"/>
                  </a:solidFill>
                  <a:effectLst/>
                  <a:ea typeface="Times New Roman" panose="02020603050405020304" pitchFamily="18" charset="0"/>
                </a:rPr>
                <a:t>1 de cada 11 puestos de trabajo están directa o</a:t>
              </a:r>
              <a:r>
                <a:rPr lang="es-EC" dirty="0">
                  <a:solidFill>
                    <a:schemeClr val="bg1"/>
                  </a:solidFill>
                  <a:ea typeface="Times New Roman" panose="02020603050405020304" pitchFamily="18" charset="0"/>
                </a:rPr>
                <a:t> </a:t>
              </a:r>
              <a:r>
                <a:rPr lang="es-EC" sz="1800" dirty="0">
                  <a:solidFill>
                    <a:schemeClr val="bg1"/>
                  </a:solidFill>
                  <a:effectLst/>
                  <a:ea typeface="Times New Roman" panose="02020603050405020304" pitchFamily="18" charset="0"/>
                </a:rPr>
                <a:t>indirectamente relacionados con el turismo, se generaron 522 508 plazas de trabajo en alojamiento y servicios de comida </a:t>
              </a:r>
              <a:endParaRPr lang="es-EC" dirty="0">
                <a:solidFill>
                  <a:schemeClr val="bg1"/>
                </a:solidFill>
              </a:endParaRPr>
            </a:p>
          </p:txBody>
        </p:sp>
        <p:pic>
          <p:nvPicPr>
            <p:cNvPr id="6" name="Imagen 5">
              <a:extLst>
                <a:ext uri="{FF2B5EF4-FFF2-40B4-BE49-F238E27FC236}">
                  <a16:creationId xmlns:a16="http://schemas.microsoft.com/office/drawing/2014/main" id="{64197C6F-C76A-8B07-6903-6146E4694941}"/>
                </a:ext>
              </a:extLst>
            </p:cNvPr>
            <p:cNvPicPr>
              <a:picLocks noChangeAspect="1"/>
            </p:cNvPicPr>
            <p:nvPr/>
          </p:nvPicPr>
          <p:blipFill rotWithShape="1">
            <a:blip r:embed="rId3"/>
            <a:srcRect l="60242" t="32828" r="18289" b="37143"/>
            <a:stretch/>
          </p:blipFill>
          <p:spPr>
            <a:xfrm>
              <a:off x="13375976" y="169997"/>
              <a:ext cx="5075748" cy="3993425"/>
            </a:xfrm>
            <a:prstGeom prst="rect">
              <a:avLst/>
            </a:prstGeom>
            <a:ln>
              <a:noFill/>
            </a:ln>
            <a:effectLst>
              <a:outerShdw blurRad="292100" dist="139700" dir="2700000" algn="tl" rotWithShape="0">
                <a:srgbClr val="333333">
                  <a:alpha val="65000"/>
                </a:srgbClr>
              </a:outerShdw>
            </a:effectLst>
          </p:spPr>
        </p:pic>
        <p:pic>
          <p:nvPicPr>
            <p:cNvPr id="9" name="Imagen 8">
              <a:extLst>
                <a:ext uri="{FF2B5EF4-FFF2-40B4-BE49-F238E27FC236}">
                  <a16:creationId xmlns:a16="http://schemas.microsoft.com/office/drawing/2014/main" id="{339FED3B-AF44-C9B9-6C1E-1CFB4978D3C8}"/>
                </a:ext>
              </a:extLst>
            </p:cNvPr>
            <p:cNvPicPr>
              <a:picLocks noChangeAspect="1"/>
            </p:cNvPicPr>
            <p:nvPr/>
          </p:nvPicPr>
          <p:blipFill rotWithShape="1">
            <a:blip r:embed="rId4"/>
            <a:srcRect l="58825" t="41741" r="15186" b="37722"/>
            <a:stretch/>
          </p:blipFill>
          <p:spPr>
            <a:xfrm>
              <a:off x="13409402" y="4417026"/>
              <a:ext cx="5075748" cy="2256106"/>
            </a:xfrm>
            <a:prstGeom prst="rect">
              <a:avLst/>
            </a:prstGeom>
            <a:ln>
              <a:noFill/>
            </a:ln>
            <a:effectLst>
              <a:outerShdw blurRad="292100" dist="139700" dir="2700000" algn="tl" rotWithShape="0">
                <a:srgbClr val="333333">
                  <a:alpha val="65000"/>
                </a:srgbClr>
              </a:outerShdw>
            </a:effectLst>
          </p:spPr>
        </p:pic>
      </p:grpSp>
      <p:grpSp>
        <p:nvGrpSpPr>
          <p:cNvPr id="15" name="Grupo 14">
            <a:extLst>
              <a:ext uri="{FF2B5EF4-FFF2-40B4-BE49-F238E27FC236}">
                <a16:creationId xmlns:a16="http://schemas.microsoft.com/office/drawing/2014/main" id="{B1997221-B791-7248-EE88-42CB6ED0E5BC}"/>
              </a:ext>
            </a:extLst>
          </p:cNvPr>
          <p:cNvGrpSpPr/>
          <p:nvPr/>
        </p:nvGrpSpPr>
        <p:grpSpPr>
          <a:xfrm>
            <a:off x="8947402" y="-1136"/>
            <a:ext cx="11119240" cy="6858000"/>
            <a:chOff x="9574881" y="107046"/>
            <a:chExt cx="11119240" cy="6858000"/>
          </a:xfrm>
        </p:grpSpPr>
        <p:sp>
          <p:nvSpPr>
            <p:cNvPr id="14" name="Rectángulo 13">
              <a:extLst>
                <a:ext uri="{FF2B5EF4-FFF2-40B4-BE49-F238E27FC236}">
                  <a16:creationId xmlns:a16="http://schemas.microsoft.com/office/drawing/2014/main" id="{D8ED02DE-A8A0-9599-2495-90A2B3A27299}"/>
                </a:ext>
              </a:extLst>
            </p:cNvPr>
            <p:cNvSpPr/>
            <p:nvPr/>
          </p:nvSpPr>
          <p:spPr>
            <a:xfrm>
              <a:off x="10005862" y="107046"/>
              <a:ext cx="10688259" cy="68580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Rectángulo: esquinas redondeadas 16">
              <a:extLst>
                <a:ext uri="{FF2B5EF4-FFF2-40B4-BE49-F238E27FC236}">
                  <a16:creationId xmlns:a16="http://schemas.microsoft.com/office/drawing/2014/main" id="{E4AE9E97-D34B-69E8-DE2B-4733CB616B66}"/>
                </a:ext>
              </a:extLst>
            </p:cNvPr>
            <p:cNvSpPr/>
            <p:nvPr/>
          </p:nvSpPr>
          <p:spPr>
            <a:xfrm>
              <a:off x="9574881" y="1331985"/>
              <a:ext cx="491648"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CuadroTexto 15">
              <a:extLst>
                <a:ext uri="{FF2B5EF4-FFF2-40B4-BE49-F238E27FC236}">
                  <a16:creationId xmlns:a16="http://schemas.microsoft.com/office/drawing/2014/main" id="{C0F7901B-68BF-BBC0-9E26-CB6514780D49}"/>
                </a:ext>
              </a:extLst>
            </p:cNvPr>
            <p:cNvSpPr txBox="1"/>
            <p:nvPr/>
          </p:nvSpPr>
          <p:spPr>
            <a:xfrm>
              <a:off x="9576870" y="1528539"/>
              <a:ext cx="491648"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sp>
          <p:nvSpPr>
            <p:cNvPr id="39" name="CuadroTexto 38">
              <a:extLst>
                <a:ext uri="{FF2B5EF4-FFF2-40B4-BE49-F238E27FC236}">
                  <a16:creationId xmlns:a16="http://schemas.microsoft.com/office/drawing/2014/main" id="{CE21428D-FC41-0EE9-ED66-0EE40C35B571}"/>
                </a:ext>
              </a:extLst>
            </p:cNvPr>
            <p:cNvSpPr txBox="1"/>
            <p:nvPr/>
          </p:nvSpPr>
          <p:spPr>
            <a:xfrm>
              <a:off x="11317665" y="1152619"/>
              <a:ext cx="3718860" cy="4801314"/>
            </a:xfrm>
            <a:prstGeom prst="rect">
              <a:avLst/>
            </a:prstGeom>
            <a:noFill/>
          </p:spPr>
          <p:txBody>
            <a:bodyPr wrap="square">
              <a:spAutoFit/>
            </a:bodyPr>
            <a:lstStyle/>
            <a:p>
              <a:pPr algn="just"/>
              <a:r>
                <a:rPr lang="es-EC" sz="1800" dirty="0">
                  <a:solidFill>
                    <a:srgbClr val="000000"/>
                  </a:solidFill>
                  <a:effectLst/>
                  <a:ea typeface="Times New Roman" panose="02020603050405020304" pitchFamily="18" charset="0"/>
                </a:rPr>
                <a:t>Tanto el financiamiento como la administración del proyecto </a:t>
              </a:r>
              <a:r>
                <a:rPr lang="es-EC" sz="1800" dirty="0">
                  <a:solidFill>
                    <a:srgbClr val="222222"/>
                  </a:solidFill>
                  <a:effectLst/>
                  <a:ea typeface="Times New Roman" panose="02020603050405020304" pitchFamily="18" charset="0"/>
                </a:rPr>
                <a:t>cabañas comunitarias “Ayllu – llakta Imbacucha” esta a cargo de la asociación de turismo rural San Rafael de la Laguna – Otavalo – Ecuador, la cual cuenta con 12 socios con 7 miembros cada uno, es decir 84 integrantes en total, el financiamiento se divide de dos maneras, la primera es el financiamiento propio el cual son aportaciones económicas de cada uno de los miembros que conforman la asociación de turismo rural y la segunda viene del la prefectura apelando al presupuesto destinado para los emprendimientos </a:t>
              </a:r>
              <a:endParaRPr lang="es-EC" dirty="0">
                <a:solidFill>
                  <a:schemeClr val="bg1"/>
                </a:solidFill>
              </a:endParaRPr>
            </a:p>
          </p:txBody>
        </p:sp>
        <p:pic>
          <p:nvPicPr>
            <p:cNvPr id="13" name="image28.png">
              <a:extLst>
                <a:ext uri="{FF2B5EF4-FFF2-40B4-BE49-F238E27FC236}">
                  <a16:creationId xmlns:a16="http://schemas.microsoft.com/office/drawing/2014/main" id="{398E85A2-A5BB-1C8A-0592-C05C44DD1C49}"/>
                </a:ext>
              </a:extLst>
            </p:cNvPr>
            <p:cNvPicPr/>
            <p:nvPr/>
          </p:nvPicPr>
          <p:blipFill>
            <a:blip r:embed="rId5"/>
            <a:srcRect l="18948" t="8982" r="53981" b="8255"/>
            <a:stretch>
              <a:fillRect/>
            </a:stretch>
          </p:blipFill>
          <p:spPr>
            <a:xfrm>
              <a:off x="15520749" y="486340"/>
              <a:ext cx="3272185" cy="56280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24" name="Grupo 23">
            <a:extLst>
              <a:ext uri="{FF2B5EF4-FFF2-40B4-BE49-F238E27FC236}">
                <a16:creationId xmlns:a16="http://schemas.microsoft.com/office/drawing/2014/main" id="{41B4394E-E4C8-91B0-B26C-91C817885B4E}"/>
              </a:ext>
            </a:extLst>
          </p:cNvPr>
          <p:cNvGrpSpPr/>
          <p:nvPr/>
        </p:nvGrpSpPr>
        <p:grpSpPr>
          <a:xfrm>
            <a:off x="9456785" y="-200"/>
            <a:ext cx="10670288" cy="6874598"/>
            <a:chOff x="10007933" y="-36095"/>
            <a:chExt cx="10670288" cy="6874598"/>
          </a:xfrm>
        </p:grpSpPr>
        <p:sp>
          <p:nvSpPr>
            <p:cNvPr id="21" name="Rectángulo 20">
              <a:extLst>
                <a:ext uri="{FF2B5EF4-FFF2-40B4-BE49-F238E27FC236}">
                  <a16:creationId xmlns:a16="http://schemas.microsoft.com/office/drawing/2014/main" id="{E259D8B8-AB23-DEE3-4702-8941EEAC2F82}"/>
                </a:ext>
              </a:extLst>
            </p:cNvPr>
            <p:cNvSpPr/>
            <p:nvPr/>
          </p:nvSpPr>
          <p:spPr>
            <a:xfrm>
              <a:off x="10456887" y="-36095"/>
              <a:ext cx="10221334" cy="687459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2" name="Rectángulo: esquinas redondeadas 21">
              <a:extLst>
                <a:ext uri="{FF2B5EF4-FFF2-40B4-BE49-F238E27FC236}">
                  <a16:creationId xmlns:a16="http://schemas.microsoft.com/office/drawing/2014/main" id="{969E2A46-FA4F-47AD-39A9-4FD15581FD04}"/>
                </a:ext>
              </a:extLst>
            </p:cNvPr>
            <p:cNvSpPr/>
            <p:nvPr/>
          </p:nvSpPr>
          <p:spPr>
            <a:xfrm>
              <a:off x="10007933" y="2531513"/>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CuadroTexto 22">
              <a:extLst>
                <a:ext uri="{FF2B5EF4-FFF2-40B4-BE49-F238E27FC236}">
                  <a16:creationId xmlns:a16="http://schemas.microsoft.com/office/drawing/2014/main" id="{9D5DE519-CA50-5244-F55D-34CB0F839CAA}"/>
                </a:ext>
              </a:extLst>
            </p:cNvPr>
            <p:cNvSpPr txBox="1"/>
            <p:nvPr/>
          </p:nvSpPr>
          <p:spPr>
            <a:xfrm>
              <a:off x="10068704" y="2712636"/>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sp>
          <p:nvSpPr>
            <p:cNvPr id="45" name="CuadroTexto 44">
              <a:extLst>
                <a:ext uri="{FF2B5EF4-FFF2-40B4-BE49-F238E27FC236}">
                  <a16:creationId xmlns:a16="http://schemas.microsoft.com/office/drawing/2014/main" id="{1DD963C8-3736-6489-BD30-FB48E6848618}"/>
                </a:ext>
              </a:extLst>
            </p:cNvPr>
            <p:cNvSpPr txBox="1"/>
            <p:nvPr/>
          </p:nvSpPr>
          <p:spPr>
            <a:xfrm>
              <a:off x="11292524" y="1152615"/>
              <a:ext cx="2542462" cy="4524315"/>
            </a:xfrm>
            <a:prstGeom prst="rect">
              <a:avLst/>
            </a:prstGeom>
            <a:noFill/>
          </p:spPr>
          <p:txBody>
            <a:bodyPr wrap="square" rtlCol="0">
              <a:spAutoFit/>
            </a:bodyPr>
            <a:lstStyle/>
            <a:p>
              <a:pPr algn="just"/>
              <a:r>
                <a:rPr lang="es-EC" sz="1800" dirty="0">
                  <a:effectLst/>
                  <a:latin typeface="Times New Roman" panose="02020603050405020304" pitchFamily="18" charset="0"/>
                  <a:ea typeface="Times New Roman" panose="02020603050405020304" pitchFamily="18" charset="0"/>
                </a:rPr>
                <a:t>En la industria hotelera la rentabilidad se mide de diferentes maneras, el método principal se basa en la relación entre el precio y ocupación en un periodo de tiempo determinado utilizando métricas que se relacionan con las ganancias obtenidas por habitación disponible (Carmona, 2012; Caro, Leyva, &amp; Vela, 2011; Heredia, 2009).</a:t>
              </a:r>
            </a:p>
            <a:p>
              <a:pPr algn="just"/>
              <a:endParaRPr lang="es-EC" dirty="0"/>
            </a:p>
          </p:txBody>
        </p:sp>
        <p:pic>
          <p:nvPicPr>
            <p:cNvPr id="18" name="Imagen 17">
              <a:extLst>
                <a:ext uri="{FF2B5EF4-FFF2-40B4-BE49-F238E27FC236}">
                  <a16:creationId xmlns:a16="http://schemas.microsoft.com/office/drawing/2014/main" id="{B32CBA81-4591-26CD-A897-1BDD73AF52BB}"/>
                </a:ext>
              </a:extLst>
            </p:cNvPr>
            <p:cNvPicPr>
              <a:picLocks noChangeAspect="1"/>
            </p:cNvPicPr>
            <p:nvPr/>
          </p:nvPicPr>
          <p:blipFill rotWithShape="1">
            <a:blip r:embed="rId6"/>
            <a:srcRect l="23226" t="27411" r="29557" b="43145"/>
            <a:stretch/>
          </p:blipFill>
          <p:spPr bwMode="auto">
            <a:xfrm>
              <a:off x="14081858" y="827831"/>
              <a:ext cx="4851189" cy="167332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20" name="Imagen 19">
              <a:extLst>
                <a:ext uri="{FF2B5EF4-FFF2-40B4-BE49-F238E27FC236}">
                  <a16:creationId xmlns:a16="http://schemas.microsoft.com/office/drawing/2014/main" id="{85FF113B-90AD-204D-E69C-CFE1C7264A82}"/>
                </a:ext>
              </a:extLst>
            </p:cNvPr>
            <p:cNvPicPr>
              <a:picLocks noChangeAspect="1"/>
            </p:cNvPicPr>
            <p:nvPr/>
          </p:nvPicPr>
          <p:blipFill rotWithShape="1">
            <a:blip r:embed="rId7"/>
            <a:srcRect l="55015" t="34850" r="14098" b="35430"/>
            <a:stretch/>
          </p:blipFill>
          <p:spPr>
            <a:xfrm>
              <a:off x="14109200" y="3283811"/>
              <a:ext cx="4796507" cy="2596030"/>
            </a:xfrm>
            <a:prstGeom prst="rect">
              <a:avLst/>
            </a:prstGeom>
            <a:ln>
              <a:noFill/>
            </a:ln>
            <a:effectLst>
              <a:outerShdw blurRad="292100" dist="139700" dir="2700000" algn="tl" rotWithShape="0">
                <a:srgbClr val="333333">
                  <a:alpha val="65000"/>
                </a:srgbClr>
              </a:outerShdw>
            </a:effectLst>
          </p:spPr>
        </p:pic>
      </p:grpSp>
      <p:grpSp>
        <p:nvGrpSpPr>
          <p:cNvPr id="32" name="Grupo 31">
            <a:extLst>
              <a:ext uri="{FF2B5EF4-FFF2-40B4-BE49-F238E27FC236}">
                <a16:creationId xmlns:a16="http://schemas.microsoft.com/office/drawing/2014/main" id="{0AB5CBF2-2A80-98DD-2297-0B68E6AC357E}"/>
              </a:ext>
            </a:extLst>
          </p:cNvPr>
          <p:cNvGrpSpPr/>
          <p:nvPr/>
        </p:nvGrpSpPr>
        <p:grpSpPr>
          <a:xfrm>
            <a:off x="9908417" y="-4272"/>
            <a:ext cx="10221333" cy="6858000"/>
            <a:chOff x="10532752" y="-36356"/>
            <a:chExt cx="10221333" cy="6858000"/>
          </a:xfrm>
        </p:grpSpPr>
        <p:sp>
          <p:nvSpPr>
            <p:cNvPr id="25" name="Rectángulo 24">
              <a:extLst>
                <a:ext uri="{FF2B5EF4-FFF2-40B4-BE49-F238E27FC236}">
                  <a16:creationId xmlns:a16="http://schemas.microsoft.com/office/drawing/2014/main" id="{788CFBBC-0C49-DEE1-AC96-51B34FEA619C}"/>
                </a:ext>
              </a:extLst>
            </p:cNvPr>
            <p:cNvSpPr/>
            <p:nvPr/>
          </p:nvSpPr>
          <p:spPr>
            <a:xfrm>
              <a:off x="11033096" y="-36356"/>
              <a:ext cx="9720989" cy="6858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6" name="Rectángulo: esquinas redondeadas 25">
              <a:extLst>
                <a:ext uri="{FF2B5EF4-FFF2-40B4-BE49-F238E27FC236}">
                  <a16:creationId xmlns:a16="http://schemas.microsoft.com/office/drawing/2014/main" id="{A9C6695C-EFBC-6506-F1FC-792C758FFB1C}"/>
                </a:ext>
              </a:extLst>
            </p:cNvPr>
            <p:cNvSpPr/>
            <p:nvPr/>
          </p:nvSpPr>
          <p:spPr>
            <a:xfrm>
              <a:off x="10532752" y="3707239"/>
              <a:ext cx="533244" cy="1040432"/>
            </a:xfrm>
            <a:prstGeom prst="round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7" name="CuadroTexto 26">
              <a:extLst>
                <a:ext uri="{FF2B5EF4-FFF2-40B4-BE49-F238E27FC236}">
                  <a16:creationId xmlns:a16="http://schemas.microsoft.com/office/drawing/2014/main" id="{02741A1C-CC9F-4555-86AA-8E9CE39C9125}"/>
                </a:ext>
              </a:extLst>
            </p:cNvPr>
            <p:cNvSpPr txBox="1"/>
            <p:nvPr/>
          </p:nvSpPr>
          <p:spPr>
            <a:xfrm>
              <a:off x="10597658" y="3906902"/>
              <a:ext cx="533244" cy="646331"/>
            </a:xfrm>
            <a:prstGeom prst="rect">
              <a:avLst/>
            </a:prstGeom>
            <a:noFill/>
          </p:spPr>
          <p:txBody>
            <a:bodyPr wrap="square" rtlCol="0">
              <a:spAutoFit/>
            </a:bodyPr>
            <a:lstStyle/>
            <a:p>
              <a:r>
                <a:rPr lang="es-EC" sz="3600" dirty="0">
                  <a:solidFill>
                    <a:schemeClr val="bg2">
                      <a:lumMod val="75000"/>
                    </a:schemeClr>
                  </a:solidFill>
                  <a:latin typeface="Adobe Gothic Std B" panose="020B0800000000000000" pitchFamily="34" charset="-128"/>
                  <a:ea typeface="Adobe Gothic Std B" panose="020B0800000000000000" pitchFamily="34" charset="-128"/>
                </a:rPr>
                <a:t>D</a:t>
              </a:r>
            </a:p>
          </p:txBody>
        </p:sp>
        <p:sp>
          <p:nvSpPr>
            <p:cNvPr id="56" name="CuadroTexto 55">
              <a:extLst>
                <a:ext uri="{FF2B5EF4-FFF2-40B4-BE49-F238E27FC236}">
                  <a16:creationId xmlns:a16="http://schemas.microsoft.com/office/drawing/2014/main" id="{78642F62-8A07-4F79-A779-AF8D384FD477}"/>
                </a:ext>
              </a:extLst>
            </p:cNvPr>
            <p:cNvSpPr txBox="1"/>
            <p:nvPr/>
          </p:nvSpPr>
          <p:spPr>
            <a:xfrm>
              <a:off x="11988947" y="1152615"/>
              <a:ext cx="3383296" cy="4524315"/>
            </a:xfrm>
            <a:prstGeom prst="rect">
              <a:avLst/>
            </a:prstGeom>
            <a:noFill/>
          </p:spPr>
          <p:txBody>
            <a:bodyPr wrap="square" rtlCol="0">
              <a:spAutoFit/>
            </a:bodyPr>
            <a:lstStyle/>
            <a:p>
              <a:pPr algn="just"/>
              <a:r>
                <a:rPr lang="es-EC" sz="1800" dirty="0">
                  <a:effectLst/>
                  <a:latin typeface="Times New Roman" panose="02020603050405020304" pitchFamily="18" charset="0"/>
                  <a:ea typeface="Times New Roman" panose="02020603050405020304" pitchFamily="18" charset="0"/>
                </a:rPr>
                <a:t>Según Dunn &amp; </a:t>
              </a:r>
              <a:r>
                <a:rPr lang="es-EC" sz="1800" dirty="0" err="1">
                  <a:effectLst/>
                  <a:latin typeface="Times New Roman" panose="02020603050405020304" pitchFamily="18" charset="0"/>
                  <a:ea typeface="Times New Roman" panose="02020603050405020304" pitchFamily="18" charset="0"/>
                </a:rPr>
                <a:t>Books</a:t>
              </a:r>
              <a:r>
                <a:rPr lang="es-EC" sz="1800" dirty="0">
                  <a:effectLst/>
                  <a:latin typeface="Times New Roman" panose="02020603050405020304" pitchFamily="18" charset="0"/>
                  <a:ea typeface="Times New Roman" panose="02020603050405020304" pitchFamily="18" charset="0"/>
                </a:rPr>
                <a:t> (1990), otra forma de rentabilizar un lugar es abordar la estabilidad desde la perspectiva de la contemplación de todas las partes que comprende la hotelería. Diversos autores han determinado que la experiencia estética es el factor que más afecta la satisfacción de los turistas hoteleros es decir las sensaciones que provoca el hotel o el entorno en los visitantes, seguida por la “</a:t>
              </a:r>
              <a:r>
                <a:rPr lang="es-EC" sz="1800" i="1" dirty="0">
                  <a:effectLst/>
                  <a:latin typeface="Times New Roman" panose="02020603050405020304" pitchFamily="18" charset="0"/>
                  <a:ea typeface="Times New Roman" panose="02020603050405020304" pitchFamily="18" charset="0"/>
                </a:rPr>
                <a:t>experiencia de escapismo”</a:t>
              </a:r>
              <a:r>
                <a:rPr lang="es-EC" sz="1800" dirty="0">
                  <a:effectLst/>
                  <a:latin typeface="Times New Roman" panose="02020603050405020304" pitchFamily="18" charset="0"/>
                  <a:ea typeface="Times New Roman" panose="02020603050405020304" pitchFamily="18" charset="0"/>
                </a:rPr>
                <a:t> el cual se refiere al potencial del sitio turístico para que los visitantes salgan de lo rutinario </a:t>
              </a:r>
              <a:endParaRPr lang="es-EC" dirty="0"/>
            </a:p>
          </p:txBody>
        </p:sp>
        <p:pic>
          <p:nvPicPr>
            <p:cNvPr id="28" name="image129.png">
              <a:extLst>
                <a:ext uri="{FF2B5EF4-FFF2-40B4-BE49-F238E27FC236}">
                  <a16:creationId xmlns:a16="http://schemas.microsoft.com/office/drawing/2014/main" id="{F7612230-4943-0630-3135-748047866F08}"/>
                </a:ext>
              </a:extLst>
            </p:cNvPr>
            <p:cNvPicPr/>
            <p:nvPr/>
          </p:nvPicPr>
          <p:blipFill>
            <a:blip r:embed="rId8"/>
            <a:srcRect l="40966" t="27908" r="26190" b="31352"/>
            <a:stretch>
              <a:fillRect/>
            </a:stretch>
          </p:blipFill>
          <p:spPr>
            <a:xfrm>
              <a:off x="15927372" y="451704"/>
              <a:ext cx="3735349" cy="2269311"/>
            </a:xfrm>
            <a:prstGeom prst="rect">
              <a:avLst/>
            </a:prstGeom>
            <a:ln>
              <a:noFill/>
            </a:ln>
            <a:effectLst>
              <a:outerShdw blurRad="292100" dist="139700" dir="2700000" algn="tl" rotWithShape="0">
                <a:srgbClr val="333333">
                  <a:alpha val="65000"/>
                </a:srgbClr>
              </a:outerShdw>
            </a:effectLst>
          </p:spPr>
        </p:pic>
        <p:pic>
          <p:nvPicPr>
            <p:cNvPr id="30" name="image2.png">
              <a:extLst>
                <a:ext uri="{FF2B5EF4-FFF2-40B4-BE49-F238E27FC236}">
                  <a16:creationId xmlns:a16="http://schemas.microsoft.com/office/drawing/2014/main" id="{EC8EA2C6-8832-C648-61E6-39F6B2BF02F4}"/>
                </a:ext>
              </a:extLst>
            </p:cNvPr>
            <p:cNvPicPr/>
            <p:nvPr/>
          </p:nvPicPr>
          <p:blipFill>
            <a:blip r:embed="rId9"/>
            <a:srcRect l="12271" t="10907" r="57230" b="42900"/>
            <a:stretch>
              <a:fillRect/>
            </a:stretch>
          </p:blipFill>
          <p:spPr>
            <a:xfrm>
              <a:off x="15977538" y="3190097"/>
              <a:ext cx="3684905" cy="3139440"/>
            </a:xfrm>
            <a:prstGeom prst="rect">
              <a:avLst/>
            </a:prstGeom>
            <a:ln>
              <a:noFill/>
            </a:ln>
            <a:effectLst>
              <a:outerShdw blurRad="292100" dist="139700" dir="2700000" algn="tl" rotWithShape="0">
                <a:srgbClr val="333333">
                  <a:alpha val="65000"/>
                </a:srgbClr>
              </a:outerShdw>
            </a:effectLst>
          </p:spPr>
        </p:pic>
      </p:grpSp>
      <p:grpSp>
        <p:nvGrpSpPr>
          <p:cNvPr id="40" name="Grupo 39">
            <a:extLst>
              <a:ext uri="{FF2B5EF4-FFF2-40B4-BE49-F238E27FC236}">
                <a16:creationId xmlns:a16="http://schemas.microsoft.com/office/drawing/2014/main" id="{F5458C97-C341-3794-F3AE-37D7FA710EC2}"/>
              </a:ext>
            </a:extLst>
          </p:cNvPr>
          <p:cNvGrpSpPr/>
          <p:nvPr/>
        </p:nvGrpSpPr>
        <p:grpSpPr>
          <a:xfrm>
            <a:off x="10461340" y="122"/>
            <a:ext cx="9688089" cy="6858000"/>
            <a:chOff x="837796" y="12822"/>
            <a:chExt cx="9688089" cy="6858000"/>
          </a:xfrm>
        </p:grpSpPr>
        <p:grpSp>
          <p:nvGrpSpPr>
            <p:cNvPr id="33" name="Grupo 32">
              <a:extLst>
                <a:ext uri="{FF2B5EF4-FFF2-40B4-BE49-F238E27FC236}">
                  <a16:creationId xmlns:a16="http://schemas.microsoft.com/office/drawing/2014/main" id="{D22D5653-9EF1-09F1-CA7B-B89062D7EF2D}"/>
                </a:ext>
              </a:extLst>
            </p:cNvPr>
            <p:cNvGrpSpPr/>
            <p:nvPr/>
          </p:nvGrpSpPr>
          <p:grpSpPr>
            <a:xfrm>
              <a:off x="837796" y="12822"/>
              <a:ext cx="9688089" cy="6858000"/>
              <a:chOff x="10460480" y="-36449"/>
              <a:chExt cx="9688089" cy="6858000"/>
            </a:xfrm>
          </p:grpSpPr>
          <p:sp>
            <p:nvSpPr>
              <p:cNvPr id="53" name="Rectángulo 52">
                <a:extLst>
                  <a:ext uri="{FF2B5EF4-FFF2-40B4-BE49-F238E27FC236}">
                    <a16:creationId xmlns:a16="http://schemas.microsoft.com/office/drawing/2014/main" id="{6B4B5092-5085-0613-D4E6-197471061CC0}"/>
                  </a:ext>
                </a:extLst>
              </p:cNvPr>
              <p:cNvSpPr/>
              <p:nvPr/>
            </p:nvSpPr>
            <p:spPr>
              <a:xfrm>
                <a:off x="10934721" y="-36449"/>
                <a:ext cx="9213848" cy="6858000"/>
              </a:xfrm>
              <a:prstGeom prst="rect">
                <a:avLst/>
              </a:prstGeom>
              <a:solidFill>
                <a:srgbClr val="2C383C"/>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54" name="Rectángulo: esquinas redondeadas 53">
                <a:extLst>
                  <a:ext uri="{FF2B5EF4-FFF2-40B4-BE49-F238E27FC236}">
                    <a16:creationId xmlns:a16="http://schemas.microsoft.com/office/drawing/2014/main" id="{0449AB5A-DBA8-6FF7-4AE9-1969E457C393}"/>
                  </a:ext>
                </a:extLst>
              </p:cNvPr>
              <p:cNvSpPr/>
              <p:nvPr/>
            </p:nvSpPr>
            <p:spPr>
              <a:xfrm>
                <a:off x="10460480" y="4825191"/>
                <a:ext cx="505424" cy="1040432"/>
              </a:xfrm>
              <a:prstGeom prst="roundRect">
                <a:avLst/>
              </a:prstGeom>
              <a:solidFill>
                <a:srgbClr val="2C383C"/>
              </a:solidFill>
              <a:ln>
                <a:solidFill>
                  <a:srgbClr val="2C38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5" name="CuadroTexto 54">
                <a:extLst>
                  <a:ext uri="{FF2B5EF4-FFF2-40B4-BE49-F238E27FC236}">
                    <a16:creationId xmlns:a16="http://schemas.microsoft.com/office/drawing/2014/main" id="{3002C4D1-4B46-3624-E35F-998A845ADDB7}"/>
                  </a:ext>
                </a:extLst>
              </p:cNvPr>
              <p:cNvSpPr txBox="1"/>
              <p:nvPr/>
            </p:nvSpPr>
            <p:spPr>
              <a:xfrm>
                <a:off x="10522000" y="5024854"/>
                <a:ext cx="505424" cy="646331"/>
              </a:xfrm>
              <a:prstGeom prst="rect">
                <a:avLst/>
              </a:prstGeom>
              <a:noFill/>
            </p:spPr>
            <p:txBody>
              <a:bodyPr wrap="square" rtlCol="0">
                <a:spAutoFit/>
              </a:bodyPr>
              <a:lstStyle/>
              <a:p>
                <a:r>
                  <a:rPr lang="es-EC" sz="3600" dirty="0">
                    <a:solidFill>
                      <a:schemeClr val="bg1"/>
                    </a:solidFill>
                    <a:latin typeface="Adobe Gothic Std B" panose="020B0800000000000000" pitchFamily="34" charset="-128"/>
                    <a:ea typeface="Adobe Gothic Std B" panose="020B0800000000000000" pitchFamily="34" charset="-128"/>
                  </a:rPr>
                  <a:t>E</a:t>
                </a:r>
              </a:p>
            </p:txBody>
          </p:sp>
          <p:sp>
            <p:nvSpPr>
              <p:cNvPr id="62" name="CuadroTexto 61">
                <a:extLst>
                  <a:ext uri="{FF2B5EF4-FFF2-40B4-BE49-F238E27FC236}">
                    <a16:creationId xmlns:a16="http://schemas.microsoft.com/office/drawing/2014/main" id="{8E58C660-B8C5-1193-5F25-87BB678260BF}"/>
                  </a:ext>
                </a:extLst>
              </p:cNvPr>
              <p:cNvSpPr txBox="1"/>
              <p:nvPr/>
            </p:nvSpPr>
            <p:spPr>
              <a:xfrm>
                <a:off x="12711864" y="3742715"/>
                <a:ext cx="3450519" cy="2031325"/>
              </a:xfrm>
              <a:prstGeom prst="rect">
                <a:avLst/>
              </a:prstGeom>
              <a:noFill/>
            </p:spPr>
            <p:txBody>
              <a:bodyPr wrap="square" rtlCol="0">
                <a:spAutoFit/>
              </a:bodyPr>
              <a:lstStyle/>
              <a:p>
                <a:pPr algn="just"/>
                <a:r>
                  <a:rPr lang="es-EC" sz="1800" dirty="0">
                    <a:effectLst/>
                    <a:latin typeface="Times New Roman" panose="02020603050405020304" pitchFamily="18" charset="0"/>
                    <a:ea typeface="Times New Roman" panose="02020603050405020304" pitchFamily="18" charset="0"/>
                  </a:rPr>
                  <a:t>Para la propuesta de las cabañas comunitarias Ayllu-llakta Imbacucha se busca que el proyecto tenga una fuerte relación inmediata con su entorno natural en este caso un </a:t>
                </a:r>
                <a:r>
                  <a:rPr lang="es-EC" sz="1800" dirty="0" err="1">
                    <a:effectLst/>
                    <a:latin typeface="Times New Roman" panose="02020603050405020304" pitchFamily="18" charset="0"/>
                    <a:ea typeface="Times New Roman" panose="02020603050405020304" pitchFamily="18" charset="0"/>
                  </a:rPr>
                  <a:t>geositio</a:t>
                </a:r>
                <a:r>
                  <a:rPr lang="es-EC" sz="1800" dirty="0">
                    <a:effectLst/>
                    <a:latin typeface="Times New Roman" panose="02020603050405020304" pitchFamily="18" charset="0"/>
                    <a:ea typeface="Times New Roman" panose="02020603050405020304" pitchFamily="18" charset="0"/>
                  </a:rPr>
                  <a:t> como el Lago San Pablo</a:t>
                </a:r>
                <a:endParaRPr lang="es-EC" dirty="0"/>
              </a:p>
            </p:txBody>
          </p:sp>
          <p:pic>
            <p:nvPicPr>
              <p:cNvPr id="38" name="Imagen 37">
                <a:extLst>
                  <a:ext uri="{FF2B5EF4-FFF2-40B4-BE49-F238E27FC236}">
                    <a16:creationId xmlns:a16="http://schemas.microsoft.com/office/drawing/2014/main" id="{B2EAC1D9-8D22-A910-FCE8-F6B2CD0304BE}"/>
                  </a:ext>
                </a:extLst>
              </p:cNvPr>
              <p:cNvPicPr>
                <a:picLocks noChangeAspect="1"/>
              </p:cNvPicPr>
              <p:nvPr/>
            </p:nvPicPr>
            <p:blipFill rotWithShape="1">
              <a:blip r:embed="rId10"/>
              <a:srcRect l="61581" t="39247" r="19798" b="36247"/>
              <a:stretch/>
            </p:blipFill>
            <p:spPr>
              <a:xfrm>
                <a:off x="16693161" y="477693"/>
                <a:ext cx="3065322" cy="2269310"/>
              </a:xfrm>
              <a:prstGeom prst="rect">
                <a:avLst/>
              </a:prstGeom>
            </p:spPr>
          </p:pic>
          <p:pic>
            <p:nvPicPr>
              <p:cNvPr id="46" name="image70.png">
                <a:extLst>
                  <a:ext uri="{FF2B5EF4-FFF2-40B4-BE49-F238E27FC236}">
                    <a16:creationId xmlns:a16="http://schemas.microsoft.com/office/drawing/2014/main" id="{434BF6FF-3BEC-2C16-90CA-F787F6AD3504}"/>
                  </a:ext>
                </a:extLst>
              </p:cNvPr>
              <p:cNvPicPr/>
              <p:nvPr/>
            </p:nvPicPr>
            <p:blipFill>
              <a:blip r:embed="rId11"/>
              <a:srcRect l="30678" t="16360" r="30748" b="17237"/>
              <a:stretch>
                <a:fillRect/>
              </a:stretch>
            </p:blipFill>
            <p:spPr>
              <a:xfrm>
                <a:off x="16747361" y="3157894"/>
                <a:ext cx="2992755" cy="3144520"/>
              </a:xfrm>
              <a:prstGeom prst="rect">
                <a:avLst/>
              </a:prstGeom>
              <a:ln/>
            </p:spPr>
          </p:pic>
        </p:grpSp>
        <p:pic>
          <p:nvPicPr>
            <p:cNvPr id="36" name="Imagen 35">
              <a:extLst>
                <a:ext uri="{FF2B5EF4-FFF2-40B4-BE49-F238E27FC236}">
                  <a16:creationId xmlns:a16="http://schemas.microsoft.com/office/drawing/2014/main" id="{3D713350-4C1E-4B79-45FB-AFF947EE92B7}"/>
                </a:ext>
              </a:extLst>
            </p:cNvPr>
            <p:cNvPicPr>
              <a:picLocks noChangeAspect="1"/>
            </p:cNvPicPr>
            <p:nvPr/>
          </p:nvPicPr>
          <p:blipFill rotWithShape="1">
            <a:blip r:embed="rId12"/>
            <a:srcRect l="12210" t="27079" r="49775" b="34279"/>
            <a:stretch/>
          </p:blipFill>
          <p:spPr>
            <a:xfrm>
              <a:off x="2671443" y="516626"/>
              <a:ext cx="4067001" cy="2325368"/>
            </a:xfrm>
            <a:prstGeom prst="rect">
              <a:avLst/>
            </a:prstGeom>
            <a:ln>
              <a:noFill/>
            </a:ln>
            <a:effectLst>
              <a:outerShdw blurRad="190500" algn="tl" rotWithShape="0">
                <a:srgbClr val="000000">
                  <a:alpha val="70000"/>
                </a:srgbClr>
              </a:outerShdw>
            </a:effectLst>
          </p:spPr>
        </p:pic>
      </p:grpSp>
      <p:grpSp>
        <p:nvGrpSpPr>
          <p:cNvPr id="31" name="Grupo 30">
            <a:extLst>
              <a:ext uri="{FF2B5EF4-FFF2-40B4-BE49-F238E27FC236}">
                <a16:creationId xmlns:a16="http://schemas.microsoft.com/office/drawing/2014/main" id="{C7050690-3A48-E78F-A3D0-1A1E3B640FC4}"/>
              </a:ext>
            </a:extLst>
          </p:cNvPr>
          <p:cNvGrpSpPr/>
          <p:nvPr/>
        </p:nvGrpSpPr>
        <p:grpSpPr>
          <a:xfrm>
            <a:off x="11134090" y="4600"/>
            <a:ext cx="9688089" cy="6858000"/>
            <a:chOff x="11030278" y="-36449"/>
            <a:chExt cx="9688089" cy="6858000"/>
          </a:xfrm>
        </p:grpSpPr>
        <p:sp>
          <p:nvSpPr>
            <p:cNvPr id="50" name="Rectángulo 49">
              <a:extLst>
                <a:ext uri="{FF2B5EF4-FFF2-40B4-BE49-F238E27FC236}">
                  <a16:creationId xmlns:a16="http://schemas.microsoft.com/office/drawing/2014/main" id="{676E2E19-977C-1323-3698-7328383A3DC1}"/>
                </a:ext>
              </a:extLst>
            </p:cNvPr>
            <p:cNvSpPr/>
            <p:nvPr/>
          </p:nvSpPr>
          <p:spPr>
            <a:xfrm>
              <a:off x="11504519" y="-36449"/>
              <a:ext cx="9213848" cy="6858000"/>
            </a:xfrm>
            <a:prstGeom prst="rect">
              <a:avLst/>
            </a:prstGeom>
            <a:solidFill>
              <a:srgbClr val="1015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52" name="Rectángulo: esquinas redondeadas 51">
              <a:extLst>
                <a:ext uri="{FF2B5EF4-FFF2-40B4-BE49-F238E27FC236}">
                  <a16:creationId xmlns:a16="http://schemas.microsoft.com/office/drawing/2014/main" id="{3351FD55-503C-E91D-C8B1-6FAEBFE1C8E5}"/>
                </a:ext>
              </a:extLst>
            </p:cNvPr>
            <p:cNvSpPr/>
            <p:nvPr/>
          </p:nvSpPr>
          <p:spPr>
            <a:xfrm>
              <a:off x="11030278" y="5573334"/>
              <a:ext cx="505424" cy="1040432"/>
            </a:xfrm>
            <a:prstGeom prst="roundRect">
              <a:avLst/>
            </a:prstGeom>
            <a:solidFill>
              <a:srgbClr val="101516"/>
            </a:solidFill>
            <a:ln>
              <a:solidFill>
                <a:srgbClr val="1015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8" name="CuadroTexto 57">
              <a:extLst>
                <a:ext uri="{FF2B5EF4-FFF2-40B4-BE49-F238E27FC236}">
                  <a16:creationId xmlns:a16="http://schemas.microsoft.com/office/drawing/2014/main" id="{6374195A-3C0C-59F8-CF8C-67BC7E459D83}"/>
                </a:ext>
              </a:extLst>
            </p:cNvPr>
            <p:cNvSpPr txBox="1"/>
            <p:nvPr/>
          </p:nvSpPr>
          <p:spPr>
            <a:xfrm>
              <a:off x="11091798" y="5772997"/>
              <a:ext cx="505424" cy="646331"/>
            </a:xfrm>
            <a:prstGeom prst="rect">
              <a:avLst/>
            </a:prstGeom>
            <a:noFill/>
          </p:spPr>
          <p:txBody>
            <a:bodyPr wrap="square" rtlCol="0">
              <a:spAutoFit/>
            </a:bodyPr>
            <a:lstStyle/>
            <a:p>
              <a:r>
                <a:rPr lang="es-EC" sz="3600" dirty="0">
                  <a:latin typeface="Adobe Gothic Std B" panose="020B0800000000000000" pitchFamily="34" charset="-128"/>
                  <a:ea typeface="Adobe Gothic Std B" panose="020B0800000000000000" pitchFamily="34" charset="-128"/>
                </a:rPr>
                <a:t>F</a:t>
              </a:r>
            </a:p>
          </p:txBody>
        </p:sp>
        <p:sp>
          <p:nvSpPr>
            <p:cNvPr id="60" name="CuadroTexto 59">
              <a:extLst>
                <a:ext uri="{FF2B5EF4-FFF2-40B4-BE49-F238E27FC236}">
                  <a16:creationId xmlns:a16="http://schemas.microsoft.com/office/drawing/2014/main" id="{93B176AD-33EF-150C-5196-E22D3ED954DA}"/>
                </a:ext>
              </a:extLst>
            </p:cNvPr>
            <p:cNvSpPr txBox="1"/>
            <p:nvPr/>
          </p:nvSpPr>
          <p:spPr>
            <a:xfrm>
              <a:off x="12061506" y="224829"/>
              <a:ext cx="4514235" cy="6430735"/>
            </a:xfrm>
            <a:prstGeom prst="rect">
              <a:avLst/>
            </a:prstGeom>
            <a:noFill/>
          </p:spPr>
          <p:txBody>
            <a:bodyPr wrap="square" rtlCol="0">
              <a:spAutoFit/>
            </a:bodyPr>
            <a:lstStyle/>
            <a:p>
              <a:pPr marL="342900" lvl="0" indent="-342900" algn="just">
                <a:lnSpc>
                  <a:spcPct val="150000"/>
                </a:lnSpc>
                <a:buFont typeface="Arial" panose="020B0604020202020204" pitchFamily="34" charset="0"/>
                <a:buChar char="●"/>
              </a:pPr>
              <a:r>
                <a:rPr lang="es-EC" sz="1200" dirty="0">
                  <a:effectLst/>
                  <a:ea typeface="Noto Sans Symbols"/>
                  <a:cs typeface="Noto Sans Symbols"/>
                </a:rPr>
                <a:t>Recorridos en barcos hechos de totora.</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Avistamiento de flora y fauna, Senderismo hasta las lagunas de Mojanda </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Agroturismo (centro agroecológico </a:t>
              </a:r>
              <a:r>
                <a:rPr lang="es-EC" sz="1200" dirty="0" err="1">
                  <a:effectLst/>
                  <a:ea typeface="Noto Sans Symbols"/>
                  <a:cs typeface="Noto Sans Symbols"/>
                </a:rPr>
                <a:t>allpa</a:t>
              </a:r>
              <a:r>
                <a:rPr lang="es-EC" sz="1200" dirty="0">
                  <a:effectLst/>
                  <a:ea typeface="Noto Sans Symbols"/>
                  <a:cs typeface="Noto Sans Symbols"/>
                </a:rPr>
                <a:t> </a:t>
              </a:r>
              <a:r>
                <a:rPr lang="es-EC" sz="1200" dirty="0" err="1">
                  <a:effectLst/>
                  <a:ea typeface="Noto Sans Symbols"/>
                  <a:cs typeface="Noto Sans Symbols"/>
                </a:rPr>
                <a:t>kawsay</a:t>
              </a:r>
              <a:r>
                <a:rPr lang="es-EC" sz="1200" dirty="0">
                  <a:effectLst/>
                  <a:ea typeface="Noto Sans Symbols"/>
                  <a:cs typeface="Noto Sans Symbols"/>
                </a:rPr>
                <a:t> </a:t>
              </a:r>
              <a:r>
                <a:rPr lang="es-EC" sz="1200" dirty="0" err="1">
                  <a:effectLst/>
                  <a:ea typeface="Noto Sans Symbols"/>
                  <a:cs typeface="Noto Sans Symbols"/>
                </a:rPr>
                <a:t>kawsay</a:t>
              </a:r>
              <a:r>
                <a:rPr lang="es-EC" sz="1200" dirty="0">
                  <a:effectLst/>
                  <a:ea typeface="Noto Sans Symbols"/>
                  <a:cs typeface="Noto Sans Symbols"/>
                </a:rPr>
                <a:t> y en colegio técnico agrónomo sustentable.)</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Conocer e interactuar sobre el ecosistema corte y secado de la fibra natural milenaria la totora y en la elaboración de una llama andina en totora. </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Conocer el horno autóctono, e interactuar en la elaboración del pan de casa. (Centro de producción cultural ayllu). </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Presentación del grupo musical con instrumentos autóctonos de la zona del pueblo </a:t>
              </a:r>
              <a:r>
                <a:rPr lang="es-EC" sz="1200" dirty="0" err="1">
                  <a:effectLst/>
                  <a:ea typeface="Noto Sans Symbols"/>
                  <a:cs typeface="Noto Sans Symbols"/>
                </a:rPr>
                <a:t>kichwa</a:t>
              </a:r>
              <a:r>
                <a:rPr lang="es-EC" sz="1200" dirty="0">
                  <a:effectLst/>
                  <a:ea typeface="Noto Sans Symbols"/>
                  <a:cs typeface="Noto Sans Symbols"/>
                </a:rPr>
                <a:t> Otavalo-</a:t>
              </a:r>
              <a:r>
                <a:rPr lang="es-EC" sz="1200" dirty="0" err="1">
                  <a:effectLst/>
                  <a:ea typeface="Noto Sans Symbols"/>
                  <a:cs typeface="Noto Sans Symbols"/>
                </a:rPr>
                <a:t>Cayambi</a:t>
              </a:r>
              <a:r>
                <a:rPr lang="es-EC" sz="1200" dirty="0">
                  <a:effectLst/>
                  <a:ea typeface="Noto Sans Symbols"/>
                  <a:cs typeface="Noto Sans Symbols"/>
                </a:rPr>
                <a:t>.</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Interactuar en moler morocho</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Chamanismo</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Vestirse de Coraza y Señora del Coraza cultura y tradición </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Visitar el parque Intercultural de la memoria.</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Visitar el parque acuático y el centro de investigación e interpretación de San Pablo del Lago.</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Ciclismo de montaña.</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Acampar </a:t>
              </a:r>
            </a:p>
            <a:p>
              <a:pPr marL="342900" lvl="0" indent="-342900" algn="just">
                <a:lnSpc>
                  <a:spcPct val="150000"/>
                </a:lnSpc>
                <a:buFont typeface="Arial" panose="020B0604020202020204" pitchFamily="34" charset="0"/>
                <a:buChar char="●"/>
              </a:pPr>
              <a:r>
                <a:rPr lang="es-EC" sz="1200" dirty="0" err="1">
                  <a:effectLst/>
                  <a:ea typeface="Noto Sans Symbols"/>
                  <a:cs typeface="Noto Sans Symbols"/>
                </a:rPr>
                <a:t>Pampamesa</a:t>
              </a:r>
              <a:r>
                <a:rPr lang="es-EC" sz="1200" dirty="0">
                  <a:effectLst/>
                  <a:ea typeface="Noto Sans Symbols"/>
                  <a:cs typeface="Noto Sans Symbols"/>
                </a:rPr>
                <a:t>.</a:t>
              </a:r>
            </a:p>
            <a:p>
              <a:pPr marL="342900" lvl="0" indent="-342900" algn="just">
                <a:lnSpc>
                  <a:spcPct val="150000"/>
                </a:lnSpc>
                <a:buFont typeface="Arial" panose="020B0604020202020204" pitchFamily="34" charset="0"/>
                <a:buChar char="●"/>
              </a:pPr>
              <a:r>
                <a:rPr lang="es-EC" sz="1200" dirty="0">
                  <a:effectLst/>
                  <a:ea typeface="Noto Sans Symbols"/>
                  <a:cs typeface="Noto Sans Symbols"/>
                </a:rPr>
                <a:t>Deportes que se pueden realizar en el lago San Pablo: </a:t>
              </a:r>
              <a:r>
                <a:rPr lang="es-EC" sz="1200" dirty="0" err="1">
                  <a:effectLst/>
                  <a:ea typeface="Courier New" panose="02070309020205020404" pitchFamily="49" charset="0"/>
                  <a:cs typeface="Courier New" panose="02070309020205020404" pitchFamily="49" charset="0"/>
                </a:rPr>
                <a:t>Sky</a:t>
              </a:r>
              <a:r>
                <a:rPr lang="es-EC" sz="1200" dirty="0">
                  <a:effectLst/>
                  <a:ea typeface="Courier New" panose="02070309020205020404" pitchFamily="49" charset="0"/>
                  <a:cs typeface="Courier New" panose="02070309020205020404" pitchFamily="49" charset="0"/>
                </a:rPr>
                <a:t> acuático, Kayak, </a:t>
              </a:r>
              <a:r>
                <a:rPr lang="es-EC" sz="1200" dirty="0" err="1">
                  <a:effectLst/>
                  <a:ea typeface="Courier New" panose="02070309020205020404" pitchFamily="49" charset="0"/>
                  <a:cs typeface="Courier New" panose="02070309020205020404" pitchFamily="49" charset="0"/>
                </a:rPr>
                <a:t>Flyboard</a:t>
              </a:r>
              <a:endParaRPr lang="es-EC" sz="1200" dirty="0">
                <a:effectLst/>
                <a:ea typeface="Courier New" panose="02070309020205020404" pitchFamily="49" charset="0"/>
                <a:cs typeface="Courier New" panose="02070309020205020404" pitchFamily="49" charset="0"/>
              </a:endParaRPr>
            </a:p>
          </p:txBody>
        </p:sp>
        <p:pic>
          <p:nvPicPr>
            <p:cNvPr id="65" name="image71.png">
              <a:extLst>
                <a:ext uri="{FF2B5EF4-FFF2-40B4-BE49-F238E27FC236}">
                  <a16:creationId xmlns:a16="http://schemas.microsoft.com/office/drawing/2014/main" id="{01560491-B8FF-B4ED-C7EB-869FC391CEF8}"/>
                </a:ext>
              </a:extLst>
            </p:cNvPr>
            <p:cNvPicPr/>
            <p:nvPr/>
          </p:nvPicPr>
          <p:blipFill rotWithShape="1">
            <a:blip r:embed="rId13"/>
            <a:srcRect l="13536" t="48760" r="54633" b="22048"/>
            <a:stretch/>
          </p:blipFill>
          <p:spPr>
            <a:xfrm>
              <a:off x="16874738" y="294871"/>
              <a:ext cx="3528701" cy="1820188"/>
            </a:xfrm>
            <a:prstGeom prst="rect">
              <a:avLst/>
            </a:prstGeom>
            <a:ln/>
          </p:spPr>
        </p:pic>
        <p:pic>
          <p:nvPicPr>
            <p:cNvPr id="66" name="image71.png">
              <a:extLst>
                <a:ext uri="{FF2B5EF4-FFF2-40B4-BE49-F238E27FC236}">
                  <a16:creationId xmlns:a16="http://schemas.microsoft.com/office/drawing/2014/main" id="{8EC9EEC6-7549-2AC2-8167-A68446A4ADFF}"/>
                </a:ext>
              </a:extLst>
            </p:cNvPr>
            <p:cNvPicPr/>
            <p:nvPr/>
          </p:nvPicPr>
          <p:blipFill rotWithShape="1">
            <a:blip r:embed="rId13"/>
            <a:srcRect l="47401" t="48760" r="25469" b="22048"/>
            <a:stretch/>
          </p:blipFill>
          <p:spPr>
            <a:xfrm>
              <a:off x="16850341" y="2377418"/>
              <a:ext cx="3535993" cy="2128040"/>
            </a:xfrm>
            <a:prstGeom prst="rect">
              <a:avLst/>
            </a:prstGeom>
            <a:ln/>
          </p:spPr>
        </p:pic>
        <p:pic>
          <p:nvPicPr>
            <p:cNvPr id="1026" name="Picture 2" descr="Lagunas de Mojanda - Community Based Ecuador">
              <a:extLst>
                <a:ext uri="{FF2B5EF4-FFF2-40B4-BE49-F238E27FC236}">
                  <a16:creationId xmlns:a16="http://schemas.microsoft.com/office/drawing/2014/main" id="{7369D14B-F29D-70A4-757C-80E09A072F7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884207" y="4727827"/>
              <a:ext cx="3522538" cy="179492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5587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2.5E-6 0.00926 L -0.69479 0.00093 " pathEditMode="relative" rAng="0" ptsTypes="AA">
                                      <p:cBhvr>
                                        <p:cTn id="6" dur="2000" fill="hold"/>
                                        <p:tgtEl>
                                          <p:spTgt spid="12"/>
                                        </p:tgtEl>
                                        <p:attrNameLst>
                                          <p:attrName>ppt_x</p:attrName>
                                          <p:attrName>ppt_y</p:attrName>
                                        </p:attrNameLst>
                                      </p:cBhvr>
                                      <p:rCtr x="-34740" y="-417"/>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3.75E-6 0.00185 L -0.69908 -0.00046 " pathEditMode="relative" rAng="0" ptsTypes="AA">
                                      <p:cBhvr>
                                        <p:cTn id="10" dur="2000" fill="hold"/>
                                        <p:tgtEl>
                                          <p:spTgt spid="15"/>
                                        </p:tgtEl>
                                        <p:attrNameLst>
                                          <p:attrName>ppt_x</p:attrName>
                                          <p:attrName>ppt_y</p:attrName>
                                        </p:attrNameLst>
                                      </p:cBhvr>
                                      <p:rCtr x="-34961" y="-116"/>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1.04167E-6 -0.00371 L -0.7013 -0.00116 " pathEditMode="relative" rAng="0" ptsTypes="AA">
                                      <p:cBhvr>
                                        <p:cTn id="14" dur="2000" fill="hold"/>
                                        <p:tgtEl>
                                          <p:spTgt spid="24"/>
                                        </p:tgtEl>
                                        <p:attrNameLst>
                                          <p:attrName>ppt_x</p:attrName>
                                          <p:attrName>ppt_y</p:attrName>
                                        </p:attrNameLst>
                                      </p:cBhvr>
                                      <p:rCtr x="-35065" y="116"/>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nodeType="clickEffect">
                                  <p:stCondLst>
                                    <p:cond delay="0"/>
                                  </p:stCondLst>
                                  <p:childTnLst>
                                    <p:animMotion origin="layout" path="M -1.04167E-6 -0.00371 L -0.69766 0.00162 " pathEditMode="relative" rAng="0" ptsTypes="AA">
                                      <p:cBhvr>
                                        <p:cTn id="18" dur="2000" fill="hold"/>
                                        <p:tgtEl>
                                          <p:spTgt spid="32"/>
                                        </p:tgtEl>
                                        <p:attrNameLst>
                                          <p:attrName>ppt_x</p:attrName>
                                          <p:attrName>ppt_y</p:attrName>
                                        </p:attrNameLst>
                                      </p:cBhvr>
                                      <p:rCtr x="-34883" y="255"/>
                                    </p:animMotion>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nodeType="clickEffect">
                                  <p:stCondLst>
                                    <p:cond delay="0"/>
                                  </p:stCondLst>
                                  <p:childTnLst>
                                    <p:animMotion origin="layout" path="M 1.45833E-6 0.00185 L -0.6961 -0.00069 " pathEditMode="relative" rAng="0" ptsTypes="AA">
                                      <p:cBhvr>
                                        <p:cTn id="22" dur="2000" fill="hold"/>
                                        <p:tgtEl>
                                          <p:spTgt spid="40"/>
                                        </p:tgtEl>
                                        <p:attrNameLst>
                                          <p:attrName>ppt_x</p:attrName>
                                          <p:attrName>ppt_y</p:attrName>
                                        </p:attrNameLst>
                                      </p:cBhvr>
                                      <p:rCtr x="-34805" y="-139"/>
                                    </p:animMotion>
                                  </p:childTnLst>
                                </p:cTn>
                              </p:par>
                            </p:childTnLst>
                          </p:cTn>
                        </p:par>
                      </p:childTnLst>
                    </p:cTn>
                  </p:par>
                  <p:par>
                    <p:cTn id="23" fill="hold">
                      <p:stCondLst>
                        <p:cond delay="indefinite"/>
                      </p:stCondLst>
                      <p:childTnLst>
                        <p:par>
                          <p:cTn id="24" fill="hold">
                            <p:stCondLst>
                              <p:cond delay="0"/>
                            </p:stCondLst>
                            <p:childTnLst>
                              <p:par>
                                <p:cTn id="25" presetID="35" presetClass="path" presetSubtype="0" accel="50000" decel="50000" fill="hold" nodeType="clickEffect">
                                  <p:stCondLst>
                                    <p:cond delay="0"/>
                                  </p:stCondLst>
                                  <p:childTnLst>
                                    <p:animMotion origin="layout" path="M 3.125E-6 -0.00925 L -0.7043 0.00186 " pathEditMode="relative" rAng="0" ptsTypes="AA">
                                      <p:cBhvr>
                                        <p:cTn id="26" dur="2000" fill="hold"/>
                                        <p:tgtEl>
                                          <p:spTgt spid="31"/>
                                        </p:tgtEl>
                                        <p:attrNameLst>
                                          <p:attrName>ppt_x</p:attrName>
                                          <p:attrName>ppt_y</p:attrName>
                                        </p:attrNameLst>
                                      </p:cBhvr>
                                      <p:rCtr x="-35221" y="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n 18">
            <a:extLst>
              <a:ext uri="{FF2B5EF4-FFF2-40B4-BE49-F238E27FC236}">
                <a16:creationId xmlns:a16="http://schemas.microsoft.com/office/drawing/2014/main" id="{7314DF35-8576-B8D6-1EFE-0F7339678406}"/>
              </a:ext>
            </a:extLst>
          </p:cNvPr>
          <p:cNvPicPr>
            <a:picLocks noChangeAspect="1"/>
          </p:cNvPicPr>
          <p:nvPr/>
        </p:nvPicPr>
        <p:blipFill rotWithShape="1">
          <a:blip r:embed="rId2"/>
          <a:srcRect b="4290"/>
          <a:stretch/>
        </p:blipFill>
        <p:spPr>
          <a:xfrm>
            <a:off x="96167" y="132073"/>
            <a:ext cx="10327243" cy="66647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71" name="Grupo 70">
            <a:extLst>
              <a:ext uri="{FF2B5EF4-FFF2-40B4-BE49-F238E27FC236}">
                <a16:creationId xmlns:a16="http://schemas.microsoft.com/office/drawing/2014/main" id="{8A03D288-9532-2DA1-62DD-212E0EC7041D}"/>
              </a:ext>
            </a:extLst>
          </p:cNvPr>
          <p:cNvGrpSpPr/>
          <p:nvPr/>
        </p:nvGrpSpPr>
        <p:grpSpPr>
          <a:xfrm>
            <a:off x="9874516" y="-6016"/>
            <a:ext cx="11615651" cy="6858000"/>
            <a:chOff x="0" y="32084"/>
            <a:chExt cx="11615651" cy="6858000"/>
          </a:xfrm>
        </p:grpSpPr>
        <p:grpSp>
          <p:nvGrpSpPr>
            <p:cNvPr id="12" name="Grupo 11">
              <a:extLst>
                <a:ext uri="{FF2B5EF4-FFF2-40B4-BE49-F238E27FC236}">
                  <a16:creationId xmlns:a16="http://schemas.microsoft.com/office/drawing/2014/main" id="{D262515A-6BF1-C51B-1CE8-4A5797EFD92A}"/>
                </a:ext>
              </a:extLst>
            </p:cNvPr>
            <p:cNvGrpSpPr/>
            <p:nvPr/>
          </p:nvGrpSpPr>
          <p:grpSpPr>
            <a:xfrm>
              <a:off x="0" y="32084"/>
              <a:ext cx="11615651" cy="6858000"/>
              <a:chOff x="9113593" y="0"/>
              <a:chExt cx="11615651" cy="6858000"/>
            </a:xfrm>
          </p:grpSpPr>
          <p:sp>
            <p:nvSpPr>
              <p:cNvPr id="8" name="Rectángulo 7">
                <a:extLst>
                  <a:ext uri="{FF2B5EF4-FFF2-40B4-BE49-F238E27FC236}">
                    <a16:creationId xmlns:a16="http://schemas.microsoft.com/office/drawing/2014/main" id="{EBB37DFF-1BAD-510E-E6B1-6A3EA22A6480}"/>
                  </a:ext>
                </a:extLst>
              </p:cNvPr>
              <p:cNvSpPr/>
              <p:nvPr/>
            </p:nvSpPr>
            <p:spPr>
              <a:xfrm>
                <a:off x="9549573" y="0"/>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1" name="Rectángulo: esquinas redondeadas 10">
                <a:extLst>
                  <a:ext uri="{FF2B5EF4-FFF2-40B4-BE49-F238E27FC236}">
                    <a16:creationId xmlns:a16="http://schemas.microsoft.com/office/drawing/2014/main" id="{5D82DF87-1A72-C59E-61B1-1BE39AF84309}"/>
                  </a:ext>
                </a:extLst>
              </p:cNvPr>
              <p:cNvSpPr/>
              <p:nvPr/>
            </p:nvSpPr>
            <p:spPr>
              <a:xfrm>
                <a:off x="9114335" y="29119"/>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CuadroTexto 9">
                <a:extLst>
                  <a:ext uri="{FF2B5EF4-FFF2-40B4-BE49-F238E27FC236}">
                    <a16:creationId xmlns:a16="http://schemas.microsoft.com/office/drawing/2014/main" id="{0F253E2D-D6D7-35EA-C2A4-6ACC2C1A8E0A}"/>
                  </a:ext>
                </a:extLst>
              </p:cNvPr>
              <p:cNvSpPr txBox="1"/>
              <p:nvPr/>
            </p:nvSpPr>
            <p:spPr>
              <a:xfrm>
                <a:off x="9113593" y="259855"/>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sp>
            <p:nvSpPr>
              <p:cNvPr id="34" name="CuadroTexto 33">
                <a:extLst>
                  <a:ext uri="{FF2B5EF4-FFF2-40B4-BE49-F238E27FC236}">
                    <a16:creationId xmlns:a16="http://schemas.microsoft.com/office/drawing/2014/main" id="{55D05E4A-CABB-809C-9FC7-E5C85EC50AE6}"/>
                  </a:ext>
                </a:extLst>
              </p:cNvPr>
              <p:cNvSpPr txBox="1"/>
              <p:nvPr/>
            </p:nvSpPr>
            <p:spPr>
              <a:xfrm>
                <a:off x="13255632" y="1700405"/>
                <a:ext cx="5638178" cy="369332"/>
              </a:xfrm>
              <a:prstGeom prst="rect">
                <a:avLst/>
              </a:prstGeom>
              <a:noFill/>
            </p:spPr>
            <p:txBody>
              <a:bodyPr wrap="square" rtlCol="0">
                <a:spAutoFit/>
              </a:bodyPr>
              <a:lstStyle/>
              <a:p>
                <a:pPr algn="ctr"/>
                <a:r>
                  <a:rPr lang="es-EC" sz="1800" dirty="0">
                    <a:solidFill>
                      <a:schemeClr val="bg1"/>
                    </a:solidFill>
                    <a:effectLst/>
                    <a:ea typeface="Times New Roman" panose="02020603050405020304" pitchFamily="18" charset="0"/>
                  </a:rPr>
                  <a:t>AYNI </a:t>
                </a:r>
                <a:endParaRPr lang="es-EC" dirty="0">
                  <a:solidFill>
                    <a:schemeClr val="bg1"/>
                  </a:solidFill>
                </a:endParaRPr>
              </a:p>
            </p:txBody>
          </p:sp>
        </p:grpSp>
        <p:pic>
          <p:nvPicPr>
            <p:cNvPr id="35" name="Imagen 34">
              <a:extLst>
                <a:ext uri="{FF2B5EF4-FFF2-40B4-BE49-F238E27FC236}">
                  <a16:creationId xmlns:a16="http://schemas.microsoft.com/office/drawing/2014/main" id="{87F31961-43AF-398A-B01E-E8AD9B0099BD}"/>
                </a:ext>
              </a:extLst>
            </p:cNvPr>
            <p:cNvPicPr>
              <a:picLocks noChangeAspect="1"/>
            </p:cNvPicPr>
            <p:nvPr/>
          </p:nvPicPr>
          <p:blipFill rotWithShape="1">
            <a:blip r:embed="rId3"/>
            <a:srcRect l="40251" t="18144" r="41472" b="26012"/>
            <a:stretch/>
          </p:blipFill>
          <p:spPr>
            <a:xfrm>
              <a:off x="3764473" y="287114"/>
              <a:ext cx="785800" cy="1350547"/>
            </a:xfrm>
            <a:prstGeom prst="rect">
              <a:avLst/>
            </a:prstGeom>
          </p:spPr>
        </p:pic>
        <p:pic>
          <p:nvPicPr>
            <p:cNvPr id="41" name="Imagen 40">
              <a:extLst>
                <a:ext uri="{FF2B5EF4-FFF2-40B4-BE49-F238E27FC236}">
                  <a16:creationId xmlns:a16="http://schemas.microsoft.com/office/drawing/2014/main" id="{1345CC4D-5C54-99A9-19CA-F667623D5B90}"/>
                </a:ext>
              </a:extLst>
            </p:cNvPr>
            <p:cNvPicPr>
              <a:picLocks noChangeAspect="1"/>
            </p:cNvPicPr>
            <p:nvPr/>
          </p:nvPicPr>
          <p:blipFill rotWithShape="1">
            <a:blip r:embed="rId3"/>
            <a:srcRect l="59901" t="12780" r="21714" b="64073"/>
            <a:stretch/>
          </p:blipFill>
          <p:spPr>
            <a:xfrm>
              <a:off x="4639232" y="291017"/>
              <a:ext cx="845428" cy="598723"/>
            </a:xfrm>
            <a:prstGeom prst="rect">
              <a:avLst/>
            </a:prstGeom>
          </p:spPr>
        </p:pic>
        <p:pic>
          <p:nvPicPr>
            <p:cNvPr id="43" name="Imagen 42">
              <a:extLst>
                <a:ext uri="{FF2B5EF4-FFF2-40B4-BE49-F238E27FC236}">
                  <a16:creationId xmlns:a16="http://schemas.microsoft.com/office/drawing/2014/main" id="{81D7D9ED-16EA-96C3-A284-9713B8C702FE}"/>
                </a:ext>
              </a:extLst>
            </p:cNvPr>
            <p:cNvPicPr>
              <a:picLocks noChangeAspect="1"/>
            </p:cNvPicPr>
            <p:nvPr/>
          </p:nvPicPr>
          <p:blipFill rotWithShape="1">
            <a:blip r:embed="rId4"/>
            <a:srcRect l="16579" t="14389" r="55526" b="47631"/>
            <a:stretch/>
          </p:blipFill>
          <p:spPr>
            <a:xfrm>
              <a:off x="1168428" y="263563"/>
              <a:ext cx="1826217" cy="1398625"/>
            </a:xfrm>
            <a:prstGeom prst="rect">
              <a:avLst/>
            </a:prstGeom>
          </p:spPr>
        </p:pic>
        <p:pic>
          <p:nvPicPr>
            <p:cNvPr id="47" name="Imagen 46">
              <a:extLst>
                <a:ext uri="{FF2B5EF4-FFF2-40B4-BE49-F238E27FC236}">
                  <a16:creationId xmlns:a16="http://schemas.microsoft.com/office/drawing/2014/main" id="{D8D5980B-1275-1AE2-F885-568B1AA306E4}"/>
                </a:ext>
              </a:extLst>
            </p:cNvPr>
            <p:cNvPicPr>
              <a:picLocks noChangeAspect="1"/>
            </p:cNvPicPr>
            <p:nvPr/>
          </p:nvPicPr>
          <p:blipFill rotWithShape="1">
            <a:blip r:embed="rId4"/>
            <a:srcRect l="62975" t="16063" r="17078" b="51408"/>
            <a:stretch/>
          </p:blipFill>
          <p:spPr>
            <a:xfrm>
              <a:off x="6158327" y="240551"/>
              <a:ext cx="1546631" cy="1418659"/>
            </a:xfrm>
            <a:prstGeom prst="rect">
              <a:avLst/>
            </a:prstGeom>
          </p:spPr>
        </p:pic>
        <p:pic>
          <p:nvPicPr>
            <p:cNvPr id="49" name="Imagen 48">
              <a:extLst>
                <a:ext uri="{FF2B5EF4-FFF2-40B4-BE49-F238E27FC236}">
                  <a16:creationId xmlns:a16="http://schemas.microsoft.com/office/drawing/2014/main" id="{9557F2B0-69A2-5B70-D870-41C23904FBC5}"/>
                </a:ext>
              </a:extLst>
            </p:cNvPr>
            <p:cNvPicPr>
              <a:picLocks noChangeAspect="1"/>
            </p:cNvPicPr>
            <p:nvPr/>
          </p:nvPicPr>
          <p:blipFill rotWithShape="1">
            <a:blip r:embed="rId5"/>
            <a:srcRect l="63088" t="47710" r="17775" b="21405"/>
            <a:stretch/>
          </p:blipFill>
          <p:spPr>
            <a:xfrm>
              <a:off x="8385205" y="238144"/>
              <a:ext cx="1568059" cy="1423475"/>
            </a:xfrm>
            <a:prstGeom prst="rect">
              <a:avLst/>
            </a:prstGeom>
          </p:spPr>
        </p:pic>
        <p:pic>
          <p:nvPicPr>
            <p:cNvPr id="57" name="Imagen 56">
              <a:extLst>
                <a:ext uri="{FF2B5EF4-FFF2-40B4-BE49-F238E27FC236}">
                  <a16:creationId xmlns:a16="http://schemas.microsoft.com/office/drawing/2014/main" id="{01C54CA0-083C-DF1C-13E4-2239AC91C926}"/>
                </a:ext>
              </a:extLst>
            </p:cNvPr>
            <p:cNvPicPr>
              <a:picLocks noChangeAspect="1"/>
            </p:cNvPicPr>
            <p:nvPr/>
          </p:nvPicPr>
          <p:blipFill rotWithShape="1">
            <a:blip r:embed="rId6"/>
            <a:srcRect l="20395" t="20844" r="54839" b="41177"/>
            <a:stretch/>
          </p:blipFill>
          <p:spPr>
            <a:xfrm>
              <a:off x="1185049" y="1763484"/>
              <a:ext cx="1806705" cy="1558508"/>
            </a:xfrm>
            <a:prstGeom prst="rect">
              <a:avLst/>
            </a:prstGeom>
          </p:spPr>
        </p:pic>
        <p:pic>
          <p:nvPicPr>
            <p:cNvPr id="61" name="Imagen 60">
              <a:extLst>
                <a:ext uri="{FF2B5EF4-FFF2-40B4-BE49-F238E27FC236}">
                  <a16:creationId xmlns:a16="http://schemas.microsoft.com/office/drawing/2014/main" id="{034C4236-D0F5-D10C-B319-49C7CEF81A27}"/>
                </a:ext>
              </a:extLst>
            </p:cNvPr>
            <p:cNvPicPr>
              <a:picLocks noChangeAspect="1"/>
            </p:cNvPicPr>
            <p:nvPr/>
          </p:nvPicPr>
          <p:blipFill rotWithShape="1">
            <a:blip r:embed="rId7"/>
            <a:srcRect l="16184" t="27800" r="50953" b="21424"/>
            <a:stretch/>
          </p:blipFill>
          <p:spPr>
            <a:xfrm>
              <a:off x="1168428" y="3438981"/>
              <a:ext cx="1807648" cy="1571065"/>
            </a:xfrm>
            <a:prstGeom prst="rect">
              <a:avLst/>
            </a:prstGeom>
          </p:spPr>
        </p:pic>
        <p:pic>
          <p:nvPicPr>
            <p:cNvPr id="64" name="Imagen 63">
              <a:extLst>
                <a:ext uri="{FF2B5EF4-FFF2-40B4-BE49-F238E27FC236}">
                  <a16:creationId xmlns:a16="http://schemas.microsoft.com/office/drawing/2014/main" id="{8FE8A3D9-F2A5-5F0F-581A-2804013B0642}"/>
                </a:ext>
              </a:extLst>
            </p:cNvPr>
            <p:cNvPicPr>
              <a:picLocks noChangeAspect="1"/>
            </p:cNvPicPr>
            <p:nvPr/>
          </p:nvPicPr>
          <p:blipFill rotWithShape="1">
            <a:blip r:embed="rId8"/>
            <a:srcRect l="21547" t="27263" r="45979" b="26012"/>
            <a:stretch/>
          </p:blipFill>
          <p:spPr>
            <a:xfrm>
              <a:off x="1106345" y="5127034"/>
              <a:ext cx="1882086" cy="1523267"/>
            </a:xfrm>
            <a:prstGeom prst="rect">
              <a:avLst/>
            </a:prstGeom>
          </p:spPr>
        </p:pic>
        <p:pic>
          <p:nvPicPr>
            <p:cNvPr id="68" name="Imagen 67">
              <a:extLst>
                <a:ext uri="{FF2B5EF4-FFF2-40B4-BE49-F238E27FC236}">
                  <a16:creationId xmlns:a16="http://schemas.microsoft.com/office/drawing/2014/main" id="{C504F494-82F3-9C79-4771-46CD3EAA64C1}"/>
                </a:ext>
              </a:extLst>
            </p:cNvPr>
            <p:cNvPicPr>
              <a:picLocks noChangeAspect="1"/>
            </p:cNvPicPr>
            <p:nvPr/>
          </p:nvPicPr>
          <p:blipFill rotWithShape="1">
            <a:blip r:embed="rId9"/>
            <a:srcRect l="15921" t="44259" r="54047" b="30614"/>
            <a:stretch/>
          </p:blipFill>
          <p:spPr>
            <a:xfrm>
              <a:off x="4615020" y="976826"/>
              <a:ext cx="847743" cy="660835"/>
            </a:xfrm>
            <a:prstGeom prst="rect">
              <a:avLst/>
            </a:prstGeom>
          </p:spPr>
        </p:pic>
        <p:pic>
          <p:nvPicPr>
            <p:cNvPr id="70" name="Imagen 69">
              <a:extLst>
                <a:ext uri="{FF2B5EF4-FFF2-40B4-BE49-F238E27FC236}">
                  <a16:creationId xmlns:a16="http://schemas.microsoft.com/office/drawing/2014/main" id="{58044CBE-847A-AD05-CAE3-35B874280A4A}"/>
                </a:ext>
              </a:extLst>
            </p:cNvPr>
            <p:cNvPicPr>
              <a:picLocks noChangeAspect="1"/>
            </p:cNvPicPr>
            <p:nvPr/>
          </p:nvPicPr>
          <p:blipFill rotWithShape="1">
            <a:blip r:embed="rId10"/>
            <a:srcRect l="21671" t="16064" r="34858" b="29802"/>
            <a:stretch/>
          </p:blipFill>
          <p:spPr>
            <a:xfrm>
              <a:off x="3523207" y="2101821"/>
              <a:ext cx="6454722" cy="4560242"/>
            </a:xfrm>
            <a:prstGeom prst="rect">
              <a:avLst/>
            </a:prstGeom>
          </p:spPr>
        </p:pic>
      </p:grpSp>
      <p:grpSp>
        <p:nvGrpSpPr>
          <p:cNvPr id="76" name="Grupo 75">
            <a:extLst>
              <a:ext uri="{FF2B5EF4-FFF2-40B4-BE49-F238E27FC236}">
                <a16:creationId xmlns:a16="http://schemas.microsoft.com/office/drawing/2014/main" id="{E598A75E-A8AE-2B70-AEB1-165D5FF8BEB9}"/>
              </a:ext>
            </a:extLst>
          </p:cNvPr>
          <p:cNvGrpSpPr/>
          <p:nvPr/>
        </p:nvGrpSpPr>
        <p:grpSpPr>
          <a:xfrm>
            <a:off x="10445990" y="-1277"/>
            <a:ext cx="11119240" cy="6858000"/>
            <a:chOff x="606011" y="-70986"/>
            <a:chExt cx="11119240" cy="6858000"/>
          </a:xfrm>
        </p:grpSpPr>
        <p:grpSp>
          <p:nvGrpSpPr>
            <p:cNvPr id="15" name="Grupo 14">
              <a:extLst>
                <a:ext uri="{FF2B5EF4-FFF2-40B4-BE49-F238E27FC236}">
                  <a16:creationId xmlns:a16="http://schemas.microsoft.com/office/drawing/2014/main" id="{B1997221-B791-7248-EE88-42CB6ED0E5BC}"/>
                </a:ext>
              </a:extLst>
            </p:cNvPr>
            <p:cNvGrpSpPr/>
            <p:nvPr/>
          </p:nvGrpSpPr>
          <p:grpSpPr>
            <a:xfrm>
              <a:off x="606011" y="-70986"/>
              <a:ext cx="11119240" cy="6858000"/>
              <a:chOff x="9574881" y="11796"/>
              <a:chExt cx="11119240" cy="6858000"/>
            </a:xfrm>
          </p:grpSpPr>
          <p:sp>
            <p:nvSpPr>
              <p:cNvPr id="14" name="Rectángulo 13">
                <a:extLst>
                  <a:ext uri="{FF2B5EF4-FFF2-40B4-BE49-F238E27FC236}">
                    <a16:creationId xmlns:a16="http://schemas.microsoft.com/office/drawing/2014/main" id="{D8ED02DE-A8A0-9599-2495-90A2B3A27299}"/>
                  </a:ext>
                </a:extLst>
              </p:cNvPr>
              <p:cNvSpPr/>
              <p:nvPr/>
            </p:nvSpPr>
            <p:spPr>
              <a:xfrm>
                <a:off x="10005862" y="11796"/>
                <a:ext cx="10688259" cy="68580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Rectángulo: esquinas redondeadas 16">
                <a:extLst>
                  <a:ext uri="{FF2B5EF4-FFF2-40B4-BE49-F238E27FC236}">
                    <a16:creationId xmlns:a16="http://schemas.microsoft.com/office/drawing/2014/main" id="{E4AE9E97-D34B-69E8-DE2B-4733CB616B66}"/>
                  </a:ext>
                </a:extLst>
              </p:cNvPr>
              <p:cNvSpPr/>
              <p:nvPr/>
            </p:nvSpPr>
            <p:spPr>
              <a:xfrm>
                <a:off x="9574881" y="1331985"/>
                <a:ext cx="491648"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CuadroTexto 15">
                <a:extLst>
                  <a:ext uri="{FF2B5EF4-FFF2-40B4-BE49-F238E27FC236}">
                    <a16:creationId xmlns:a16="http://schemas.microsoft.com/office/drawing/2014/main" id="{C0F7901B-68BF-BBC0-9E26-CB6514780D49}"/>
                  </a:ext>
                </a:extLst>
              </p:cNvPr>
              <p:cNvSpPr txBox="1"/>
              <p:nvPr/>
            </p:nvSpPr>
            <p:spPr>
              <a:xfrm>
                <a:off x="9576870" y="1528539"/>
                <a:ext cx="491648"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grpSp>
        <p:pic>
          <p:nvPicPr>
            <p:cNvPr id="75" name="Imagen 74">
              <a:extLst>
                <a:ext uri="{FF2B5EF4-FFF2-40B4-BE49-F238E27FC236}">
                  <a16:creationId xmlns:a16="http://schemas.microsoft.com/office/drawing/2014/main" id="{FA0BFED4-2D92-8458-1C6B-1C2567EC15B8}"/>
                </a:ext>
              </a:extLst>
            </p:cNvPr>
            <p:cNvPicPr>
              <a:picLocks noChangeAspect="1"/>
            </p:cNvPicPr>
            <p:nvPr/>
          </p:nvPicPr>
          <p:blipFill rotWithShape="1">
            <a:blip r:embed="rId11"/>
            <a:srcRect l="8297" t="9176" r="18519" b="5798"/>
            <a:stretch/>
          </p:blipFill>
          <p:spPr>
            <a:xfrm>
              <a:off x="1671043" y="611267"/>
              <a:ext cx="8342641" cy="5452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93" name="Grupo 92">
            <a:extLst>
              <a:ext uri="{FF2B5EF4-FFF2-40B4-BE49-F238E27FC236}">
                <a16:creationId xmlns:a16="http://schemas.microsoft.com/office/drawing/2014/main" id="{73617695-5CA6-A48A-F7B6-A15C3A5A273F}"/>
              </a:ext>
            </a:extLst>
          </p:cNvPr>
          <p:cNvGrpSpPr/>
          <p:nvPr/>
        </p:nvGrpSpPr>
        <p:grpSpPr>
          <a:xfrm>
            <a:off x="10951526" y="-25066"/>
            <a:ext cx="11231718" cy="6874598"/>
            <a:chOff x="954894" y="12500"/>
            <a:chExt cx="10670288" cy="6874598"/>
          </a:xfrm>
        </p:grpSpPr>
        <p:grpSp>
          <p:nvGrpSpPr>
            <p:cNvPr id="24" name="Grupo 23">
              <a:extLst>
                <a:ext uri="{FF2B5EF4-FFF2-40B4-BE49-F238E27FC236}">
                  <a16:creationId xmlns:a16="http://schemas.microsoft.com/office/drawing/2014/main" id="{41B4394E-E4C8-91B0-B26C-91C817885B4E}"/>
                </a:ext>
              </a:extLst>
            </p:cNvPr>
            <p:cNvGrpSpPr/>
            <p:nvPr/>
          </p:nvGrpSpPr>
          <p:grpSpPr>
            <a:xfrm>
              <a:off x="954894" y="12500"/>
              <a:ext cx="10670288" cy="6874598"/>
              <a:chOff x="10007933" y="-36095"/>
              <a:chExt cx="10670288" cy="6874598"/>
            </a:xfrm>
          </p:grpSpPr>
          <p:sp>
            <p:nvSpPr>
              <p:cNvPr id="21" name="Rectángulo 20">
                <a:extLst>
                  <a:ext uri="{FF2B5EF4-FFF2-40B4-BE49-F238E27FC236}">
                    <a16:creationId xmlns:a16="http://schemas.microsoft.com/office/drawing/2014/main" id="{E259D8B8-AB23-DEE3-4702-8941EEAC2F82}"/>
                  </a:ext>
                </a:extLst>
              </p:cNvPr>
              <p:cNvSpPr/>
              <p:nvPr/>
            </p:nvSpPr>
            <p:spPr>
              <a:xfrm>
                <a:off x="10456887" y="-36095"/>
                <a:ext cx="10221334" cy="6874598"/>
              </a:xfrm>
              <a:prstGeom prst="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2" name="Rectángulo: esquinas redondeadas 21">
                <a:extLst>
                  <a:ext uri="{FF2B5EF4-FFF2-40B4-BE49-F238E27FC236}">
                    <a16:creationId xmlns:a16="http://schemas.microsoft.com/office/drawing/2014/main" id="{969E2A46-FA4F-47AD-39A9-4FD15581FD04}"/>
                  </a:ext>
                </a:extLst>
              </p:cNvPr>
              <p:cNvSpPr/>
              <p:nvPr/>
            </p:nvSpPr>
            <p:spPr>
              <a:xfrm>
                <a:off x="10007933" y="2531513"/>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CuadroTexto 22">
                <a:extLst>
                  <a:ext uri="{FF2B5EF4-FFF2-40B4-BE49-F238E27FC236}">
                    <a16:creationId xmlns:a16="http://schemas.microsoft.com/office/drawing/2014/main" id="{9D5DE519-CA50-5244-F55D-34CB0F839CAA}"/>
                  </a:ext>
                </a:extLst>
              </p:cNvPr>
              <p:cNvSpPr txBox="1"/>
              <p:nvPr/>
            </p:nvSpPr>
            <p:spPr>
              <a:xfrm>
                <a:off x="10068704" y="2712636"/>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grpSp>
        <p:pic>
          <p:nvPicPr>
            <p:cNvPr id="92" name="Imagen 91">
              <a:extLst>
                <a:ext uri="{FF2B5EF4-FFF2-40B4-BE49-F238E27FC236}">
                  <a16:creationId xmlns:a16="http://schemas.microsoft.com/office/drawing/2014/main" id="{BF9680A5-9406-CD6F-4318-DC8499D2AADC}"/>
                </a:ext>
              </a:extLst>
            </p:cNvPr>
            <p:cNvPicPr>
              <a:picLocks noChangeAspect="1"/>
            </p:cNvPicPr>
            <p:nvPr/>
          </p:nvPicPr>
          <p:blipFill rotWithShape="1">
            <a:blip r:embed="rId12"/>
            <a:srcRect l="6428" t="11048" r="19867" b="13752"/>
            <a:stretch/>
          </p:blipFill>
          <p:spPr>
            <a:xfrm>
              <a:off x="3102480" y="248232"/>
              <a:ext cx="7446906" cy="4273929"/>
            </a:xfrm>
            <a:prstGeom prst="rect">
              <a:avLst/>
            </a:prstGeom>
            <a:ln>
              <a:noFill/>
            </a:ln>
            <a:effectLst>
              <a:outerShdw blurRad="292100" dist="139700" dir="2700000" algn="tl" rotWithShape="0">
                <a:srgbClr val="333333">
                  <a:alpha val="65000"/>
                </a:srgbClr>
              </a:outerShdw>
            </a:effectLst>
          </p:spPr>
        </p:pic>
        <p:pic>
          <p:nvPicPr>
            <p:cNvPr id="90" name="Imagen 89">
              <a:extLst>
                <a:ext uri="{FF2B5EF4-FFF2-40B4-BE49-F238E27FC236}">
                  <a16:creationId xmlns:a16="http://schemas.microsoft.com/office/drawing/2014/main" id="{B16A382E-6879-6B46-5D9A-BBB0A35539E1}"/>
                </a:ext>
              </a:extLst>
            </p:cNvPr>
            <p:cNvPicPr>
              <a:picLocks noChangeAspect="1"/>
            </p:cNvPicPr>
            <p:nvPr/>
          </p:nvPicPr>
          <p:blipFill rotWithShape="1">
            <a:blip r:embed="rId13"/>
            <a:srcRect l="11514" t="32439" r="30659" b="11890"/>
            <a:stretch/>
          </p:blipFill>
          <p:spPr>
            <a:xfrm>
              <a:off x="4963148" y="4692726"/>
              <a:ext cx="3636608" cy="1969336"/>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201482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2.08333E-6 0.00741 L -0.81393 -4.07407E-6 " pathEditMode="relative" rAng="0" ptsTypes="AA">
                                      <p:cBhvr>
                                        <p:cTn id="6" dur="2000" fill="hold"/>
                                        <p:tgtEl>
                                          <p:spTgt spid="71"/>
                                        </p:tgtEl>
                                        <p:attrNameLst>
                                          <p:attrName>ppt_x</p:attrName>
                                          <p:attrName>ppt_y</p:attrName>
                                        </p:attrNameLst>
                                      </p:cBhvr>
                                      <p:rCtr x="-40703" y="-370"/>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4.16667E-7 0.0037 L -0.81276 -0.00046 " pathEditMode="relative" rAng="0" ptsTypes="AA">
                                      <p:cBhvr>
                                        <p:cTn id="10" dur="2000" fill="hold"/>
                                        <p:tgtEl>
                                          <p:spTgt spid="76"/>
                                        </p:tgtEl>
                                        <p:attrNameLst>
                                          <p:attrName>ppt_x</p:attrName>
                                          <p:attrName>ppt_y</p:attrName>
                                        </p:attrNameLst>
                                      </p:cBhvr>
                                      <p:rCtr x="-40638" y="-208"/>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4.16667E-6 -3.7037E-6 L -0.80416 0.00255 " pathEditMode="relative" rAng="0" ptsTypes="AA">
                                      <p:cBhvr>
                                        <p:cTn id="14" dur="2000" fill="hold"/>
                                        <p:tgtEl>
                                          <p:spTgt spid="93"/>
                                        </p:tgtEl>
                                        <p:attrNameLst>
                                          <p:attrName>ppt_x</p:attrName>
                                          <p:attrName>ppt_y</p:attrName>
                                        </p:attrNameLst>
                                      </p:cBhvr>
                                      <p:rCtr x="-40208"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F120AF5-E953-FE22-3A21-AF408C04B2B9}"/>
              </a:ext>
            </a:extLst>
          </p:cNvPr>
          <p:cNvPicPr>
            <a:picLocks noChangeAspect="1"/>
          </p:cNvPicPr>
          <p:nvPr/>
        </p:nvPicPr>
        <p:blipFill rotWithShape="1">
          <a:blip r:embed="rId2"/>
          <a:srcRect r="10524" b="14219"/>
          <a:stretch/>
        </p:blipFill>
        <p:spPr>
          <a:xfrm>
            <a:off x="107830" y="172091"/>
            <a:ext cx="10908964" cy="58828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ítulo 3">
            <a:extLst>
              <a:ext uri="{FF2B5EF4-FFF2-40B4-BE49-F238E27FC236}">
                <a16:creationId xmlns:a16="http://schemas.microsoft.com/office/drawing/2014/main" id="{2CE21D2E-8396-137B-BB94-0D3BEBC3BCB6}"/>
              </a:ext>
            </a:extLst>
          </p:cNvPr>
          <p:cNvSpPr>
            <a:spLocks noGrp="1"/>
          </p:cNvSpPr>
          <p:nvPr>
            <p:ph type="ctrTitle"/>
          </p:nvPr>
        </p:nvSpPr>
        <p:spPr>
          <a:xfrm>
            <a:off x="331594" y="5012749"/>
            <a:ext cx="2588069" cy="702004"/>
          </a:xfrm>
        </p:spPr>
        <p:txBody>
          <a:bodyPr>
            <a:normAutofit fontScale="90000"/>
          </a:bodyPr>
          <a:lstStyle/>
          <a:p>
            <a:r>
              <a:rPr lang="es-EC" sz="2800" dirty="0"/>
              <a:t>Servicios</a:t>
            </a:r>
          </a:p>
        </p:txBody>
      </p:sp>
      <p:grpSp>
        <p:nvGrpSpPr>
          <p:cNvPr id="1024" name="Grupo 1023">
            <a:extLst>
              <a:ext uri="{FF2B5EF4-FFF2-40B4-BE49-F238E27FC236}">
                <a16:creationId xmlns:a16="http://schemas.microsoft.com/office/drawing/2014/main" id="{8D07B6F8-0902-7F37-4538-291A86B90854}"/>
              </a:ext>
            </a:extLst>
          </p:cNvPr>
          <p:cNvGrpSpPr/>
          <p:nvPr/>
        </p:nvGrpSpPr>
        <p:grpSpPr>
          <a:xfrm>
            <a:off x="9733378" y="-53825"/>
            <a:ext cx="11006871" cy="6927867"/>
            <a:chOff x="1244733" y="-49630"/>
            <a:chExt cx="11006871" cy="6927867"/>
          </a:xfrm>
        </p:grpSpPr>
        <p:grpSp>
          <p:nvGrpSpPr>
            <p:cNvPr id="32" name="Grupo 31">
              <a:extLst>
                <a:ext uri="{FF2B5EF4-FFF2-40B4-BE49-F238E27FC236}">
                  <a16:creationId xmlns:a16="http://schemas.microsoft.com/office/drawing/2014/main" id="{0AB5CBF2-2A80-98DD-2297-0B68E6AC357E}"/>
                </a:ext>
              </a:extLst>
            </p:cNvPr>
            <p:cNvGrpSpPr/>
            <p:nvPr/>
          </p:nvGrpSpPr>
          <p:grpSpPr>
            <a:xfrm>
              <a:off x="1244733" y="-4272"/>
              <a:ext cx="11006871" cy="6858000"/>
              <a:chOff x="10532752" y="-36356"/>
              <a:chExt cx="11006871" cy="6858000"/>
            </a:xfrm>
          </p:grpSpPr>
          <p:sp>
            <p:nvSpPr>
              <p:cNvPr id="25" name="Rectángulo 24">
                <a:extLst>
                  <a:ext uri="{FF2B5EF4-FFF2-40B4-BE49-F238E27FC236}">
                    <a16:creationId xmlns:a16="http://schemas.microsoft.com/office/drawing/2014/main" id="{788CFBBC-0C49-DEE1-AC96-51B34FEA619C}"/>
                  </a:ext>
                </a:extLst>
              </p:cNvPr>
              <p:cNvSpPr/>
              <p:nvPr/>
            </p:nvSpPr>
            <p:spPr>
              <a:xfrm>
                <a:off x="11033096" y="-36356"/>
                <a:ext cx="10506527" cy="6858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6" name="Rectángulo: esquinas redondeadas 25">
                <a:extLst>
                  <a:ext uri="{FF2B5EF4-FFF2-40B4-BE49-F238E27FC236}">
                    <a16:creationId xmlns:a16="http://schemas.microsoft.com/office/drawing/2014/main" id="{A9C6695C-EFBC-6506-F1FC-792C758FFB1C}"/>
                  </a:ext>
                </a:extLst>
              </p:cNvPr>
              <p:cNvSpPr/>
              <p:nvPr/>
            </p:nvSpPr>
            <p:spPr>
              <a:xfrm>
                <a:off x="10532752" y="2735842"/>
                <a:ext cx="533244" cy="1040432"/>
              </a:xfrm>
              <a:prstGeom prst="round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7" name="CuadroTexto 26">
                <a:extLst>
                  <a:ext uri="{FF2B5EF4-FFF2-40B4-BE49-F238E27FC236}">
                    <a16:creationId xmlns:a16="http://schemas.microsoft.com/office/drawing/2014/main" id="{02741A1C-CC9F-4555-86AA-8E9CE39C9125}"/>
                  </a:ext>
                </a:extLst>
              </p:cNvPr>
              <p:cNvSpPr txBox="1"/>
              <p:nvPr/>
            </p:nvSpPr>
            <p:spPr>
              <a:xfrm>
                <a:off x="10597658" y="3037518"/>
                <a:ext cx="533244" cy="646331"/>
              </a:xfrm>
              <a:prstGeom prst="rect">
                <a:avLst/>
              </a:prstGeom>
              <a:noFill/>
            </p:spPr>
            <p:txBody>
              <a:bodyPr wrap="square" rtlCol="0">
                <a:spAutoFit/>
              </a:bodyPr>
              <a:lstStyle/>
              <a:p>
                <a:r>
                  <a:rPr lang="es-EC" sz="3600" dirty="0">
                    <a:solidFill>
                      <a:schemeClr val="bg2">
                        <a:lumMod val="75000"/>
                      </a:schemeClr>
                    </a:solidFill>
                    <a:latin typeface="Adobe Gothic Std B" panose="020B0800000000000000" pitchFamily="34" charset="-128"/>
                    <a:ea typeface="Adobe Gothic Std B" panose="020B0800000000000000" pitchFamily="34" charset="-128"/>
                  </a:rPr>
                  <a:t>D</a:t>
                </a:r>
              </a:p>
            </p:txBody>
          </p:sp>
        </p:grpSp>
        <p:pic>
          <p:nvPicPr>
            <p:cNvPr id="80" name="Imagen 79">
              <a:extLst>
                <a:ext uri="{FF2B5EF4-FFF2-40B4-BE49-F238E27FC236}">
                  <a16:creationId xmlns:a16="http://schemas.microsoft.com/office/drawing/2014/main" id="{49E4DD3C-C023-C2B9-EF85-90A73933EC3C}"/>
                </a:ext>
              </a:extLst>
            </p:cNvPr>
            <p:cNvPicPr>
              <a:picLocks noChangeAspect="1"/>
            </p:cNvPicPr>
            <p:nvPr/>
          </p:nvPicPr>
          <p:blipFill rotWithShape="1">
            <a:blip r:embed="rId3"/>
            <a:srcRect l="11514" t="28791" r="30036" b="18134"/>
            <a:stretch/>
          </p:blipFill>
          <p:spPr>
            <a:xfrm>
              <a:off x="3208112" y="3630410"/>
              <a:ext cx="6358585" cy="3247827"/>
            </a:xfrm>
            <a:prstGeom prst="rect">
              <a:avLst/>
            </a:prstGeom>
          </p:spPr>
        </p:pic>
        <p:pic>
          <p:nvPicPr>
            <p:cNvPr id="82" name="Imagen 81">
              <a:extLst>
                <a:ext uri="{FF2B5EF4-FFF2-40B4-BE49-F238E27FC236}">
                  <a16:creationId xmlns:a16="http://schemas.microsoft.com/office/drawing/2014/main" id="{DE0B8CF1-8DE0-42F0-ECD3-1C15D8E1552D}"/>
                </a:ext>
              </a:extLst>
            </p:cNvPr>
            <p:cNvPicPr>
              <a:picLocks noChangeAspect="1"/>
            </p:cNvPicPr>
            <p:nvPr/>
          </p:nvPicPr>
          <p:blipFill rotWithShape="1">
            <a:blip r:embed="rId4"/>
            <a:srcRect l="14357" t="15600" r="26670" b="13752"/>
            <a:stretch/>
          </p:blipFill>
          <p:spPr>
            <a:xfrm>
              <a:off x="3194360" y="-49630"/>
              <a:ext cx="6358584" cy="4284746"/>
            </a:xfrm>
            <a:prstGeom prst="rect">
              <a:avLst/>
            </a:prstGeom>
            <a:ln>
              <a:noFill/>
            </a:ln>
            <a:effectLst>
              <a:outerShdw blurRad="292100" dist="139700" dir="2700000" algn="tl" rotWithShape="0">
                <a:srgbClr val="333333">
                  <a:alpha val="65000"/>
                </a:srgbClr>
              </a:outerShdw>
            </a:effectLst>
          </p:spPr>
        </p:pic>
        <p:pic>
          <p:nvPicPr>
            <p:cNvPr id="95" name="Imagen 94">
              <a:extLst>
                <a:ext uri="{FF2B5EF4-FFF2-40B4-BE49-F238E27FC236}">
                  <a16:creationId xmlns:a16="http://schemas.microsoft.com/office/drawing/2014/main" id="{15740AA0-FECD-554A-F80B-86172A413F39}"/>
                </a:ext>
              </a:extLst>
            </p:cNvPr>
            <p:cNvPicPr>
              <a:picLocks noChangeAspect="1"/>
            </p:cNvPicPr>
            <p:nvPr/>
          </p:nvPicPr>
          <p:blipFill rotWithShape="1">
            <a:blip r:embed="rId5"/>
            <a:srcRect l="31901" t="9452" r="57368" b="11048"/>
            <a:stretch/>
          </p:blipFill>
          <p:spPr>
            <a:xfrm>
              <a:off x="10099124" y="-11148"/>
              <a:ext cx="1640456" cy="6836152"/>
            </a:xfrm>
            <a:prstGeom prst="rect">
              <a:avLst/>
            </a:prstGeom>
          </p:spPr>
        </p:pic>
      </p:grpSp>
      <p:grpSp>
        <p:nvGrpSpPr>
          <p:cNvPr id="13" name="Grupo 12">
            <a:extLst>
              <a:ext uri="{FF2B5EF4-FFF2-40B4-BE49-F238E27FC236}">
                <a16:creationId xmlns:a16="http://schemas.microsoft.com/office/drawing/2014/main" id="{F07B72E8-F94B-5BE2-B137-57111CD55AF6}"/>
              </a:ext>
            </a:extLst>
          </p:cNvPr>
          <p:cNvGrpSpPr/>
          <p:nvPr/>
        </p:nvGrpSpPr>
        <p:grpSpPr>
          <a:xfrm>
            <a:off x="10233722" y="-6562"/>
            <a:ext cx="11117365" cy="6858000"/>
            <a:chOff x="490966" y="-19262"/>
            <a:chExt cx="11117365" cy="6858000"/>
          </a:xfrm>
        </p:grpSpPr>
        <p:grpSp>
          <p:nvGrpSpPr>
            <p:cNvPr id="33" name="Grupo 32">
              <a:extLst>
                <a:ext uri="{FF2B5EF4-FFF2-40B4-BE49-F238E27FC236}">
                  <a16:creationId xmlns:a16="http://schemas.microsoft.com/office/drawing/2014/main" id="{D22D5653-9EF1-09F1-CA7B-B89062D7EF2D}"/>
                </a:ext>
              </a:extLst>
            </p:cNvPr>
            <p:cNvGrpSpPr/>
            <p:nvPr/>
          </p:nvGrpSpPr>
          <p:grpSpPr>
            <a:xfrm>
              <a:off x="490966" y="-19262"/>
              <a:ext cx="11117365" cy="6858000"/>
              <a:chOff x="10460480" y="-36449"/>
              <a:chExt cx="11117365" cy="6858000"/>
            </a:xfrm>
          </p:grpSpPr>
          <p:sp>
            <p:nvSpPr>
              <p:cNvPr id="53" name="Rectángulo 52">
                <a:extLst>
                  <a:ext uri="{FF2B5EF4-FFF2-40B4-BE49-F238E27FC236}">
                    <a16:creationId xmlns:a16="http://schemas.microsoft.com/office/drawing/2014/main" id="{6B4B5092-5085-0613-D4E6-197471061CC0}"/>
                  </a:ext>
                </a:extLst>
              </p:cNvPr>
              <p:cNvSpPr/>
              <p:nvPr/>
            </p:nvSpPr>
            <p:spPr>
              <a:xfrm>
                <a:off x="10934721" y="-36449"/>
                <a:ext cx="10643124" cy="6858000"/>
              </a:xfrm>
              <a:prstGeom prst="rect">
                <a:avLst/>
              </a:prstGeom>
              <a:solidFill>
                <a:srgbClr val="2C383C"/>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54" name="Rectángulo: esquinas redondeadas 53">
                <a:extLst>
                  <a:ext uri="{FF2B5EF4-FFF2-40B4-BE49-F238E27FC236}">
                    <a16:creationId xmlns:a16="http://schemas.microsoft.com/office/drawing/2014/main" id="{0449AB5A-DBA8-6FF7-4AE9-1969E457C393}"/>
                  </a:ext>
                </a:extLst>
              </p:cNvPr>
              <p:cNvSpPr/>
              <p:nvPr/>
            </p:nvSpPr>
            <p:spPr>
              <a:xfrm>
                <a:off x="10460480" y="3793852"/>
                <a:ext cx="505424" cy="1040432"/>
              </a:xfrm>
              <a:prstGeom prst="roundRect">
                <a:avLst/>
              </a:prstGeom>
              <a:solidFill>
                <a:srgbClr val="2C383C"/>
              </a:solidFill>
              <a:ln>
                <a:solidFill>
                  <a:srgbClr val="2C38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5" name="CuadroTexto 54">
                <a:extLst>
                  <a:ext uri="{FF2B5EF4-FFF2-40B4-BE49-F238E27FC236}">
                    <a16:creationId xmlns:a16="http://schemas.microsoft.com/office/drawing/2014/main" id="{3002C4D1-4B46-3624-E35F-998A845ADDB7}"/>
                  </a:ext>
                </a:extLst>
              </p:cNvPr>
              <p:cNvSpPr txBox="1"/>
              <p:nvPr/>
            </p:nvSpPr>
            <p:spPr>
              <a:xfrm>
                <a:off x="10522000" y="4015148"/>
                <a:ext cx="505424" cy="646331"/>
              </a:xfrm>
              <a:prstGeom prst="rect">
                <a:avLst/>
              </a:prstGeom>
              <a:noFill/>
            </p:spPr>
            <p:txBody>
              <a:bodyPr wrap="square" rtlCol="0">
                <a:spAutoFit/>
              </a:bodyPr>
              <a:lstStyle/>
              <a:p>
                <a:r>
                  <a:rPr lang="es-EC" sz="3600" dirty="0">
                    <a:solidFill>
                      <a:schemeClr val="bg1"/>
                    </a:solidFill>
                    <a:latin typeface="Adobe Gothic Std B" panose="020B0800000000000000" pitchFamily="34" charset="-128"/>
                    <a:ea typeface="Adobe Gothic Std B" panose="020B0800000000000000" pitchFamily="34" charset="-128"/>
                  </a:rPr>
                  <a:t>E</a:t>
                </a:r>
              </a:p>
            </p:txBody>
          </p:sp>
        </p:grpSp>
        <p:pic>
          <p:nvPicPr>
            <p:cNvPr id="6" name="Imagen 5">
              <a:extLst>
                <a:ext uri="{FF2B5EF4-FFF2-40B4-BE49-F238E27FC236}">
                  <a16:creationId xmlns:a16="http://schemas.microsoft.com/office/drawing/2014/main" id="{FFFDA259-6FC8-7032-4483-EA036522B354}"/>
                </a:ext>
              </a:extLst>
            </p:cNvPr>
            <p:cNvPicPr>
              <a:picLocks noChangeAspect="1"/>
            </p:cNvPicPr>
            <p:nvPr/>
          </p:nvPicPr>
          <p:blipFill rotWithShape="1">
            <a:blip r:embed="rId6"/>
            <a:srcRect l="25751" t="23392" r="46579" b="10916"/>
            <a:stretch/>
          </p:blipFill>
          <p:spPr>
            <a:xfrm>
              <a:off x="7071204" y="574883"/>
              <a:ext cx="3883221" cy="5185738"/>
            </a:xfrm>
            <a:prstGeom prst="rect">
              <a:avLst/>
            </a:prstGeom>
            <a:ln>
              <a:noFill/>
            </a:ln>
            <a:effectLst>
              <a:outerShdw blurRad="292100" dist="139700" dir="2700000" algn="tl" rotWithShape="0">
                <a:srgbClr val="333333">
                  <a:alpha val="65000"/>
                </a:srgbClr>
              </a:outerShdw>
            </a:effectLst>
          </p:spPr>
        </p:pic>
        <p:pic>
          <p:nvPicPr>
            <p:cNvPr id="9" name="Imagen 8">
              <a:extLst>
                <a:ext uri="{FF2B5EF4-FFF2-40B4-BE49-F238E27FC236}">
                  <a16:creationId xmlns:a16="http://schemas.microsoft.com/office/drawing/2014/main" id="{C08402C0-18F3-D46C-4CF6-5D9797D68381}"/>
                </a:ext>
              </a:extLst>
            </p:cNvPr>
            <p:cNvPicPr>
              <a:picLocks noChangeAspect="1"/>
            </p:cNvPicPr>
            <p:nvPr/>
          </p:nvPicPr>
          <p:blipFill rotWithShape="1">
            <a:blip r:embed="rId7"/>
            <a:srcRect l="33947" t="14219" r="26810" b="15691"/>
            <a:stretch/>
          </p:blipFill>
          <p:spPr>
            <a:xfrm>
              <a:off x="1851014" y="574883"/>
              <a:ext cx="5161775" cy="5185738"/>
            </a:xfrm>
            <a:prstGeom prst="rect">
              <a:avLst/>
            </a:prstGeom>
            <a:ln>
              <a:noFill/>
            </a:ln>
            <a:effectLst>
              <a:outerShdw blurRad="292100" dist="139700" dir="2700000" algn="tl" rotWithShape="0">
                <a:srgbClr val="333333">
                  <a:alpha val="65000"/>
                </a:srgbClr>
              </a:outerShdw>
            </a:effectLst>
          </p:spPr>
        </p:pic>
      </p:grpSp>
      <p:grpSp>
        <p:nvGrpSpPr>
          <p:cNvPr id="28" name="Grupo 27">
            <a:extLst>
              <a:ext uri="{FF2B5EF4-FFF2-40B4-BE49-F238E27FC236}">
                <a16:creationId xmlns:a16="http://schemas.microsoft.com/office/drawing/2014/main" id="{217B23F6-628C-55E3-8915-2393FB15AF44}"/>
              </a:ext>
            </a:extLst>
          </p:cNvPr>
          <p:cNvGrpSpPr/>
          <p:nvPr/>
        </p:nvGrpSpPr>
        <p:grpSpPr>
          <a:xfrm>
            <a:off x="10748913" y="-14784"/>
            <a:ext cx="11162609" cy="6858000"/>
            <a:chOff x="1029391" y="-27484"/>
            <a:chExt cx="11162609" cy="6858000"/>
          </a:xfrm>
        </p:grpSpPr>
        <p:grpSp>
          <p:nvGrpSpPr>
            <p:cNvPr id="31" name="Grupo 30">
              <a:extLst>
                <a:ext uri="{FF2B5EF4-FFF2-40B4-BE49-F238E27FC236}">
                  <a16:creationId xmlns:a16="http://schemas.microsoft.com/office/drawing/2014/main" id="{C7050690-3A48-E78F-A3D0-1A1E3B640FC4}"/>
                </a:ext>
              </a:extLst>
            </p:cNvPr>
            <p:cNvGrpSpPr/>
            <p:nvPr/>
          </p:nvGrpSpPr>
          <p:grpSpPr>
            <a:xfrm>
              <a:off x="1029391" y="-27484"/>
              <a:ext cx="11162609" cy="6858000"/>
              <a:chOff x="11030278" y="-36449"/>
              <a:chExt cx="11162609" cy="6858000"/>
            </a:xfrm>
          </p:grpSpPr>
          <p:sp>
            <p:nvSpPr>
              <p:cNvPr id="50" name="Rectángulo 49">
                <a:extLst>
                  <a:ext uri="{FF2B5EF4-FFF2-40B4-BE49-F238E27FC236}">
                    <a16:creationId xmlns:a16="http://schemas.microsoft.com/office/drawing/2014/main" id="{676E2E19-977C-1323-3698-7328383A3DC1}"/>
                  </a:ext>
                </a:extLst>
              </p:cNvPr>
              <p:cNvSpPr/>
              <p:nvPr/>
            </p:nvSpPr>
            <p:spPr>
              <a:xfrm>
                <a:off x="11504519" y="-36449"/>
                <a:ext cx="10688368" cy="6858000"/>
              </a:xfrm>
              <a:prstGeom prst="rect">
                <a:avLst/>
              </a:prstGeom>
              <a:solidFill>
                <a:srgbClr val="1015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52" name="Rectángulo: esquinas redondeadas 51">
                <a:extLst>
                  <a:ext uri="{FF2B5EF4-FFF2-40B4-BE49-F238E27FC236}">
                    <a16:creationId xmlns:a16="http://schemas.microsoft.com/office/drawing/2014/main" id="{3351FD55-503C-E91D-C8B1-6FAEBFE1C8E5}"/>
                  </a:ext>
                </a:extLst>
              </p:cNvPr>
              <p:cNvSpPr/>
              <p:nvPr/>
            </p:nvSpPr>
            <p:spPr>
              <a:xfrm>
                <a:off x="11030278" y="4874738"/>
                <a:ext cx="505424" cy="1040432"/>
              </a:xfrm>
              <a:prstGeom prst="roundRect">
                <a:avLst/>
              </a:prstGeom>
              <a:solidFill>
                <a:srgbClr val="101516"/>
              </a:solidFill>
              <a:ln>
                <a:solidFill>
                  <a:srgbClr val="1015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8" name="CuadroTexto 57">
                <a:extLst>
                  <a:ext uri="{FF2B5EF4-FFF2-40B4-BE49-F238E27FC236}">
                    <a16:creationId xmlns:a16="http://schemas.microsoft.com/office/drawing/2014/main" id="{6374195A-3C0C-59F8-CF8C-67BC7E459D83}"/>
                  </a:ext>
                </a:extLst>
              </p:cNvPr>
              <p:cNvSpPr txBox="1"/>
              <p:nvPr/>
            </p:nvSpPr>
            <p:spPr>
              <a:xfrm>
                <a:off x="11091798" y="5085798"/>
                <a:ext cx="505424" cy="646331"/>
              </a:xfrm>
              <a:prstGeom prst="rect">
                <a:avLst/>
              </a:prstGeom>
              <a:noFill/>
            </p:spPr>
            <p:txBody>
              <a:bodyPr wrap="square" rtlCol="0">
                <a:spAutoFit/>
              </a:bodyPr>
              <a:lstStyle/>
              <a:p>
                <a:r>
                  <a:rPr lang="es-EC" sz="3600" dirty="0">
                    <a:latin typeface="Adobe Gothic Std B" panose="020B0800000000000000" pitchFamily="34" charset="-128"/>
                    <a:ea typeface="Adobe Gothic Std B" panose="020B0800000000000000" pitchFamily="34" charset="-128"/>
                  </a:rPr>
                  <a:t>F</a:t>
                </a:r>
              </a:p>
            </p:txBody>
          </p:sp>
        </p:grpSp>
        <p:pic>
          <p:nvPicPr>
            <p:cNvPr id="20" name="Imagen 19">
              <a:extLst>
                <a:ext uri="{FF2B5EF4-FFF2-40B4-BE49-F238E27FC236}">
                  <a16:creationId xmlns:a16="http://schemas.microsoft.com/office/drawing/2014/main" id="{C93C599B-6426-9A63-5DBA-2D4472651C8D}"/>
                </a:ext>
              </a:extLst>
            </p:cNvPr>
            <p:cNvPicPr>
              <a:picLocks noChangeAspect="1"/>
            </p:cNvPicPr>
            <p:nvPr/>
          </p:nvPicPr>
          <p:blipFill rotWithShape="1">
            <a:blip r:embed="rId8"/>
            <a:srcRect l="16360" t="13194" r="25132" b="17055"/>
            <a:stretch/>
          </p:blipFill>
          <p:spPr>
            <a:xfrm>
              <a:off x="2260007" y="219705"/>
              <a:ext cx="9460793" cy="6344290"/>
            </a:xfrm>
            <a:prstGeom prst="rect">
              <a:avLst/>
            </a:prstGeom>
          </p:spPr>
        </p:pic>
      </p:grpSp>
      <p:grpSp>
        <p:nvGrpSpPr>
          <p:cNvPr id="63" name="Grupo 62">
            <a:extLst>
              <a:ext uri="{FF2B5EF4-FFF2-40B4-BE49-F238E27FC236}">
                <a16:creationId xmlns:a16="http://schemas.microsoft.com/office/drawing/2014/main" id="{A2A735B8-A7AA-2E95-47AA-E16B6C351644}"/>
              </a:ext>
            </a:extLst>
          </p:cNvPr>
          <p:cNvGrpSpPr/>
          <p:nvPr/>
        </p:nvGrpSpPr>
        <p:grpSpPr>
          <a:xfrm>
            <a:off x="11375523" y="-26749"/>
            <a:ext cx="10534175" cy="6895761"/>
            <a:chOff x="1656001" y="-14049"/>
            <a:chExt cx="10534175" cy="6895761"/>
          </a:xfrm>
        </p:grpSpPr>
        <p:grpSp>
          <p:nvGrpSpPr>
            <p:cNvPr id="36" name="Grupo 35">
              <a:extLst>
                <a:ext uri="{FF2B5EF4-FFF2-40B4-BE49-F238E27FC236}">
                  <a16:creationId xmlns:a16="http://schemas.microsoft.com/office/drawing/2014/main" id="{5936E13C-1903-6834-DC10-B1B005134C05}"/>
                </a:ext>
              </a:extLst>
            </p:cNvPr>
            <p:cNvGrpSpPr/>
            <p:nvPr/>
          </p:nvGrpSpPr>
          <p:grpSpPr>
            <a:xfrm>
              <a:off x="1656001" y="-189"/>
              <a:ext cx="10490755" cy="6858000"/>
              <a:chOff x="11002982" y="-36449"/>
              <a:chExt cx="10490755" cy="6858000"/>
            </a:xfrm>
          </p:grpSpPr>
          <p:sp>
            <p:nvSpPr>
              <p:cNvPr id="38" name="Rectángulo 37">
                <a:extLst>
                  <a:ext uri="{FF2B5EF4-FFF2-40B4-BE49-F238E27FC236}">
                    <a16:creationId xmlns:a16="http://schemas.microsoft.com/office/drawing/2014/main" id="{4B1FB745-4F80-7C2D-7A0A-F9E446124EA3}"/>
                  </a:ext>
                </a:extLst>
              </p:cNvPr>
              <p:cNvSpPr/>
              <p:nvPr/>
            </p:nvSpPr>
            <p:spPr>
              <a:xfrm>
                <a:off x="11504519" y="-36449"/>
                <a:ext cx="9989218" cy="6858000"/>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39" name="Rectángulo: esquinas redondeadas 38">
                <a:extLst>
                  <a:ext uri="{FF2B5EF4-FFF2-40B4-BE49-F238E27FC236}">
                    <a16:creationId xmlns:a16="http://schemas.microsoft.com/office/drawing/2014/main" id="{3AC8528F-0467-3419-8F95-0C683DB4331E}"/>
                  </a:ext>
                </a:extLst>
              </p:cNvPr>
              <p:cNvSpPr/>
              <p:nvPr/>
            </p:nvSpPr>
            <p:spPr>
              <a:xfrm>
                <a:off x="11002982" y="5775557"/>
                <a:ext cx="505424" cy="1040432"/>
              </a:xfrm>
              <a:prstGeom prst="round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40" name="CuadroTexto 39">
                <a:extLst>
                  <a:ext uri="{FF2B5EF4-FFF2-40B4-BE49-F238E27FC236}">
                    <a16:creationId xmlns:a16="http://schemas.microsoft.com/office/drawing/2014/main" id="{9165F5D6-07A8-55F5-8AD2-76FCB8A7110A}"/>
                  </a:ext>
                </a:extLst>
              </p:cNvPr>
              <p:cNvSpPr txBox="1"/>
              <p:nvPr/>
            </p:nvSpPr>
            <p:spPr>
              <a:xfrm>
                <a:off x="11023166" y="6018641"/>
                <a:ext cx="505424" cy="646331"/>
              </a:xfrm>
              <a:prstGeom prst="rect">
                <a:avLst/>
              </a:prstGeom>
              <a:noFill/>
            </p:spPr>
            <p:txBody>
              <a:bodyPr wrap="square" rtlCol="0">
                <a:spAutoFit/>
              </a:bodyPr>
              <a:lstStyle/>
              <a:p>
                <a:r>
                  <a:rPr lang="es-EC" sz="3600" dirty="0">
                    <a:latin typeface="Adobe Gothic Std B" panose="020B0800000000000000" pitchFamily="34" charset="-128"/>
                    <a:ea typeface="Adobe Gothic Std B" panose="020B0800000000000000" pitchFamily="34" charset="-128"/>
                  </a:rPr>
                  <a:t>G</a:t>
                </a:r>
              </a:p>
            </p:txBody>
          </p:sp>
        </p:grpSp>
        <p:pic>
          <p:nvPicPr>
            <p:cNvPr id="46" name="Imagen 45">
              <a:extLst>
                <a:ext uri="{FF2B5EF4-FFF2-40B4-BE49-F238E27FC236}">
                  <a16:creationId xmlns:a16="http://schemas.microsoft.com/office/drawing/2014/main" id="{7A5BCC66-5EBC-AE50-CAFE-E8E878EE756D}"/>
                </a:ext>
              </a:extLst>
            </p:cNvPr>
            <p:cNvPicPr>
              <a:picLocks noChangeAspect="1"/>
            </p:cNvPicPr>
            <p:nvPr/>
          </p:nvPicPr>
          <p:blipFill rotWithShape="1">
            <a:blip r:embed="rId9"/>
            <a:srcRect l="41124" t="15110" r="36498" b="16287"/>
            <a:stretch/>
          </p:blipFill>
          <p:spPr>
            <a:xfrm>
              <a:off x="10161821" y="3343707"/>
              <a:ext cx="2028355" cy="3538005"/>
            </a:xfrm>
            <a:prstGeom prst="rect">
              <a:avLst/>
            </a:prstGeom>
          </p:spPr>
        </p:pic>
        <p:pic>
          <p:nvPicPr>
            <p:cNvPr id="48" name="Imagen 47">
              <a:extLst>
                <a:ext uri="{FF2B5EF4-FFF2-40B4-BE49-F238E27FC236}">
                  <a16:creationId xmlns:a16="http://schemas.microsoft.com/office/drawing/2014/main" id="{58524AD6-C290-FA16-2894-84FD5315C128}"/>
                </a:ext>
              </a:extLst>
            </p:cNvPr>
            <p:cNvPicPr>
              <a:picLocks noChangeAspect="1"/>
            </p:cNvPicPr>
            <p:nvPr/>
          </p:nvPicPr>
          <p:blipFill rotWithShape="1">
            <a:blip r:embed="rId9"/>
            <a:srcRect l="19321" t="15110" r="57553" b="16287"/>
            <a:stretch/>
          </p:blipFill>
          <p:spPr>
            <a:xfrm>
              <a:off x="10176693" y="-14049"/>
              <a:ext cx="2012369" cy="3357756"/>
            </a:xfrm>
            <a:prstGeom prst="rect">
              <a:avLst/>
            </a:prstGeom>
          </p:spPr>
        </p:pic>
        <p:pic>
          <p:nvPicPr>
            <p:cNvPr id="56" name="Imagen 55">
              <a:extLst>
                <a:ext uri="{FF2B5EF4-FFF2-40B4-BE49-F238E27FC236}">
                  <a16:creationId xmlns:a16="http://schemas.microsoft.com/office/drawing/2014/main" id="{D69E0B41-4E7D-B2DE-3465-5E0AD14E3CFE}"/>
                </a:ext>
              </a:extLst>
            </p:cNvPr>
            <p:cNvPicPr>
              <a:picLocks noChangeAspect="1"/>
            </p:cNvPicPr>
            <p:nvPr/>
          </p:nvPicPr>
          <p:blipFill rotWithShape="1">
            <a:blip r:embed="rId10"/>
            <a:srcRect l="20776" t="32982" r="21471" b="19828"/>
            <a:stretch/>
          </p:blipFill>
          <p:spPr>
            <a:xfrm>
              <a:off x="3162451" y="4649400"/>
              <a:ext cx="4840058" cy="2224642"/>
            </a:xfrm>
            <a:prstGeom prst="rect">
              <a:avLst/>
            </a:prstGeom>
          </p:spPr>
        </p:pic>
        <p:pic>
          <p:nvPicPr>
            <p:cNvPr id="44" name="Imagen 43">
              <a:extLst>
                <a:ext uri="{FF2B5EF4-FFF2-40B4-BE49-F238E27FC236}">
                  <a16:creationId xmlns:a16="http://schemas.microsoft.com/office/drawing/2014/main" id="{85F013E1-3BFF-A4A1-1300-E3703ADC2815}"/>
                </a:ext>
              </a:extLst>
            </p:cNvPr>
            <p:cNvPicPr>
              <a:picLocks noChangeAspect="1"/>
            </p:cNvPicPr>
            <p:nvPr/>
          </p:nvPicPr>
          <p:blipFill rotWithShape="1">
            <a:blip r:embed="rId11"/>
            <a:srcRect l="13583" t="16671" r="28134" b="13617"/>
            <a:stretch/>
          </p:blipFill>
          <p:spPr>
            <a:xfrm>
              <a:off x="3169809" y="-8686"/>
              <a:ext cx="7036933" cy="4734513"/>
            </a:xfrm>
            <a:prstGeom prst="rect">
              <a:avLst/>
            </a:prstGeom>
          </p:spPr>
        </p:pic>
        <p:pic>
          <p:nvPicPr>
            <p:cNvPr id="60" name="Imagen 59">
              <a:extLst>
                <a:ext uri="{FF2B5EF4-FFF2-40B4-BE49-F238E27FC236}">
                  <a16:creationId xmlns:a16="http://schemas.microsoft.com/office/drawing/2014/main" id="{E092C59C-FE16-4336-854D-2C68FC93D008}"/>
                </a:ext>
              </a:extLst>
            </p:cNvPr>
            <p:cNvPicPr>
              <a:picLocks noChangeAspect="1"/>
            </p:cNvPicPr>
            <p:nvPr/>
          </p:nvPicPr>
          <p:blipFill rotWithShape="1">
            <a:blip r:embed="rId12"/>
            <a:srcRect l="37599" t="28772" r="27581" b="18070"/>
            <a:stretch/>
          </p:blipFill>
          <p:spPr>
            <a:xfrm>
              <a:off x="7760218" y="4678666"/>
              <a:ext cx="2483690" cy="2195377"/>
            </a:xfrm>
            <a:prstGeom prst="rect">
              <a:avLst/>
            </a:prstGeom>
          </p:spPr>
        </p:pic>
      </p:grpSp>
    </p:spTree>
    <p:extLst>
      <p:ext uri="{BB962C8B-B14F-4D97-AF65-F5344CB8AC3E}">
        <p14:creationId xmlns:p14="http://schemas.microsoft.com/office/powerpoint/2010/main" val="108765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4.16667E-7 -0.0037 L -0.8013 0.00185 " pathEditMode="relative" rAng="0" ptsTypes="AA">
                                      <p:cBhvr>
                                        <p:cTn id="6" dur="2000" fill="hold"/>
                                        <p:tgtEl>
                                          <p:spTgt spid="1024"/>
                                        </p:tgtEl>
                                        <p:attrNameLst>
                                          <p:attrName>ppt_x</p:attrName>
                                          <p:attrName>ppt_y</p:attrName>
                                        </p:attrNameLst>
                                      </p:cBhvr>
                                      <p:rCtr x="-40065" y="278"/>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2.5E-6 -0.00185 L -0.79336 0.00093 " pathEditMode="relative" rAng="0" ptsTypes="AA">
                                      <p:cBhvr>
                                        <p:cTn id="10" dur="2000" fill="hold"/>
                                        <p:tgtEl>
                                          <p:spTgt spid="13"/>
                                        </p:tgtEl>
                                        <p:attrNameLst>
                                          <p:attrName>ppt_x</p:attrName>
                                          <p:attrName>ppt_y</p:attrName>
                                        </p:attrNameLst>
                                      </p:cBhvr>
                                      <p:rCtr x="-39674" y="139"/>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3.125E-6 -0.00371 L -0.80351 0.00301 " pathEditMode="relative" rAng="0" ptsTypes="AA">
                                      <p:cBhvr>
                                        <p:cTn id="14" dur="2000" fill="hold"/>
                                        <p:tgtEl>
                                          <p:spTgt spid="28"/>
                                        </p:tgtEl>
                                        <p:attrNameLst>
                                          <p:attrName>ppt_x</p:attrName>
                                          <p:attrName>ppt_y</p:attrName>
                                        </p:attrNameLst>
                                      </p:cBhvr>
                                      <p:rCtr x="-40182" y="324"/>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nodeType="clickEffect">
                                  <p:stCondLst>
                                    <p:cond delay="0"/>
                                  </p:stCondLst>
                                  <p:childTnLst>
                                    <p:animMotion origin="layout" path="M -3.95833E-6 -4.44444E-6 L -0.81184 0.00209 " pathEditMode="relative" rAng="0" ptsTypes="AA">
                                      <p:cBhvr>
                                        <p:cTn id="18" dur="2000" fill="hold"/>
                                        <p:tgtEl>
                                          <p:spTgt spid="63"/>
                                        </p:tgtEl>
                                        <p:attrNameLst>
                                          <p:attrName>ppt_x</p:attrName>
                                          <p:attrName>ppt_y</p:attrName>
                                        </p:attrNameLst>
                                      </p:cBhvr>
                                      <p:rCtr x="-40599"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Imagen 58">
            <a:extLst>
              <a:ext uri="{FF2B5EF4-FFF2-40B4-BE49-F238E27FC236}">
                <a16:creationId xmlns:a16="http://schemas.microsoft.com/office/drawing/2014/main" id="{032C666D-21C5-041E-44E0-44C86221B2EA}"/>
              </a:ext>
            </a:extLst>
          </p:cNvPr>
          <p:cNvPicPr>
            <a:picLocks noChangeAspect="1"/>
          </p:cNvPicPr>
          <p:nvPr/>
        </p:nvPicPr>
        <p:blipFill rotWithShape="1">
          <a:blip r:embed="rId2"/>
          <a:srcRect l="17826" t="21833" r="25283" b="26012"/>
          <a:stretch/>
        </p:blipFill>
        <p:spPr>
          <a:xfrm>
            <a:off x="370347" y="150865"/>
            <a:ext cx="11451306" cy="59050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2" name="Título 3">
            <a:extLst>
              <a:ext uri="{FF2B5EF4-FFF2-40B4-BE49-F238E27FC236}">
                <a16:creationId xmlns:a16="http://schemas.microsoft.com/office/drawing/2014/main" id="{D5B72153-8651-1F02-A22A-B756EDD61881}"/>
              </a:ext>
            </a:extLst>
          </p:cNvPr>
          <p:cNvSpPr>
            <a:spLocks noGrp="1"/>
          </p:cNvSpPr>
          <p:nvPr>
            <p:ph type="ctrTitle"/>
          </p:nvPr>
        </p:nvSpPr>
        <p:spPr>
          <a:xfrm>
            <a:off x="626681" y="5199880"/>
            <a:ext cx="3117459" cy="702004"/>
          </a:xfrm>
        </p:spPr>
        <p:txBody>
          <a:bodyPr>
            <a:normAutofit fontScale="90000"/>
          </a:bodyPr>
          <a:lstStyle/>
          <a:p>
            <a:r>
              <a:rPr lang="es-EC" sz="2800" dirty="0"/>
              <a:t>ALOJAMIENTO</a:t>
            </a:r>
          </a:p>
        </p:txBody>
      </p:sp>
      <p:grpSp>
        <p:nvGrpSpPr>
          <p:cNvPr id="37" name="Grupo 36">
            <a:extLst>
              <a:ext uri="{FF2B5EF4-FFF2-40B4-BE49-F238E27FC236}">
                <a16:creationId xmlns:a16="http://schemas.microsoft.com/office/drawing/2014/main" id="{5AC714A1-30B1-FE5E-2165-ADB6385884ED}"/>
              </a:ext>
            </a:extLst>
          </p:cNvPr>
          <p:cNvGrpSpPr/>
          <p:nvPr/>
        </p:nvGrpSpPr>
        <p:grpSpPr>
          <a:xfrm>
            <a:off x="9044545" y="6684"/>
            <a:ext cx="11615651" cy="6858000"/>
            <a:chOff x="3653" y="32084"/>
            <a:chExt cx="11615651" cy="6858000"/>
          </a:xfrm>
        </p:grpSpPr>
        <p:grpSp>
          <p:nvGrpSpPr>
            <p:cNvPr id="12" name="Grupo 11">
              <a:extLst>
                <a:ext uri="{FF2B5EF4-FFF2-40B4-BE49-F238E27FC236}">
                  <a16:creationId xmlns:a16="http://schemas.microsoft.com/office/drawing/2014/main" id="{D262515A-6BF1-C51B-1CE8-4A5797EFD92A}"/>
                </a:ext>
              </a:extLst>
            </p:cNvPr>
            <p:cNvGrpSpPr/>
            <p:nvPr/>
          </p:nvGrpSpPr>
          <p:grpSpPr>
            <a:xfrm>
              <a:off x="3653" y="32084"/>
              <a:ext cx="11615651" cy="6858000"/>
              <a:chOff x="9113593" y="0"/>
              <a:chExt cx="11615651" cy="6858000"/>
            </a:xfrm>
          </p:grpSpPr>
          <p:sp>
            <p:nvSpPr>
              <p:cNvPr id="8" name="Rectángulo 7">
                <a:extLst>
                  <a:ext uri="{FF2B5EF4-FFF2-40B4-BE49-F238E27FC236}">
                    <a16:creationId xmlns:a16="http://schemas.microsoft.com/office/drawing/2014/main" id="{EBB37DFF-1BAD-510E-E6B1-6A3EA22A6480}"/>
                  </a:ext>
                </a:extLst>
              </p:cNvPr>
              <p:cNvSpPr/>
              <p:nvPr/>
            </p:nvSpPr>
            <p:spPr>
              <a:xfrm>
                <a:off x="9549573" y="0"/>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Rectángulo: esquinas redondeadas 10">
                <a:extLst>
                  <a:ext uri="{FF2B5EF4-FFF2-40B4-BE49-F238E27FC236}">
                    <a16:creationId xmlns:a16="http://schemas.microsoft.com/office/drawing/2014/main" id="{5D82DF87-1A72-C59E-61B1-1BE39AF84309}"/>
                  </a:ext>
                </a:extLst>
              </p:cNvPr>
              <p:cNvSpPr/>
              <p:nvPr/>
            </p:nvSpPr>
            <p:spPr>
              <a:xfrm>
                <a:off x="9114335" y="29119"/>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CuadroTexto 9">
                <a:extLst>
                  <a:ext uri="{FF2B5EF4-FFF2-40B4-BE49-F238E27FC236}">
                    <a16:creationId xmlns:a16="http://schemas.microsoft.com/office/drawing/2014/main" id="{0F253E2D-D6D7-35EA-C2A4-6ACC2C1A8E0A}"/>
                  </a:ext>
                </a:extLst>
              </p:cNvPr>
              <p:cNvSpPr txBox="1"/>
              <p:nvPr/>
            </p:nvSpPr>
            <p:spPr>
              <a:xfrm>
                <a:off x="9113593" y="259855"/>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grpSp>
        <p:pic>
          <p:nvPicPr>
            <p:cNvPr id="7" name="Imagen 6">
              <a:extLst>
                <a:ext uri="{FF2B5EF4-FFF2-40B4-BE49-F238E27FC236}">
                  <a16:creationId xmlns:a16="http://schemas.microsoft.com/office/drawing/2014/main" id="{CA326AE0-C525-3362-51A6-6B0613DD8297}"/>
                </a:ext>
              </a:extLst>
            </p:cNvPr>
            <p:cNvPicPr>
              <a:picLocks noChangeAspect="1"/>
            </p:cNvPicPr>
            <p:nvPr/>
          </p:nvPicPr>
          <p:blipFill rotWithShape="1">
            <a:blip r:embed="rId3"/>
            <a:srcRect l="12028" t="21435" r="21054" b="11440"/>
            <a:stretch/>
          </p:blipFill>
          <p:spPr>
            <a:xfrm>
              <a:off x="1300486" y="176265"/>
              <a:ext cx="8158615" cy="4603490"/>
            </a:xfrm>
            <a:prstGeom prst="rect">
              <a:avLst/>
            </a:prstGeom>
          </p:spPr>
        </p:pic>
        <p:pic>
          <p:nvPicPr>
            <p:cNvPr id="19" name="Imagen 18">
              <a:extLst>
                <a:ext uri="{FF2B5EF4-FFF2-40B4-BE49-F238E27FC236}">
                  <a16:creationId xmlns:a16="http://schemas.microsoft.com/office/drawing/2014/main" id="{B0841D45-6E45-A5B3-8E7E-27C3B8EE425D}"/>
                </a:ext>
              </a:extLst>
            </p:cNvPr>
            <p:cNvPicPr>
              <a:picLocks noChangeAspect="1"/>
            </p:cNvPicPr>
            <p:nvPr/>
          </p:nvPicPr>
          <p:blipFill rotWithShape="1">
            <a:blip r:embed="rId4"/>
            <a:srcRect l="19048" t="11048" r="26876" b="22550"/>
            <a:stretch/>
          </p:blipFill>
          <p:spPr>
            <a:xfrm>
              <a:off x="7033427" y="4916856"/>
              <a:ext cx="2467069" cy="1704051"/>
            </a:xfrm>
            <a:prstGeom prst="rect">
              <a:avLst/>
            </a:prstGeom>
          </p:spPr>
        </p:pic>
        <p:pic>
          <p:nvPicPr>
            <p:cNvPr id="29" name="Imagen 28">
              <a:extLst>
                <a:ext uri="{FF2B5EF4-FFF2-40B4-BE49-F238E27FC236}">
                  <a16:creationId xmlns:a16="http://schemas.microsoft.com/office/drawing/2014/main" id="{67F9510E-8BDC-3373-C7E5-D24EA496A698}"/>
                </a:ext>
              </a:extLst>
            </p:cNvPr>
            <p:cNvPicPr>
              <a:picLocks noChangeAspect="1"/>
            </p:cNvPicPr>
            <p:nvPr/>
          </p:nvPicPr>
          <p:blipFill>
            <a:blip r:embed="rId5"/>
            <a:stretch>
              <a:fillRect/>
            </a:stretch>
          </p:blipFill>
          <p:spPr>
            <a:xfrm>
              <a:off x="1292428" y="4893789"/>
              <a:ext cx="3068997" cy="1726311"/>
            </a:xfrm>
            <a:prstGeom prst="rect">
              <a:avLst/>
            </a:prstGeom>
          </p:spPr>
        </p:pic>
        <p:pic>
          <p:nvPicPr>
            <p:cNvPr id="35" name="Imagen 34">
              <a:extLst>
                <a:ext uri="{FF2B5EF4-FFF2-40B4-BE49-F238E27FC236}">
                  <a16:creationId xmlns:a16="http://schemas.microsoft.com/office/drawing/2014/main" id="{9228B7AA-6336-89DC-7E54-D97EB8C2927C}"/>
                </a:ext>
              </a:extLst>
            </p:cNvPr>
            <p:cNvPicPr>
              <a:picLocks noChangeAspect="1"/>
            </p:cNvPicPr>
            <p:nvPr/>
          </p:nvPicPr>
          <p:blipFill>
            <a:blip r:embed="rId6"/>
            <a:stretch>
              <a:fillRect/>
            </a:stretch>
          </p:blipFill>
          <p:spPr>
            <a:xfrm>
              <a:off x="4280168" y="4916856"/>
              <a:ext cx="3231771" cy="1715216"/>
            </a:xfrm>
            <a:prstGeom prst="rect">
              <a:avLst/>
            </a:prstGeom>
          </p:spPr>
        </p:pic>
      </p:grpSp>
      <p:grpSp>
        <p:nvGrpSpPr>
          <p:cNvPr id="49" name="Grupo 48">
            <a:extLst>
              <a:ext uri="{FF2B5EF4-FFF2-40B4-BE49-F238E27FC236}">
                <a16:creationId xmlns:a16="http://schemas.microsoft.com/office/drawing/2014/main" id="{28913C0A-5A88-1663-D8C7-4ACD54A8FD0E}"/>
              </a:ext>
            </a:extLst>
          </p:cNvPr>
          <p:cNvGrpSpPr/>
          <p:nvPr/>
        </p:nvGrpSpPr>
        <p:grpSpPr>
          <a:xfrm>
            <a:off x="9540956" y="11564"/>
            <a:ext cx="11119240" cy="6867801"/>
            <a:chOff x="748578" y="24264"/>
            <a:chExt cx="11119240" cy="6867801"/>
          </a:xfrm>
        </p:grpSpPr>
        <p:grpSp>
          <p:nvGrpSpPr>
            <p:cNvPr id="15" name="Grupo 14">
              <a:extLst>
                <a:ext uri="{FF2B5EF4-FFF2-40B4-BE49-F238E27FC236}">
                  <a16:creationId xmlns:a16="http://schemas.microsoft.com/office/drawing/2014/main" id="{B1997221-B791-7248-EE88-42CB6ED0E5BC}"/>
                </a:ext>
              </a:extLst>
            </p:cNvPr>
            <p:cNvGrpSpPr/>
            <p:nvPr/>
          </p:nvGrpSpPr>
          <p:grpSpPr>
            <a:xfrm>
              <a:off x="748578" y="24264"/>
              <a:ext cx="11119240" cy="6858000"/>
              <a:chOff x="9574881" y="107046"/>
              <a:chExt cx="11119240" cy="6858000"/>
            </a:xfrm>
          </p:grpSpPr>
          <p:sp>
            <p:nvSpPr>
              <p:cNvPr id="14" name="Rectángulo 13">
                <a:extLst>
                  <a:ext uri="{FF2B5EF4-FFF2-40B4-BE49-F238E27FC236}">
                    <a16:creationId xmlns:a16="http://schemas.microsoft.com/office/drawing/2014/main" id="{D8ED02DE-A8A0-9599-2495-90A2B3A27299}"/>
                  </a:ext>
                </a:extLst>
              </p:cNvPr>
              <p:cNvSpPr/>
              <p:nvPr/>
            </p:nvSpPr>
            <p:spPr>
              <a:xfrm>
                <a:off x="10005862" y="107046"/>
                <a:ext cx="10688259" cy="6858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Rectángulo: esquinas redondeadas 16">
                <a:extLst>
                  <a:ext uri="{FF2B5EF4-FFF2-40B4-BE49-F238E27FC236}">
                    <a16:creationId xmlns:a16="http://schemas.microsoft.com/office/drawing/2014/main" id="{E4AE9E97-D34B-69E8-DE2B-4733CB616B66}"/>
                  </a:ext>
                </a:extLst>
              </p:cNvPr>
              <p:cNvSpPr/>
              <p:nvPr/>
            </p:nvSpPr>
            <p:spPr>
              <a:xfrm>
                <a:off x="9574881" y="1331985"/>
                <a:ext cx="491648"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CuadroTexto 15">
                <a:extLst>
                  <a:ext uri="{FF2B5EF4-FFF2-40B4-BE49-F238E27FC236}">
                    <a16:creationId xmlns:a16="http://schemas.microsoft.com/office/drawing/2014/main" id="{C0F7901B-68BF-BBC0-9E26-CB6514780D49}"/>
                  </a:ext>
                </a:extLst>
              </p:cNvPr>
              <p:cNvSpPr txBox="1"/>
              <p:nvPr/>
            </p:nvSpPr>
            <p:spPr>
              <a:xfrm>
                <a:off x="9576870" y="1528539"/>
                <a:ext cx="491648"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grpSp>
        <p:pic>
          <p:nvPicPr>
            <p:cNvPr id="41" name="Imagen 40">
              <a:extLst>
                <a:ext uri="{FF2B5EF4-FFF2-40B4-BE49-F238E27FC236}">
                  <a16:creationId xmlns:a16="http://schemas.microsoft.com/office/drawing/2014/main" id="{4B64370B-648A-32D7-29E3-142343F16A0F}"/>
                </a:ext>
              </a:extLst>
            </p:cNvPr>
            <p:cNvPicPr>
              <a:picLocks noChangeAspect="1"/>
            </p:cNvPicPr>
            <p:nvPr/>
          </p:nvPicPr>
          <p:blipFill rotWithShape="1">
            <a:blip r:embed="rId7"/>
            <a:srcRect l="9291" t="12974" r="32736" b="16761"/>
            <a:stretch/>
          </p:blipFill>
          <p:spPr>
            <a:xfrm>
              <a:off x="2187251" y="92580"/>
              <a:ext cx="3760381" cy="2563676"/>
            </a:xfrm>
            <a:prstGeom prst="rect">
              <a:avLst/>
            </a:prstGeom>
          </p:spPr>
        </p:pic>
        <p:pic>
          <p:nvPicPr>
            <p:cNvPr id="42" name="Imagen 41">
              <a:extLst>
                <a:ext uri="{FF2B5EF4-FFF2-40B4-BE49-F238E27FC236}">
                  <a16:creationId xmlns:a16="http://schemas.microsoft.com/office/drawing/2014/main" id="{2D2256F9-F680-1157-EF00-36F98BA05D03}"/>
                </a:ext>
              </a:extLst>
            </p:cNvPr>
            <p:cNvPicPr>
              <a:picLocks noChangeAspect="1"/>
            </p:cNvPicPr>
            <p:nvPr/>
          </p:nvPicPr>
          <p:blipFill rotWithShape="1">
            <a:blip r:embed="rId8"/>
            <a:srcRect l="13574" t="14244" r="27493" b="31573"/>
            <a:stretch/>
          </p:blipFill>
          <p:spPr>
            <a:xfrm>
              <a:off x="2202495" y="2658788"/>
              <a:ext cx="3738475" cy="1933404"/>
            </a:xfrm>
            <a:prstGeom prst="rect">
              <a:avLst/>
            </a:prstGeom>
          </p:spPr>
        </p:pic>
        <p:pic>
          <p:nvPicPr>
            <p:cNvPr id="43" name="Imagen 42">
              <a:extLst>
                <a:ext uri="{FF2B5EF4-FFF2-40B4-BE49-F238E27FC236}">
                  <a16:creationId xmlns:a16="http://schemas.microsoft.com/office/drawing/2014/main" id="{78A8E82D-3968-176F-7D41-ADD6ADB326EF}"/>
                </a:ext>
              </a:extLst>
            </p:cNvPr>
            <p:cNvPicPr>
              <a:picLocks noChangeAspect="1"/>
            </p:cNvPicPr>
            <p:nvPr/>
          </p:nvPicPr>
          <p:blipFill rotWithShape="1">
            <a:blip r:embed="rId9"/>
            <a:srcRect l="15132" t="13796" r="30770" b="16588"/>
            <a:stretch/>
          </p:blipFill>
          <p:spPr>
            <a:xfrm>
              <a:off x="6294938" y="81980"/>
              <a:ext cx="3657093" cy="2647181"/>
            </a:xfrm>
            <a:prstGeom prst="rect">
              <a:avLst/>
            </a:prstGeom>
          </p:spPr>
        </p:pic>
        <p:pic>
          <p:nvPicPr>
            <p:cNvPr id="44" name="Imagen 43">
              <a:extLst>
                <a:ext uri="{FF2B5EF4-FFF2-40B4-BE49-F238E27FC236}">
                  <a16:creationId xmlns:a16="http://schemas.microsoft.com/office/drawing/2014/main" id="{B891EA84-159B-6CF0-7BC5-AC10E6C19570}"/>
                </a:ext>
              </a:extLst>
            </p:cNvPr>
            <p:cNvPicPr>
              <a:picLocks noChangeAspect="1"/>
            </p:cNvPicPr>
            <p:nvPr/>
          </p:nvPicPr>
          <p:blipFill rotWithShape="1">
            <a:blip r:embed="rId10"/>
            <a:srcRect l="14106" t="14244" r="28942" b="31573"/>
            <a:stretch/>
          </p:blipFill>
          <p:spPr>
            <a:xfrm>
              <a:off x="6313728" y="2635255"/>
              <a:ext cx="3637758" cy="1946766"/>
            </a:xfrm>
            <a:prstGeom prst="rect">
              <a:avLst/>
            </a:prstGeom>
          </p:spPr>
        </p:pic>
        <p:pic>
          <p:nvPicPr>
            <p:cNvPr id="47" name="Imagen 46">
              <a:extLst>
                <a:ext uri="{FF2B5EF4-FFF2-40B4-BE49-F238E27FC236}">
                  <a16:creationId xmlns:a16="http://schemas.microsoft.com/office/drawing/2014/main" id="{23B623B8-ADCB-D963-EE88-85D2D6A3CA49}"/>
                </a:ext>
              </a:extLst>
            </p:cNvPr>
            <p:cNvPicPr>
              <a:picLocks noChangeAspect="1"/>
            </p:cNvPicPr>
            <p:nvPr/>
          </p:nvPicPr>
          <p:blipFill rotWithShape="1">
            <a:blip r:embed="rId11"/>
            <a:srcRect l="9290" r="8403" b="11048"/>
            <a:stretch/>
          </p:blipFill>
          <p:spPr>
            <a:xfrm>
              <a:off x="2202495" y="4619394"/>
              <a:ext cx="3738475" cy="2272671"/>
            </a:xfrm>
            <a:prstGeom prst="rect">
              <a:avLst/>
            </a:prstGeom>
          </p:spPr>
        </p:pic>
        <p:pic>
          <p:nvPicPr>
            <p:cNvPr id="48" name="Imagen 47">
              <a:extLst>
                <a:ext uri="{FF2B5EF4-FFF2-40B4-BE49-F238E27FC236}">
                  <a16:creationId xmlns:a16="http://schemas.microsoft.com/office/drawing/2014/main" id="{F0A5DEF3-284A-AA8E-CADE-E1726961FA14}"/>
                </a:ext>
              </a:extLst>
            </p:cNvPr>
            <p:cNvPicPr>
              <a:picLocks noChangeAspect="1"/>
            </p:cNvPicPr>
            <p:nvPr/>
          </p:nvPicPr>
          <p:blipFill rotWithShape="1">
            <a:blip r:embed="rId12"/>
            <a:srcRect l="14320" r="11081" b="18754"/>
            <a:stretch/>
          </p:blipFill>
          <p:spPr>
            <a:xfrm>
              <a:off x="6313729" y="4578873"/>
              <a:ext cx="3673658" cy="2267999"/>
            </a:xfrm>
            <a:prstGeom prst="rect">
              <a:avLst/>
            </a:prstGeom>
          </p:spPr>
        </p:pic>
      </p:grpSp>
      <p:grpSp>
        <p:nvGrpSpPr>
          <p:cNvPr id="64" name="Grupo 63">
            <a:extLst>
              <a:ext uri="{FF2B5EF4-FFF2-40B4-BE49-F238E27FC236}">
                <a16:creationId xmlns:a16="http://schemas.microsoft.com/office/drawing/2014/main" id="{44984DBF-E9BB-0DD7-FD12-050D0526BF60}"/>
              </a:ext>
            </a:extLst>
          </p:cNvPr>
          <p:cNvGrpSpPr/>
          <p:nvPr/>
        </p:nvGrpSpPr>
        <p:grpSpPr>
          <a:xfrm>
            <a:off x="10031302" y="12500"/>
            <a:ext cx="10670288" cy="6874598"/>
            <a:chOff x="1319741" y="12500"/>
            <a:chExt cx="10670288" cy="6874598"/>
          </a:xfrm>
        </p:grpSpPr>
        <p:grpSp>
          <p:nvGrpSpPr>
            <p:cNvPr id="24" name="Grupo 23">
              <a:extLst>
                <a:ext uri="{FF2B5EF4-FFF2-40B4-BE49-F238E27FC236}">
                  <a16:creationId xmlns:a16="http://schemas.microsoft.com/office/drawing/2014/main" id="{41B4394E-E4C8-91B0-B26C-91C817885B4E}"/>
                </a:ext>
              </a:extLst>
            </p:cNvPr>
            <p:cNvGrpSpPr/>
            <p:nvPr/>
          </p:nvGrpSpPr>
          <p:grpSpPr>
            <a:xfrm>
              <a:off x="1319741" y="12500"/>
              <a:ext cx="10670288" cy="6874598"/>
              <a:chOff x="10007933" y="-36095"/>
              <a:chExt cx="10670288" cy="6874598"/>
            </a:xfrm>
          </p:grpSpPr>
          <p:sp>
            <p:nvSpPr>
              <p:cNvPr id="21" name="Rectángulo 20">
                <a:extLst>
                  <a:ext uri="{FF2B5EF4-FFF2-40B4-BE49-F238E27FC236}">
                    <a16:creationId xmlns:a16="http://schemas.microsoft.com/office/drawing/2014/main" id="{E259D8B8-AB23-DEE3-4702-8941EEAC2F82}"/>
                  </a:ext>
                </a:extLst>
              </p:cNvPr>
              <p:cNvSpPr/>
              <p:nvPr/>
            </p:nvSpPr>
            <p:spPr>
              <a:xfrm>
                <a:off x="10456887" y="-36095"/>
                <a:ext cx="10221334" cy="687459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2" name="Rectángulo: esquinas redondeadas 21">
                <a:extLst>
                  <a:ext uri="{FF2B5EF4-FFF2-40B4-BE49-F238E27FC236}">
                    <a16:creationId xmlns:a16="http://schemas.microsoft.com/office/drawing/2014/main" id="{969E2A46-FA4F-47AD-39A9-4FD15581FD04}"/>
                  </a:ext>
                </a:extLst>
              </p:cNvPr>
              <p:cNvSpPr/>
              <p:nvPr/>
            </p:nvSpPr>
            <p:spPr>
              <a:xfrm>
                <a:off x="10007933" y="2531513"/>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CuadroTexto 22">
                <a:extLst>
                  <a:ext uri="{FF2B5EF4-FFF2-40B4-BE49-F238E27FC236}">
                    <a16:creationId xmlns:a16="http://schemas.microsoft.com/office/drawing/2014/main" id="{9D5DE519-CA50-5244-F55D-34CB0F839CAA}"/>
                  </a:ext>
                </a:extLst>
              </p:cNvPr>
              <p:cNvSpPr txBox="1"/>
              <p:nvPr/>
            </p:nvSpPr>
            <p:spPr>
              <a:xfrm>
                <a:off x="10068704" y="2712636"/>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grpSp>
        <p:pic>
          <p:nvPicPr>
            <p:cNvPr id="51" name="Imagen 50">
              <a:extLst>
                <a:ext uri="{FF2B5EF4-FFF2-40B4-BE49-F238E27FC236}">
                  <a16:creationId xmlns:a16="http://schemas.microsoft.com/office/drawing/2014/main" id="{C1CE659C-0F41-AF10-71EE-B854093FF663}"/>
                </a:ext>
              </a:extLst>
            </p:cNvPr>
            <p:cNvPicPr>
              <a:picLocks noChangeAspect="1"/>
            </p:cNvPicPr>
            <p:nvPr/>
          </p:nvPicPr>
          <p:blipFill rotWithShape="1">
            <a:blip r:embed="rId13"/>
            <a:srcRect l="13827" t="33236" r="57237" b="31573"/>
            <a:stretch/>
          </p:blipFill>
          <p:spPr>
            <a:xfrm>
              <a:off x="3015251" y="13303"/>
              <a:ext cx="5004413" cy="3423443"/>
            </a:xfrm>
            <a:prstGeom prst="rect">
              <a:avLst/>
            </a:prstGeom>
          </p:spPr>
        </p:pic>
        <p:pic>
          <p:nvPicPr>
            <p:cNvPr id="57" name="Imagen 56">
              <a:extLst>
                <a:ext uri="{FF2B5EF4-FFF2-40B4-BE49-F238E27FC236}">
                  <a16:creationId xmlns:a16="http://schemas.microsoft.com/office/drawing/2014/main" id="{CB928D3D-A80C-E272-0121-A289162866AB}"/>
                </a:ext>
              </a:extLst>
            </p:cNvPr>
            <p:cNvPicPr>
              <a:picLocks noChangeAspect="1"/>
            </p:cNvPicPr>
            <p:nvPr/>
          </p:nvPicPr>
          <p:blipFill rotWithShape="1">
            <a:blip r:embed="rId13"/>
            <a:srcRect l="44473" t="33930" r="27494" b="31573"/>
            <a:stretch/>
          </p:blipFill>
          <p:spPr>
            <a:xfrm>
              <a:off x="3022382" y="3404268"/>
              <a:ext cx="5008028" cy="3466554"/>
            </a:xfrm>
            <a:prstGeom prst="rect">
              <a:avLst/>
            </a:prstGeom>
          </p:spPr>
        </p:pic>
        <p:pic>
          <p:nvPicPr>
            <p:cNvPr id="61" name="Imagen 60">
              <a:extLst>
                <a:ext uri="{FF2B5EF4-FFF2-40B4-BE49-F238E27FC236}">
                  <a16:creationId xmlns:a16="http://schemas.microsoft.com/office/drawing/2014/main" id="{75B2A8F2-BCD4-AD0C-3653-CDBF954AAED3}"/>
                </a:ext>
              </a:extLst>
            </p:cNvPr>
            <p:cNvPicPr>
              <a:picLocks noChangeAspect="1"/>
            </p:cNvPicPr>
            <p:nvPr/>
          </p:nvPicPr>
          <p:blipFill rotWithShape="1">
            <a:blip r:embed="rId14"/>
            <a:srcRect l="57368" t="15673" r="36316" b="16023"/>
            <a:stretch/>
          </p:blipFill>
          <p:spPr>
            <a:xfrm>
              <a:off x="9145824" y="48874"/>
              <a:ext cx="1106905" cy="6733674"/>
            </a:xfrm>
            <a:prstGeom prst="rect">
              <a:avLst/>
            </a:prstGeom>
          </p:spPr>
        </p:pic>
      </p:grpSp>
      <p:grpSp>
        <p:nvGrpSpPr>
          <p:cNvPr id="71" name="Grupo 70">
            <a:extLst>
              <a:ext uri="{FF2B5EF4-FFF2-40B4-BE49-F238E27FC236}">
                <a16:creationId xmlns:a16="http://schemas.microsoft.com/office/drawing/2014/main" id="{050AA61F-750F-C0B3-CEF7-14EDA622EF29}"/>
              </a:ext>
            </a:extLst>
          </p:cNvPr>
          <p:cNvGrpSpPr/>
          <p:nvPr/>
        </p:nvGrpSpPr>
        <p:grpSpPr>
          <a:xfrm>
            <a:off x="10554692" y="8428"/>
            <a:ext cx="10322534" cy="6897091"/>
            <a:chOff x="1324787" y="-4272"/>
            <a:chExt cx="10322534" cy="6897091"/>
          </a:xfrm>
        </p:grpSpPr>
        <p:grpSp>
          <p:nvGrpSpPr>
            <p:cNvPr id="32" name="Grupo 31">
              <a:extLst>
                <a:ext uri="{FF2B5EF4-FFF2-40B4-BE49-F238E27FC236}">
                  <a16:creationId xmlns:a16="http://schemas.microsoft.com/office/drawing/2014/main" id="{0AB5CBF2-2A80-98DD-2297-0B68E6AC357E}"/>
                </a:ext>
              </a:extLst>
            </p:cNvPr>
            <p:cNvGrpSpPr/>
            <p:nvPr/>
          </p:nvGrpSpPr>
          <p:grpSpPr>
            <a:xfrm>
              <a:off x="1324787" y="-4272"/>
              <a:ext cx="10221333" cy="6858000"/>
              <a:chOff x="10532752" y="-36356"/>
              <a:chExt cx="10221333" cy="6858000"/>
            </a:xfrm>
          </p:grpSpPr>
          <p:sp>
            <p:nvSpPr>
              <p:cNvPr id="25" name="Rectángulo 24">
                <a:extLst>
                  <a:ext uri="{FF2B5EF4-FFF2-40B4-BE49-F238E27FC236}">
                    <a16:creationId xmlns:a16="http://schemas.microsoft.com/office/drawing/2014/main" id="{788CFBBC-0C49-DEE1-AC96-51B34FEA619C}"/>
                  </a:ext>
                </a:extLst>
              </p:cNvPr>
              <p:cNvSpPr/>
              <p:nvPr/>
            </p:nvSpPr>
            <p:spPr>
              <a:xfrm>
                <a:off x="11033096" y="-36356"/>
                <a:ext cx="9720989" cy="6858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6" name="Rectángulo: esquinas redondeadas 25">
                <a:extLst>
                  <a:ext uri="{FF2B5EF4-FFF2-40B4-BE49-F238E27FC236}">
                    <a16:creationId xmlns:a16="http://schemas.microsoft.com/office/drawing/2014/main" id="{A9C6695C-EFBC-6506-F1FC-792C758FFB1C}"/>
                  </a:ext>
                </a:extLst>
              </p:cNvPr>
              <p:cNvSpPr/>
              <p:nvPr/>
            </p:nvSpPr>
            <p:spPr>
              <a:xfrm>
                <a:off x="10532752" y="3707239"/>
                <a:ext cx="533244" cy="1040432"/>
              </a:xfrm>
              <a:prstGeom prst="round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7" name="CuadroTexto 26">
                <a:extLst>
                  <a:ext uri="{FF2B5EF4-FFF2-40B4-BE49-F238E27FC236}">
                    <a16:creationId xmlns:a16="http://schemas.microsoft.com/office/drawing/2014/main" id="{02741A1C-CC9F-4555-86AA-8E9CE39C9125}"/>
                  </a:ext>
                </a:extLst>
              </p:cNvPr>
              <p:cNvSpPr txBox="1"/>
              <p:nvPr/>
            </p:nvSpPr>
            <p:spPr>
              <a:xfrm>
                <a:off x="10597658" y="3906902"/>
                <a:ext cx="533244" cy="646331"/>
              </a:xfrm>
              <a:prstGeom prst="rect">
                <a:avLst/>
              </a:prstGeom>
              <a:noFill/>
            </p:spPr>
            <p:txBody>
              <a:bodyPr wrap="square" rtlCol="0">
                <a:spAutoFit/>
              </a:bodyPr>
              <a:lstStyle/>
              <a:p>
                <a:r>
                  <a:rPr lang="es-EC" sz="3600" dirty="0">
                    <a:solidFill>
                      <a:schemeClr val="bg2">
                        <a:lumMod val="75000"/>
                      </a:schemeClr>
                    </a:solidFill>
                    <a:latin typeface="Adobe Gothic Std B" panose="020B0800000000000000" pitchFamily="34" charset="-128"/>
                    <a:ea typeface="Adobe Gothic Std B" panose="020B0800000000000000" pitchFamily="34" charset="-128"/>
                  </a:rPr>
                  <a:t>D</a:t>
                </a:r>
              </a:p>
            </p:txBody>
          </p:sp>
        </p:grpSp>
        <p:pic>
          <p:nvPicPr>
            <p:cNvPr id="67" name="Imagen 66">
              <a:extLst>
                <a:ext uri="{FF2B5EF4-FFF2-40B4-BE49-F238E27FC236}">
                  <a16:creationId xmlns:a16="http://schemas.microsoft.com/office/drawing/2014/main" id="{D97EEFC4-3562-7F33-36F3-7879004DFBD5}"/>
                </a:ext>
              </a:extLst>
            </p:cNvPr>
            <p:cNvPicPr>
              <a:picLocks noChangeAspect="1"/>
            </p:cNvPicPr>
            <p:nvPr/>
          </p:nvPicPr>
          <p:blipFill rotWithShape="1">
            <a:blip r:embed="rId15"/>
            <a:srcRect l="40789" t="31579" r="41203" b="5263"/>
            <a:stretch/>
          </p:blipFill>
          <p:spPr>
            <a:xfrm>
              <a:off x="2630911" y="56928"/>
              <a:ext cx="3465089" cy="6835891"/>
            </a:xfrm>
            <a:prstGeom prst="rect">
              <a:avLst/>
            </a:prstGeom>
          </p:spPr>
        </p:pic>
        <p:pic>
          <p:nvPicPr>
            <p:cNvPr id="68" name="Imagen 67">
              <a:extLst>
                <a:ext uri="{FF2B5EF4-FFF2-40B4-BE49-F238E27FC236}">
                  <a16:creationId xmlns:a16="http://schemas.microsoft.com/office/drawing/2014/main" id="{BE9E660C-BA33-C050-64BC-C26EAE04DC97}"/>
                </a:ext>
              </a:extLst>
            </p:cNvPr>
            <p:cNvPicPr>
              <a:picLocks noChangeAspect="1"/>
            </p:cNvPicPr>
            <p:nvPr/>
          </p:nvPicPr>
          <p:blipFill rotWithShape="1">
            <a:blip r:embed="rId16"/>
            <a:srcRect l="33157" t="11696" r="29330" b="7134"/>
            <a:stretch/>
          </p:blipFill>
          <p:spPr>
            <a:xfrm>
              <a:off x="6096001" y="83621"/>
              <a:ext cx="5551320" cy="6756714"/>
            </a:xfrm>
            <a:prstGeom prst="rect">
              <a:avLst/>
            </a:prstGeom>
          </p:spPr>
        </p:pic>
      </p:grpSp>
      <p:grpSp>
        <p:nvGrpSpPr>
          <p:cNvPr id="4" name="Grupo 3">
            <a:extLst>
              <a:ext uri="{FF2B5EF4-FFF2-40B4-BE49-F238E27FC236}">
                <a16:creationId xmlns:a16="http://schemas.microsoft.com/office/drawing/2014/main" id="{AFA2963C-7A09-8BB1-46C3-64A729D40997}"/>
              </a:ext>
            </a:extLst>
          </p:cNvPr>
          <p:cNvGrpSpPr/>
          <p:nvPr/>
        </p:nvGrpSpPr>
        <p:grpSpPr>
          <a:xfrm>
            <a:off x="11131094" y="12822"/>
            <a:ext cx="10155015" cy="6858000"/>
            <a:chOff x="11131094" y="12822"/>
            <a:chExt cx="10155015" cy="6858000"/>
          </a:xfrm>
        </p:grpSpPr>
        <p:grpSp>
          <p:nvGrpSpPr>
            <p:cNvPr id="33" name="Grupo 32">
              <a:extLst>
                <a:ext uri="{FF2B5EF4-FFF2-40B4-BE49-F238E27FC236}">
                  <a16:creationId xmlns:a16="http://schemas.microsoft.com/office/drawing/2014/main" id="{D22D5653-9EF1-09F1-CA7B-B89062D7EF2D}"/>
                </a:ext>
              </a:extLst>
            </p:cNvPr>
            <p:cNvGrpSpPr/>
            <p:nvPr/>
          </p:nvGrpSpPr>
          <p:grpSpPr>
            <a:xfrm>
              <a:off x="11131094" y="12822"/>
              <a:ext cx="10155015" cy="6858000"/>
              <a:chOff x="10460480" y="-36449"/>
              <a:chExt cx="9688089" cy="6858000"/>
            </a:xfrm>
          </p:grpSpPr>
          <p:sp>
            <p:nvSpPr>
              <p:cNvPr id="53" name="Rectángulo 52">
                <a:extLst>
                  <a:ext uri="{FF2B5EF4-FFF2-40B4-BE49-F238E27FC236}">
                    <a16:creationId xmlns:a16="http://schemas.microsoft.com/office/drawing/2014/main" id="{6B4B5092-5085-0613-D4E6-197471061CC0}"/>
                  </a:ext>
                </a:extLst>
              </p:cNvPr>
              <p:cNvSpPr/>
              <p:nvPr/>
            </p:nvSpPr>
            <p:spPr>
              <a:xfrm>
                <a:off x="10934721" y="-36449"/>
                <a:ext cx="9213848" cy="6858000"/>
              </a:xfrm>
              <a:prstGeom prst="rect">
                <a:avLst/>
              </a:prstGeom>
              <a:solidFill>
                <a:srgbClr val="2C383C"/>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54" name="Rectángulo: esquinas redondeadas 53">
                <a:extLst>
                  <a:ext uri="{FF2B5EF4-FFF2-40B4-BE49-F238E27FC236}">
                    <a16:creationId xmlns:a16="http://schemas.microsoft.com/office/drawing/2014/main" id="{0449AB5A-DBA8-6FF7-4AE9-1969E457C393}"/>
                  </a:ext>
                </a:extLst>
              </p:cNvPr>
              <p:cNvSpPr/>
              <p:nvPr/>
            </p:nvSpPr>
            <p:spPr>
              <a:xfrm>
                <a:off x="10460480" y="4825191"/>
                <a:ext cx="505424" cy="1040432"/>
              </a:xfrm>
              <a:prstGeom prst="roundRect">
                <a:avLst/>
              </a:prstGeom>
              <a:solidFill>
                <a:srgbClr val="2C383C"/>
              </a:solidFill>
              <a:ln>
                <a:solidFill>
                  <a:srgbClr val="2C38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5" name="CuadroTexto 54">
                <a:extLst>
                  <a:ext uri="{FF2B5EF4-FFF2-40B4-BE49-F238E27FC236}">
                    <a16:creationId xmlns:a16="http://schemas.microsoft.com/office/drawing/2014/main" id="{3002C4D1-4B46-3624-E35F-998A845ADDB7}"/>
                  </a:ext>
                </a:extLst>
              </p:cNvPr>
              <p:cNvSpPr txBox="1"/>
              <p:nvPr/>
            </p:nvSpPr>
            <p:spPr>
              <a:xfrm>
                <a:off x="10522000" y="5024854"/>
                <a:ext cx="505424" cy="646331"/>
              </a:xfrm>
              <a:prstGeom prst="rect">
                <a:avLst/>
              </a:prstGeom>
              <a:noFill/>
            </p:spPr>
            <p:txBody>
              <a:bodyPr wrap="square" rtlCol="0">
                <a:spAutoFit/>
              </a:bodyPr>
              <a:lstStyle/>
              <a:p>
                <a:r>
                  <a:rPr lang="es-EC" sz="3600" dirty="0">
                    <a:solidFill>
                      <a:schemeClr val="bg1"/>
                    </a:solidFill>
                    <a:latin typeface="Adobe Gothic Std B" panose="020B0800000000000000" pitchFamily="34" charset="-128"/>
                    <a:ea typeface="Adobe Gothic Std B" panose="020B0800000000000000" pitchFamily="34" charset="-128"/>
                  </a:rPr>
                  <a:t>E</a:t>
                </a:r>
              </a:p>
            </p:txBody>
          </p:sp>
        </p:grpSp>
        <p:sp>
          <p:nvSpPr>
            <p:cNvPr id="2" name="CuadroTexto 1">
              <a:extLst>
                <a:ext uri="{FF2B5EF4-FFF2-40B4-BE49-F238E27FC236}">
                  <a16:creationId xmlns:a16="http://schemas.microsoft.com/office/drawing/2014/main" id="{61A9D64D-80F6-86E9-D4D9-CD018C6937FB}"/>
                </a:ext>
              </a:extLst>
            </p:cNvPr>
            <p:cNvSpPr txBox="1"/>
            <p:nvPr/>
          </p:nvSpPr>
          <p:spPr>
            <a:xfrm>
              <a:off x="14212794" y="2144714"/>
              <a:ext cx="4169324" cy="2585323"/>
            </a:xfrm>
            <a:prstGeom prst="rect">
              <a:avLst/>
            </a:prstGeom>
            <a:noFill/>
          </p:spPr>
          <p:txBody>
            <a:bodyPr wrap="square" rtlCol="0">
              <a:spAutoFit/>
            </a:bodyPr>
            <a:lstStyle/>
            <a:p>
              <a:pPr algn="just"/>
              <a:r>
                <a:rPr lang="es-EC" dirty="0"/>
                <a:t>El proyecto de alojamiento turístico cabañas comunitarias “Ayllu – llakta</a:t>
              </a:r>
            </a:p>
            <a:p>
              <a:pPr algn="just"/>
              <a:r>
                <a:rPr lang="es-EC" dirty="0"/>
                <a:t>Imbacucha” promueve el turismo, la economía local y brinda fuentes de trabajo</a:t>
              </a:r>
            </a:p>
            <a:p>
              <a:pPr algn="just"/>
              <a:r>
                <a:rPr lang="es-EC" dirty="0"/>
                <a:t>para los habitantes de la parroquia mediante el aprovechamiento del paisaje</a:t>
              </a:r>
            </a:p>
            <a:p>
              <a:pPr algn="just"/>
              <a:r>
                <a:rPr lang="es-EC" dirty="0"/>
                <a:t>natural del lago San Pablo y utilizando materiales locales como la madera y la</a:t>
              </a:r>
            </a:p>
            <a:p>
              <a:pPr algn="just"/>
              <a:r>
                <a:rPr lang="es-EC" dirty="0"/>
                <a:t>fibra natural de la totora.</a:t>
              </a:r>
            </a:p>
          </p:txBody>
        </p:sp>
        <p:sp>
          <p:nvSpPr>
            <p:cNvPr id="3" name="CuadroTexto 2">
              <a:extLst>
                <a:ext uri="{FF2B5EF4-FFF2-40B4-BE49-F238E27FC236}">
                  <a16:creationId xmlns:a16="http://schemas.microsoft.com/office/drawing/2014/main" id="{02C65588-C86B-E007-AD2B-39CD2F6B5CED}"/>
                </a:ext>
              </a:extLst>
            </p:cNvPr>
            <p:cNvSpPr txBox="1"/>
            <p:nvPr/>
          </p:nvSpPr>
          <p:spPr>
            <a:xfrm>
              <a:off x="14229018" y="1609462"/>
              <a:ext cx="1919732" cy="369332"/>
            </a:xfrm>
            <a:prstGeom prst="rect">
              <a:avLst/>
            </a:prstGeom>
            <a:noFill/>
          </p:spPr>
          <p:txBody>
            <a:bodyPr wrap="square" rtlCol="0">
              <a:spAutoFit/>
            </a:bodyPr>
            <a:lstStyle/>
            <a:p>
              <a:r>
                <a:rPr lang="es-EC" b="1" dirty="0"/>
                <a:t>CONCLUSIÓN</a:t>
              </a:r>
            </a:p>
          </p:txBody>
        </p:sp>
      </p:grpSp>
    </p:spTree>
    <p:extLst>
      <p:ext uri="{BB962C8B-B14F-4D97-AF65-F5344CB8AC3E}">
        <p14:creationId xmlns:p14="http://schemas.microsoft.com/office/powerpoint/2010/main" val="786044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1.04167E-6 3.7037E-7 L -0.73997 3.7037E-7 " pathEditMode="relative" rAng="0" ptsTypes="AA">
                                      <p:cBhvr>
                                        <p:cTn id="6" dur="2000" fill="hold"/>
                                        <p:tgtEl>
                                          <p:spTgt spid="37"/>
                                        </p:tgtEl>
                                        <p:attrNameLst>
                                          <p:attrName>ppt_x</p:attrName>
                                          <p:attrName>ppt_y</p:attrName>
                                        </p:attrNameLst>
                                      </p:cBhvr>
                                      <p:rCtr x="-37005" y="0"/>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1.66667E-6 3.33333E-6 L -0.74232 3.33333E-6 " pathEditMode="relative" rAng="0" ptsTypes="AA">
                                      <p:cBhvr>
                                        <p:cTn id="10" dur="2000" fill="hold"/>
                                        <p:tgtEl>
                                          <p:spTgt spid="49"/>
                                        </p:tgtEl>
                                        <p:attrNameLst>
                                          <p:attrName>ppt_x</p:attrName>
                                          <p:attrName>ppt_y</p:attrName>
                                        </p:attrNameLst>
                                      </p:cBhvr>
                                      <p:rCtr x="-37122" y="0"/>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3.54167E-6 7.40741E-7 L -0.73841 7.40741E-7 " pathEditMode="relative" rAng="0" ptsTypes="AA">
                                      <p:cBhvr>
                                        <p:cTn id="14" dur="2000" fill="hold"/>
                                        <p:tgtEl>
                                          <p:spTgt spid="64"/>
                                        </p:tgtEl>
                                        <p:attrNameLst>
                                          <p:attrName>ppt_x</p:attrName>
                                          <p:attrName>ppt_y</p:attrName>
                                        </p:attrNameLst>
                                      </p:cBhvr>
                                      <p:rCtr x="-36927" y="0"/>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nodeType="clickEffect">
                                  <p:stCondLst>
                                    <p:cond delay="0"/>
                                  </p:stCondLst>
                                  <p:childTnLst>
                                    <p:animMotion origin="layout" path="M -2.5E-6 4.81481E-6 L -0.74427 4.81481E-6 " pathEditMode="relative" rAng="0" ptsTypes="AA">
                                      <p:cBhvr>
                                        <p:cTn id="18" dur="2000" fill="hold"/>
                                        <p:tgtEl>
                                          <p:spTgt spid="71"/>
                                        </p:tgtEl>
                                        <p:attrNameLst>
                                          <p:attrName>ppt_x</p:attrName>
                                          <p:attrName>ppt_y</p:attrName>
                                        </p:attrNameLst>
                                      </p:cBhvr>
                                      <p:rCtr x="-37214" y="0"/>
                                    </p:animMotion>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nodeType="clickEffect">
                                  <p:stCondLst>
                                    <p:cond delay="0"/>
                                  </p:stCondLst>
                                  <p:childTnLst>
                                    <p:animMotion origin="layout" path="M 2.91667E-6 -1.85185E-6 L -0.74089 -1.85185E-6 " pathEditMode="relative" rAng="0" ptsTypes="AA">
                                      <p:cBhvr>
                                        <p:cTn id="22" dur="2000" fill="hold"/>
                                        <p:tgtEl>
                                          <p:spTgt spid="4"/>
                                        </p:tgtEl>
                                        <p:attrNameLst>
                                          <p:attrName>ppt_x</p:attrName>
                                          <p:attrName>ppt_y</p:attrName>
                                        </p:attrNameLst>
                                      </p:cBhvr>
                                      <p:rCtr x="-3704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F4C3694-8542-186C-3A24-14B8B438ACE6}"/>
              </a:ext>
            </a:extLst>
          </p:cNvPr>
          <p:cNvSpPr txBox="1"/>
          <p:nvPr/>
        </p:nvSpPr>
        <p:spPr>
          <a:xfrm>
            <a:off x="1130300" y="2362200"/>
            <a:ext cx="4762500" cy="2585323"/>
          </a:xfrm>
          <a:prstGeom prst="rect">
            <a:avLst/>
          </a:prstGeom>
          <a:noFill/>
        </p:spPr>
        <p:txBody>
          <a:bodyPr wrap="square" rtlCol="0">
            <a:spAutoFit/>
          </a:bodyPr>
          <a:lstStyle/>
          <a:p>
            <a:pPr algn="just"/>
            <a:r>
              <a:rPr lang="es-EC" dirty="0"/>
              <a:t>Proyectar un objeto arquitectónico de alojamiento turístico comunitario y de capacitación que promueva el turismo, la economía y genere empleo para los habitantes del lugar mediante el aprovechamiento del paisaje natural del lago San Pablo y utilizando materiales locales, esto permitirá potenciar los emprendimientos artesanales para que la parroquia tenga un crecimiento económico.</a:t>
            </a:r>
          </a:p>
        </p:txBody>
      </p:sp>
      <p:sp>
        <p:nvSpPr>
          <p:cNvPr id="6" name="CuadroTexto 5">
            <a:extLst>
              <a:ext uri="{FF2B5EF4-FFF2-40B4-BE49-F238E27FC236}">
                <a16:creationId xmlns:a16="http://schemas.microsoft.com/office/drawing/2014/main" id="{845DFD4C-258C-703C-AAA6-A7844852A492}"/>
              </a:ext>
            </a:extLst>
          </p:cNvPr>
          <p:cNvSpPr txBox="1"/>
          <p:nvPr/>
        </p:nvSpPr>
        <p:spPr>
          <a:xfrm>
            <a:off x="1130300" y="1517134"/>
            <a:ext cx="2108200" cy="369332"/>
          </a:xfrm>
          <a:prstGeom prst="rect">
            <a:avLst/>
          </a:prstGeom>
          <a:noFill/>
        </p:spPr>
        <p:txBody>
          <a:bodyPr wrap="square">
            <a:spAutoFit/>
          </a:bodyPr>
          <a:lstStyle/>
          <a:p>
            <a:r>
              <a:rPr lang="es-EC" b="1" dirty="0"/>
              <a:t>Objetivo general:</a:t>
            </a:r>
          </a:p>
        </p:txBody>
      </p:sp>
      <p:sp>
        <p:nvSpPr>
          <p:cNvPr id="7" name="CuadroTexto 6">
            <a:extLst>
              <a:ext uri="{FF2B5EF4-FFF2-40B4-BE49-F238E27FC236}">
                <a16:creationId xmlns:a16="http://schemas.microsoft.com/office/drawing/2014/main" id="{3AF6A293-B896-7539-8466-4C9DFBAF9B82}"/>
              </a:ext>
            </a:extLst>
          </p:cNvPr>
          <p:cNvSpPr txBox="1"/>
          <p:nvPr/>
        </p:nvSpPr>
        <p:spPr>
          <a:xfrm>
            <a:off x="7340600" y="1517134"/>
            <a:ext cx="2425700" cy="369332"/>
          </a:xfrm>
          <a:prstGeom prst="rect">
            <a:avLst/>
          </a:prstGeom>
          <a:noFill/>
        </p:spPr>
        <p:txBody>
          <a:bodyPr wrap="square">
            <a:spAutoFit/>
          </a:bodyPr>
          <a:lstStyle/>
          <a:p>
            <a:r>
              <a:rPr lang="es-EC" b="1" dirty="0"/>
              <a:t>Objetivo específico:</a:t>
            </a:r>
          </a:p>
        </p:txBody>
      </p:sp>
      <p:sp>
        <p:nvSpPr>
          <p:cNvPr id="8" name="CuadroTexto 7">
            <a:extLst>
              <a:ext uri="{FF2B5EF4-FFF2-40B4-BE49-F238E27FC236}">
                <a16:creationId xmlns:a16="http://schemas.microsoft.com/office/drawing/2014/main" id="{D3664C5F-007A-A4C9-03CC-227B971FBD35}"/>
              </a:ext>
            </a:extLst>
          </p:cNvPr>
          <p:cNvSpPr txBox="1"/>
          <p:nvPr/>
        </p:nvSpPr>
        <p:spPr>
          <a:xfrm>
            <a:off x="7340600" y="2159000"/>
            <a:ext cx="3403600" cy="1754326"/>
          </a:xfrm>
          <a:prstGeom prst="rect">
            <a:avLst/>
          </a:prstGeom>
          <a:noFill/>
        </p:spPr>
        <p:txBody>
          <a:bodyPr wrap="square" rtlCol="0">
            <a:spAutoFit/>
          </a:bodyPr>
          <a:lstStyle/>
          <a:p>
            <a:r>
              <a:rPr lang="es-EC" dirty="0"/>
              <a:t>Aprovechar los recursos naturales del sitio como materia prima para diseñar el proyecto arquitectónico que genere a través de lo visual un descubrimiento emocional entre el proyecto y el paisaje.</a:t>
            </a:r>
          </a:p>
        </p:txBody>
      </p:sp>
    </p:spTree>
    <p:extLst>
      <p:ext uri="{BB962C8B-B14F-4D97-AF65-F5344CB8AC3E}">
        <p14:creationId xmlns:p14="http://schemas.microsoft.com/office/powerpoint/2010/main" val="401250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0BF1205-02C8-11F4-4DFB-F6689699B0A3}"/>
              </a:ext>
            </a:extLst>
          </p:cNvPr>
          <p:cNvPicPr>
            <a:picLocks noChangeAspect="1"/>
          </p:cNvPicPr>
          <p:nvPr/>
        </p:nvPicPr>
        <p:blipFill rotWithShape="1">
          <a:blip r:embed="rId2"/>
          <a:srcRect l="19167" t="13704" r="24270" b="18148"/>
          <a:stretch/>
        </p:blipFill>
        <p:spPr>
          <a:xfrm>
            <a:off x="1308100" y="115305"/>
            <a:ext cx="9779000" cy="6627389"/>
          </a:xfrm>
          <a:prstGeom prst="rect">
            <a:avLst/>
          </a:prstGeom>
        </p:spPr>
      </p:pic>
    </p:spTree>
    <p:extLst>
      <p:ext uri="{BB962C8B-B14F-4D97-AF65-F5344CB8AC3E}">
        <p14:creationId xmlns:p14="http://schemas.microsoft.com/office/powerpoint/2010/main" val="345882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7F219B5-96C8-1E2F-B4F3-E9D2FF24AAC5}"/>
              </a:ext>
            </a:extLst>
          </p:cNvPr>
          <p:cNvPicPr>
            <a:picLocks noChangeAspect="1"/>
          </p:cNvPicPr>
          <p:nvPr/>
        </p:nvPicPr>
        <p:blipFill rotWithShape="1">
          <a:blip r:embed="rId2"/>
          <a:srcRect l="3893" t="45786" r="15731" b="38365"/>
          <a:stretch/>
        </p:blipFill>
        <p:spPr>
          <a:xfrm>
            <a:off x="0" y="4989247"/>
            <a:ext cx="12192000" cy="1613140"/>
          </a:xfrm>
          <a:prstGeom prst="roundRect">
            <a:avLst>
              <a:gd name="adj" fmla="val 0"/>
            </a:avLst>
          </a:prstGeom>
          <a:solidFill>
            <a:srgbClr val="FFFFFF">
              <a:shade val="85000"/>
            </a:srgbClr>
          </a:solidFill>
          <a:ln>
            <a:noFill/>
          </a:ln>
          <a:effectLst>
            <a:reflection blurRad="12700" stA="38000" endPos="28000" dist="5000" dir="5400000" sy="-100000" algn="bl" rotWithShape="0"/>
          </a:effectLst>
        </p:spPr>
      </p:pic>
      <p:sp>
        <p:nvSpPr>
          <p:cNvPr id="2" name="Título 1">
            <a:extLst>
              <a:ext uri="{FF2B5EF4-FFF2-40B4-BE49-F238E27FC236}">
                <a16:creationId xmlns:a16="http://schemas.microsoft.com/office/drawing/2014/main" id="{2CDF0679-0F60-6192-2707-F43B9087BCC7}"/>
              </a:ext>
            </a:extLst>
          </p:cNvPr>
          <p:cNvSpPr>
            <a:spLocks noGrp="1"/>
          </p:cNvSpPr>
          <p:nvPr>
            <p:ph type="title"/>
          </p:nvPr>
        </p:nvSpPr>
        <p:spPr>
          <a:xfrm>
            <a:off x="1705015" y="391809"/>
            <a:ext cx="8781969" cy="566215"/>
          </a:xfrm>
        </p:spPr>
        <p:txBody>
          <a:bodyPr>
            <a:normAutofit fontScale="90000"/>
          </a:bodyPr>
          <a:lstStyle/>
          <a:p>
            <a:r>
              <a:rPr lang="es-EC" dirty="0">
                <a:latin typeface="+mn-lt"/>
              </a:rPr>
              <a:t>Imbabura Geoparque mundial de la Unesco</a:t>
            </a:r>
          </a:p>
        </p:txBody>
      </p:sp>
      <p:sp>
        <p:nvSpPr>
          <p:cNvPr id="6" name="Flecha: hacia abajo 5">
            <a:extLst>
              <a:ext uri="{FF2B5EF4-FFF2-40B4-BE49-F238E27FC236}">
                <a16:creationId xmlns:a16="http://schemas.microsoft.com/office/drawing/2014/main" id="{8C204118-F578-CB90-9A7B-E0A03DF7897B}"/>
              </a:ext>
            </a:extLst>
          </p:cNvPr>
          <p:cNvSpPr/>
          <p:nvPr/>
        </p:nvSpPr>
        <p:spPr>
          <a:xfrm rot="1792557">
            <a:off x="3508661" y="1028005"/>
            <a:ext cx="234892" cy="394616"/>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C"/>
          </a:p>
        </p:txBody>
      </p:sp>
      <p:sp>
        <p:nvSpPr>
          <p:cNvPr id="7" name="Flecha: hacia abajo 6">
            <a:extLst>
              <a:ext uri="{FF2B5EF4-FFF2-40B4-BE49-F238E27FC236}">
                <a16:creationId xmlns:a16="http://schemas.microsoft.com/office/drawing/2014/main" id="{C4694EAD-415A-1B97-F5F8-CB576B09F72B}"/>
              </a:ext>
            </a:extLst>
          </p:cNvPr>
          <p:cNvSpPr/>
          <p:nvPr/>
        </p:nvSpPr>
        <p:spPr>
          <a:xfrm rot="18997074">
            <a:off x="8276660" y="997318"/>
            <a:ext cx="234892" cy="3693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C"/>
          </a:p>
        </p:txBody>
      </p:sp>
      <p:sp>
        <p:nvSpPr>
          <p:cNvPr id="9" name="CuadroTexto 8">
            <a:extLst>
              <a:ext uri="{FF2B5EF4-FFF2-40B4-BE49-F238E27FC236}">
                <a16:creationId xmlns:a16="http://schemas.microsoft.com/office/drawing/2014/main" id="{2C1ED5E9-0C1F-6C6A-FE28-89FF3885E10E}"/>
              </a:ext>
            </a:extLst>
          </p:cNvPr>
          <p:cNvSpPr txBox="1"/>
          <p:nvPr/>
        </p:nvSpPr>
        <p:spPr>
          <a:xfrm>
            <a:off x="2576543" y="1454903"/>
            <a:ext cx="1175856" cy="369332"/>
          </a:xfrm>
          <a:prstGeom prst="rect">
            <a:avLst/>
          </a:prstGeom>
          <a:noFill/>
        </p:spPr>
        <p:txBody>
          <a:bodyPr wrap="square" rtlCol="0">
            <a:spAutoFit/>
          </a:bodyPr>
          <a:lstStyle/>
          <a:p>
            <a:r>
              <a:rPr lang="es-EC" b="1" dirty="0">
                <a:solidFill>
                  <a:schemeClr val="accent2">
                    <a:lumMod val="75000"/>
                  </a:schemeClr>
                </a:solidFill>
              </a:rPr>
              <a:t>Que es ?</a:t>
            </a:r>
          </a:p>
        </p:txBody>
      </p:sp>
      <p:sp>
        <p:nvSpPr>
          <p:cNvPr id="10" name="CuadroTexto 9">
            <a:extLst>
              <a:ext uri="{FF2B5EF4-FFF2-40B4-BE49-F238E27FC236}">
                <a16:creationId xmlns:a16="http://schemas.microsoft.com/office/drawing/2014/main" id="{140AF3F6-BA15-AA20-B2B9-1FDAE807C23E}"/>
              </a:ext>
            </a:extLst>
          </p:cNvPr>
          <p:cNvSpPr txBox="1"/>
          <p:nvPr/>
        </p:nvSpPr>
        <p:spPr>
          <a:xfrm>
            <a:off x="1435750" y="2066397"/>
            <a:ext cx="3657598" cy="1200329"/>
          </a:xfrm>
          <a:prstGeom prst="rect">
            <a:avLst/>
          </a:prstGeom>
          <a:noFill/>
        </p:spPr>
        <p:txBody>
          <a:bodyPr wrap="square" rtlCol="0">
            <a:spAutoFit/>
          </a:bodyPr>
          <a:lstStyle/>
          <a:p>
            <a:pPr algn="just"/>
            <a:r>
              <a:rPr lang="es-EC" dirty="0"/>
              <a:t>Áreas geográficas delimitadas que contienen sitios y paisajes de importante relevancia geológica (Carcavilla; Cortés, 2018)</a:t>
            </a:r>
          </a:p>
        </p:txBody>
      </p:sp>
      <p:sp>
        <p:nvSpPr>
          <p:cNvPr id="11" name="CuadroTexto 10">
            <a:extLst>
              <a:ext uri="{FF2B5EF4-FFF2-40B4-BE49-F238E27FC236}">
                <a16:creationId xmlns:a16="http://schemas.microsoft.com/office/drawing/2014/main" id="{63EA18DE-3984-58CD-70EA-93EBB2DD4163}"/>
              </a:ext>
            </a:extLst>
          </p:cNvPr>
          <p:cNvSpPr txBox="1"/>
          <p:nvPr/>
        </p:nvSpPr>
        <p:spPr>
          <a:xfrm>
            <a:off x="5798315" y="1782732"/>
            <a:ext cx="4981184" cy="2862322"/>
          </a:xfrm>
          <a:prstGeom prst="rect">
            <a:avLst/>
          </a:prstGeom>
          <a:noFill/>
        </p:spPr>
        <p:txBody>
          <a:bodyPr wrap="square" rtlCol="0">
            <a:spAutoFit/>
          </a:bodyPr>
          <a:lstStyle/>
          <a:p>
            <a:pPr marL="285750" indent="-285750" algn="just">
              <a:buFont typeface="Arial" panose="020B0604020202020204" pitchFamily="34" charset="0"/>
              <a:buChar char="•"/>
            </a:pPr>
            <a:r>
              <a:rPr lang="es-EC" dirty="0"/>
              <a:t>Gestión y participación local.</a:t>
            </a:r>
          </a:p>
          <a:p>
            <a:pPr marL="285750" indent="-285750" algn="just">
              <a:buFont typeface="Arial" panose="020B0604020202020204" pitchFamily="34" charset="0"/>
              <a:buChar char="•"/>
            </a:pPr>
            <a:r>
              <a:rPr lang="es-EC" dirty="0"/>
              <a:t>El segundo criterio se basa en el    tamaño y el entorno de la zona.</a:t>
            </a:r>
          </a:p>
          <a:p>
            <a:pPr marL="285750" indent="-285750" algn="just">
              <a:buFont typeface="Arial" panose="020B0604020202020204" pitchFamily="34" charset="0"/>
              <a:buChar char="•"/>
            </a:pPr>
            <a:r>
              <a:rPr lang="es-EC" dirty="0"/>
              <a:t>Desarrollo económico sostenible a un nivel macro para las comunidades principalmente por medio del turismo.</a:t>
            </a:r>
          </a:p>
          <a:p>
            <a:pPr marL="285750" indent="-285750" algn="just">
              <a:buFont typeface="Arial" panose="020B0604020202020204" pitchFamily="34" charset="0"/>
              <a:buChar char="•"/>
            </a:pPr>
            <a:r>
              <a:rPr lang="es-EC" dirty="0"/>
              <a:t>Educación.</a:t>
            </a:r>
          </a:p>
          <a:p>
            <a:pPr marL="285750" indent="-285750" algn="just">
              <a:buFont typeface="Arial" panose="020B0604020202020204" pitchFamily="34" charset="0"/>
              <a:buChar char="•"/>
            </a:pPr>
            <a:r>
              <a:rPr lang="es-EC" dirty="0"/>
              <a:t>Protección y conservación del patrimonio natural / cultural.</a:t>
            </a:r>
          </a:p>
          <a:p>
            <a:pPr marL="285750" indent="-285750" algn="just">
              <a:buFont typeface="Arial" panose="020B0604020202020204" pitchFamily="34" charset="0"/>
              <a:buChar char="•"/>
            </a:pPr>
            <a:r>
              <a:rPr lang="es-EC" dirty="0"/>
              <a:t>Generar una plataforma de difusión virtual.</a:t>
            </a:r>
          </a:p>
        </p:txBody>
      </p:sp>
      <p:sp>
        <p:nvSpPr>
          <p:cNvPr id="12" name="CuadroTexto 11">
            <a:extLst>
              <a:ext uri="{FF2B5EF4-FFF2-40B4-BE49-F238E27FC236}">
                <a16:creationId xmlns:a16="http://schemas.microsoft.com/office/drawing/2014/main" id="{7B6BD060-95EC-A67A-3471-AA20A100A92F}"/>
              </a:ext>
            </a:extLst>
          </p:cNvPr>
          <p:cNvSpPr txBox="1"/>
          <p:nvPr/>
        </p:nvSpPr>
        <p:spPr>
          <a:xfrm>
            <a:off x="7918061" y="1413400"/>
            <a:ext cx="1175856" cy="369332"/>
          </a:xfrm>
          <a:prstGeom prst="rect">
            <a:avLst/>
          </a:prstGeom>
          <a:noFill/>
        </p:spPr>
        <p:txBody>
          <a:bodyPr wrap="square" rtlCol="0">
            <a:spAutoFit/>
          </a:bodyPr>
          <a:lstStyle/>
          <a:p>
            <a:r>
              <a:rPr lang="es-EC" b="1" dirty="0">
                <a:solidFill>
                  <a:schemeClr val="accent2">
                    <a:lumMod val="75000"/>
                  </a:schemeClr>
                </a:solidFill>
              </a:rPr>
              <a:t>Criterios</a:t>
            </a:r>
          </a:p>
        </p:txBody>
      </p:sp>
    </p:spTree>
    <p:extLst>
      <p:ext uri="{BB962C8B-B14F-4D97-AF65-F5344CB8AC3E}">
        <p14:creationId xmlns:p14="http://schemas.microsoft.com/office/powerpoint/2010/main" val="2377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9"/>
                                          </p:stCondLst>
                                        </p:cTn>
                                        <p:tgtEl>
                                          <p:spTgt spid="11">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9"/>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9"/>
                                          </p:stCondLst>
                                        </p:cTn>
                                        <p:tgtEl>
                                          <p:spTgt spid="11">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9"/>
                                          </p:stCondLst>
                                        </p:cTn>
                                        <p:tgtEl>
                                          <p:spTgt spid="11">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9"/>
                                          </p:stCondLst>
                                        </p:cTn>
                                        <p:tgtEl>
                                          <p:spTgt spid="11">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9"/>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uiExpand="1" build="p"/>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29" name="Imagen 28">
            <a:extLst>
              <a:ext uri="{FF2B5EF4-FFF2-40B4-BE49-F238E27FC236}">
                <a16:creationId xmlns:a16="http://schemas.microsoft.com/office/drawing/2014/main" id="{2558A1AA-82FC-8677-6911-2CFF45DFA6FD}"/>
              </a:ext>
            </a:extLst>
          </p:cNvPr>
          <p:cNvPicPr>
            <a:picLocks noChangeAspect="1"/>
          </p:cNvPicPr>
          <p:nvPr/>
        </p:nvPicPr>
        <p:blipFill rotWithShape="1">
          <a:blip r:embed="rId2"/>
          <a:srcRect l="10263" t="26101" r="29152" b="15439"/>
          <a:stretch/>
        </p:blipFill>
        <p:spPr>
          <a:xfrm>
            <a:off x="-1" y="99761"/>
            <a:ext cx="9390569" cy="67582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Título 3">
            <a:extLst>
              <a:ext uri="{FF2B5EF4-FFF2-40B4-BE49-F238E27FC236}">
                <a16:creationId xmlns:a16="http://schemas.microsoft.com/office/drawing/2014/main" id="{CEF2CAC0-F7BD-0666-81CB-57D0439B26E8}"/>
              </a:ext>
            </a:extLst>
          </p:cNvPr>
          <p:cNvSpPr>
            <a:spLocks noGrp="1"/>
          </p:cNvSpPr>
          <p:nvPr>
            <p:ph type="ctrTitle"/>
          </p:nvPr>
        </p:nvSpPr>
        <p:spPr>
          <a:xfrm>
            <a:off x="1951333" y="1269769"/>
            <a:ext cx="5626515" cy="1334049"/>
          </a:xfrm>
        </p:spPr>
        <p:txBody>
          <a:bodyPr>
            <a:normAutofit fontScale="90000"/>
          </a:bodyPr>
          <a:lstStyle/>
          <a:p>
            <a:r>
              <a:rPr lang="es-EC" sz="2800" dirty="0"/>
              <a:t>Análisis del territorio de la provincia de Imbabura</a:t>
            </a:r>
          </a:p>
        </p:txBody>
      </p:sp>
      <p:grpSp>
        <p:nvGrpSpPr>
          <p:cNvPr id="35" name="Grupo 34">
            <a:extLst>
              <a:ext uri="{FF2B5EF4-FFF2-40B4-BE49-F238E27FC236}">
                <a16:creationId xmlns:a16="http://schemas.microsoft.com/office/drawing/2014/main" id="{4A25D003-B6BD-F310-1FD1-DCD1F9B35775}"/>
              </a:ext>
            </a:extLst>
          </p:cNvPr>
          <p:cNvGrpSpPr/>
          <p:nvPr/>
        </p:nvGrpSpPr>
        <p:grpSpPr>
          <a:xfrm>
            <a:off x="9113593" y="-2"/>
            <a:ext cx="11615651" cy="6858002"/>
            <a:chOff x="576349" y="-2"/>
            <a:chExt cx="11615651" cy="6858002"/>
          </a:xfrm>
        </p:grpSpPr>
        <p:sp>
          <p:nvSpPr>
            <p:cNvPr id="8" name="Rectángulo 7">
              <a:extLst>
                <a:ext uri="{FF2B5EF4-FFF2-40B4-BE49-F238E27FC236}">
                  <a16:creationId xmlns:a16="http://schemas.microsoft.com/office/drawing/2014/main" id="{EBB37DFF-1BAD-510E-E6B1-6A3EA22A6480}"/>
                </a:ext>
              </a:extLst>
            </p:cNvPr>
            <p:cNvSpPr/>
            <p:nvPr/>
          </p:nvSpPr>
          <p:spPr>
            <a:xfrm>
              <a:off x="1012329" y="0"/>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Rectángulo: esquinas redondeadas 10">
              <a:extLst>
                <a:ext uri="{FF2B5EF4-FFF2-40B4-BE49-F238E27FC236}">
                  <a16:creationId xmlns:a16="http://schemas.microsoft.com/office/drawing/2014/main" id="{5D82DF87-1A72-C59E-61B1-1BE39AF84309}"/>
                </a:ext>
              </a:extLst>
            </p:cNvPr>
            <p:cNvSpPr/>
            <p:nvPr/>
          </p:nvSpPr>
          <p:spPr>
            <a:xfrm>
              <a:off x="577091" y="749553"/>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CuadroTexto 9">
              <a:extLst>
                <a:ext uri="{FF2B5EF4-FFF2-40B4-BE49-F238E27FC236}">
                  <a16:creationId xmlns:a16="http://schemas.microsoft.com/office/drawing/2014/main" id="{0F253E2D-D6D7-35EA-C2A4-6ACC2C1A8E0A}"/>
                </a:ext>
              </a:extLst>
            </p:cNvPr>
            <p:cNvSpPr txBox="1"/>
            <p:nvPr/>
          </p:nvSpPr>
          <p:spPr>
            <a:xfrm>
              <a:off x="576349" y="980289"/>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pic>
          <p:nvPicPr>
            <p:cNvPr id="31" name="Imagen 30">
              <a:extLst>
                <a:ext uri="{FF2B5EF4-FFF2-40B4-BE49-F238E27FC236}">
                  <a16:creationId xmlns:a16="http://schemas.microsoft.com/office/drawing/2014/main" id="{F286C814-9DB6-B36A-8939-76929F7CA598}"/>
                </a:ext>
              </a:extLst>
            </p:cNvPr>
            <p:cNvPicPr>
              <a:picLocks noChangeAspect="1"/>
            </p:cNvPicPr>
            <p:nvPr/>
          </p:nvPicPr>
          <p:blipFill rotWithShape="1">
            <a:blip r:embed="rId3"/>
            <a:srcRect l="20933" t="26100" r="22441" b="10401"/>
            <a:stretch/>
          </p:blipFill>
          <p:spPr>
            <a:xfrm>
              <a:off x="5287830" y="-2"/>
              <a:ext cx="5362687" cy="34394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3" name="Imagen 32">
              <a:extLst>
                <a:ext uri="{FF2B5EF4-FFF2-40B4-BE49-F238E27FC236}">
                  <a16:creationId xmlns:a16="http://schemas.microsoft.com/office/drawing/2014/main" id="{0EBE7A72-C990-2C18-212D-F60DAED3BE8B}"/>
                </a:ext>
              </a:extLst>
            </p:cNvPr>
            <p:cNvPicPr>
              <a:picLocks noChangeAspect="1"/>
            </p:cNvPicPr>
            <p:nvPr/>
          </p:nvPicPr>
          <p:blipFill rotWithShape="1">
            <a:blip r:embed="rId4"/>
            <a:srcRect l="23172" t="28458" r="23282" b="10400"/>
            <a:stretch/>
          </p:blipFill>
          <p:spPr>
            <a:xfrm>
              <a:off x="5285897" y="3409931"/>
              <a:ext cx="5354894" cy="3439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4" name="CuadroTexto 33">
              <a:extLst>
                <a:ext uri="{FF2B5EF4-FFF2-40B4-BE49-F238E27FC236}">
                  <a16:creationId xmlns:a16="http://schemas.microsoft.com/office/drawing/2014/main" id="{55D05E4A-CABB-809C-9FC7-E5C85EC50AE6}"/>
                </a:ext>
              </a:extLst>
            </p:cNvPr>
            <p:cNvSpPr txBox="1"/>
            <p:nvPr/>
          </p:nvSpPr>
          <p:spPr>
            <a:xfrm>
              <a:off x="2191182" y="749553"/>
              <a:ext cx="2246683" cy="5355312"/>
            </a:xfrm>
            <a:prstGeom prst="rect">
              <a:avLst/>
            </a:prstGeom>
            <a:noFill/>
          </p:spPr>
          <p:txBody>
            <a:bodyPr wrap="square" rtlCol="0">
              <a:spAutoFit/>
            </a:bodyPr>
            <a:lstStyle/>
            <a:p>
              <a:pPr algn="just"/>
              <a:r>
                <a:rPr lang="es-EC" sz="3600" b="1" dirty="0">
                  <a:solidFill>
                    <a:schemeClr val="bg1"/>
                  </a:solidFill>
                </a:rPr>
                <a:t>56</a:t>
              </a:r>
              <a:r>
                <a:rPr lang="es-EC" dirty="0">
                  <a:solidFill>
                    <a:schemeClr val="bg1"/>
                  </a:solidFill>
                </a:rPr>
                <a:t> hitos naturales considerados como </a:t>
              </a:r>
              <a:r>
                <a:rPr lang="es-EC" dirty="0" err="1">
                  <a:solidFill>
                    <a:schemeClr val="bg1"/>
                  </a:solidFill>
                </a:rPr>
                <a:t>geositios</a:t>
              </a:r>
              <a:r>
                <a:rPr lang="es-EC" dirty="0">
                  <a:solidFill>
                    <a:schemeClr val="bg1"/>
                  </a:solidFill>
                </a:rPr>
                <a:t> en su nominación como geoparque mundial de la UNESCO. </a:t>
              </a:r>
            </a:p>
            <a:p>
              <a:pPr algn="just"/>
              <a:endParaRPr lang="es-EC" dirty="0">
                <a:solidFill>
                  <a:schemeClr val="bg1"/>
                </a:solidFill>
              </a:endParaRPr>
            </a:p>
            <a:p>
              <a:pPr algn="just"/>
              <a:endParaRPr lang="es-EC" dirty="0">
                <a:solidFill>
                  <a:schemeClr val="bg1"/>
                </a:solidFill>
              </a:endParaRPr>
            </a:p>
            <a:p>
              <a:pPr algn="just"/>
              <a:endParaRPr lang="es-EC" dirty="0">
                <a:solidFill>
                  <a:schemeClr val="bg1"/>
                </a:solidFill>
              </a:endParaRPr>
            </a:p>
            <a:p>
              <a:pPr algn="just"/>
              <a:endParaRPr lang="es-EC" dirty="0">
                <a:solidFill>
                  <a:schemeClr val="bg1"/>
                </a:solidFill>
              </a:endParaRPr>
            </a:p>
            <a:p>
              <a:pPr algn="just"/>
              <a:endParaRPr lang="es-EC" dirty="0">
                <a:solidFill>
                  <a:schemeClr val="bg1"/>
                </a:solidFill>
              </a:endParaRPr>
            </a:p>
            <a:p>
              <a:pPr algn="just"/>
              <a:r>
                <a:rPr lang="es-EC" dirty="0">
                  <a:solidFill>
                    <a:schemeClr val="bg1"/>
                  </a:solidFill>
                </a:rPr>
                <a:t>Los únicos geo sitios que poseen senderos marcados son el volcán Cotacachi con 3 senderos y el volcán Imbabura con 2 senderos</a:t>
              </a:r>
            </a:p>
          </p:txBody>
        </p:sp>
      </p:grpSp>
      <p:grpSp>
        <p:nvGrpSpPr>
          <p:cNvPr id="40" name="Grupo 39">
            <a:extLst>
              <a:ext uri="{FF2B5EF4-FFF2-40B4-BE49-F238E27FC236}">
                <a16:creationId xmlns:a16="http://schemas.microsoft.com/office/drawing/2014/main" id="{4D9623CD-2C09-9751-57C7-CAA2323627FA}"/>
              </a:ext>
            </a:extLst>
          </p:cNvPr>
          <p:cNvGrpSpPr/>
          <p:nvPr/>
        </p:nvGrpSpPr>
        <p:grpSpPr>
          <a:xfrm>
            <a:off x="9574881" y="10467"/>
            <a:ext cx="11119240" cy="6858000"/>
            <a:chOff x="1350845" y="0"/>
            <a:chExt cx="10806032" cy="6858000"/>
          </a:xfrm>
        </p:grpSpPr>
        <p:sp>
          <p:nvSpPr>
            <p:cNvPr id="14" name="Rectángulo 13">
              <a:extLst>
                <a:ext uri="{FF2B5EF4-FFF2-40B4-BE49-F238E27FC236}">
                  <a16:creationId xmlns:a16="http://schemas.microsoft.com/office/drawing/2014/main" id="{D8ED02DE-A8A0-9599-2495-90A2B3A27299}"/>
                </a:ext>
              </a:extLst>
            </p:cNvPr>
            <p:cNvSpPr/>
            <p:nvPr/>
          </p:nvSpPr>
          <p:spPr>
            <a:xfrm>
              <a:off x="1769686" y="0"/>
              <a:ext cx="10387191" cy="68580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Rectángulo: esquinas redondeadas 16">
              <a:extLst>
                <a:ext uri="{FF2B5EF4-FFF2-40B4-BE49-F238E27FC236}">
                  <a16:creationId xmlns:a16="http://schemas.microsoft.com/office/drawing/2014/main" id="{E4AE9E97-D34B-69E8-DE2B-4733CB616B66}"/>
                </a:ext>
              </a:extLst>
            </p:cNvPr>
            <p:cNvSpPr/>
            <p:nvPr/>
          </p:nvSpPr>
          <p:spPr>
            <a:xfrm>
              <a:off x="1350845" y="1942456"/>
              <a:ext cx="477799"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CuadroTexto 15">
              <a:extLst>
                <a:ext uri="{FF2B5EF4-FFF2-40B4-BE49-F238E27FC236}">
                  <a16:creationId xmlns:a16="http://schemas.microsoft.com/office/drawing/2014/main" id="{C0F7901B-68BF-BBC0-9E26-CB6514780D49}"/>
                </a:ext>
              </a:extLst>
            </p:cNvPr>
            <p:cNvSpPr txBox="1"/>
            <p:nvPr/>
          </p:nvSpPr>
          <p:spPr>
            <a:xfrm>
              <a:off x="1352778" y="2139010"/>
              <a:ext cx="477799"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pic>
          <p:nvPicPr>
            <p:cNvPr id="37" name="Imagen 36">
              <a:extLst>
                <a:ext uri="{FF2B5EF4-FFF2-40B4-BE49-F238E27FC236}">
                  <a16:creationId xmlns:a16="http://schemas.microsoft.com/office/drawing/2014/main" id="{B4FF455B-A398-9809-CC07-CE652FCE032E}"/>
                </a:ext>
              </a:extLst>
            </p:cNvPr>
            <p:cNvPicPr>
              <a:picLocks noChangeAspect="1"/>
            </p:cNvPicPr>
            <p:nvPr/>
          </p:nvPicPr>
          <p:blipFill rotWithShape="1">
            <a:blip r:embed="rId5"/>
            <a:srcRect l="17397" t="22238" r="17816" b="4967"/>
            <a:stretch/>
          </p:blipFill>
          <p:spPr>
            <a:xfrm>
              <a:off x="5103999" y="1211606"/>
              <a:ext cx="5787543" cy="36578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9" name="CuadroTexto 38">
              <a:extLst>
                <a:ext uri="{FF2B5EF4-FFF2-40B4-BE49-F238E27FC236}">
                  <a16:creationId xmlns:a16="http://schemas.microsoft.com/office/drawing/2014/main" id="{CE21428D-FC41-0EE9-ED66-0EE40C35B571}"/>
                </a:ext>
              </a:extLst>
            </p:cNvPr>
            <p:cNvSpPr txBox="1"/>
            <p:nvPr/>
          </p:nvSpPr>
          <p:spPr>
            <a:xfrm>
              <a:off x="2184449" y="732274"/>
              <a:ext cx="2470846" cy="5355312"/>
            </a:xfrm>
            <a:prstGeom prst="rect">
              <a:avLst/>
            </a:prstGeom>
            <a:noFill/>
          </p:spPr>
          <p:txBody>
            <a:bodyPr wrap="square">
              <a:spAutoFit/>
            </a:bodyPr>
            <a:lstStyle/>
            <a:p>
              <a:pPr algn="just"/>
              <a:r>
                <a:rPr lang="es-EC" b="1" dirty="0">
                  <a:solidFill>
                    <a:schemeClr val="bg1"/>
                  </a:solidFill>
                </a:rPr>
                <a:t>Lugares urbanos de interés turístico:</a:t>
              </a:r>
            </a:p>
            <a:p>
              <a:endParaRPr lang="es-EC" dirty="0">
                <a:solidFill>
                  <a:schemeClr val="bg1"/>
                </a:solidFill>
              </a:endParaRPr>
            </a:p>
            <a:p>
              <a:pPr marL="285750" indent="-285750">
                <a:buFont typeface="Arial" panose="020B0604020202020204" pitchFamily="34" charset="0"/>
                <a:buChar char="•"/>
              </a:pPr>
              <a:r>
                <a:rPr lang="es-EC" dirty="0">
                  <a:solidFill>
                    <a:schemeClr val="bg1"/>
                  </a:solidFill>
                </a:rPr>
                <a:t>La plaza de los ponchos en Otavalo.</a:t>
              </a:r>
            </a:p>
            <a:p>
              <a:pPr marL="285750" indent="-285750">
                <a:buFont typeface="Arial" panose="020B0604020202020204" pitchFamily="34" charset="0"/>
                <a:buChar char="•"/>
              </a:pPr>
              <a:r>
                <a:rPr lang="es-EC" dirty="0">
                  <a:solidFill>
                    <a:schemeClr val="bg1"/>
                  </a:solidFill>
                </a:rPr>
                <a:t>Cotacachi y Antonio Ante se caracterizan por la industria textil.</a:t>
              </a:r>
            </a:p>
            <a:p>
              <a:pPr marL="285750" indent="-285750">
                <a:buFont typeface="Arial" panose="020B0604020202020204" pitchFamily="34" charset="0"/>
                <a:buChar char="•"/>
              </a:pPr>
              <a:r>
                <a:rPr lang="es-EC" dirty="0">
                  <a:solidFill>
                    <a:schemeClr val="bg1"/>
                  </a:solidFill>
                </a:rPr>
                <a:t>Ibarra es el principal centro comercial.</a:t>
              </a:r>
            </a:p>
            <a:p>
              <a:pPr marL="285750" indent="-285750">
                <a:buFont typeface="Arial" panose="020B0604020202020204" pitchFamily="34" charset="0"/>
                <a:buChar char="•"/>
              </a:pPr>
              <a:r>
                <a:rPr lang="es-EC" dirty="0">
                  <a:solidFill>
                    <a:schemeClr val="bg1"/>
                  </a:solidFill>
                </a:rPr>
                <a:t>Aguas termales, en </a:t>
              </a:r>
              <a:r>
                <a:rPr lang="es-EC" dirty="0" err="1">
                  <a:solidFill>
                    <a:schemeClr val="bg1"/>
                  </a:solidFill>
                </a:rPr>
                <a:t>Urcuqui</a:t>
              </a:r>
              <a:r>
                <a:rPr lang="es-EC" dirty="0">
                  <a:solidFill>
                    <a:schemeClr val="bg1"/>
                  </a:solidFill>
                </a:rPr>
                <a:t>.</a:t>
              </a:r>
            </a:p>
            <a:p>
              <a:pPr marL="285750" indent="-285750">
                <a:buFont typeface="Arial" panose="020B0604020202020204" pitchFamily="34" charset="0"/>
                <a:buChar char="•"/>
              </a:pPr>
              <a:r>
                <a:rPr lang="es-EC" dirty="0">
                  <a:solidFill>
                    <a:schemeClr val="bg1"/>
                  </a:solidFill>
                </a:rPr>
                <a:t>Pimampiro abastece de productos agrícolas y reconoció al trueque como patrimonio intangible del Ecuador. (PDOT,2020)</a:t>
              </a:r>
            </a:p>
          </p:txBody>
        </p:sp>
      </p:grpSp>
      <p:grpSp>
        <p:nvGrpSpPr>
          <p:cNvPr id="64" name="Grupo 63">
            <a:extLst>
              <a:ext uri="{FF2B5EF4-FFF2-40B4-BE49-F238E27FC236}">
                <a16:creationId xmlns:a16="http://schemas.microsoft.com/office/drawing/2014/main" id="{94738470-9157-4C06-6D86-EAEBAC90EA9D}"/>
              </a:ext>
            </a:extLst>
          </p:cNvPr>
          <p:cNvGrpSpPr/>
          <p:nvPr/>
        </p:nvGrpSpPr>
        <p:grpSpPr>
          <a:xfrm>
            <a:off x="10007933" y="-6973"/>
            <a:ext cx="10670288" cy="6880467"/>
            <a:chOff x="1470689" y="-2"/>
            <a:chExt cx="10670288" cy="6880467"/>
          </a:xfrm>
        </p:grpSpPr>
        <p:sp>
          <p:nvSpPr>
            <p:cNvPr id="21" name="Rectángulo 20">
              <a:extLst>
                <a:ext uri="{FF2B5EF4-FFF2-40B4-BE49-F238E27FC236}">
                  <a16:creationId xmlns:a16="http://schemas.microsoft.com/office/drawing/2014/main" id="{E259D8B8-AB23-DEE3-4702-8941EEAC2F82}"/>
                </a:ext>
              </a:extLst>
            </p:cNvPr>
            <p:cNvSpPr/>
            <p:nvPr/>
          </p:nvSpPr>
          <p:spPr>
            <a:xfrm>
              <a:off x="1919643" y="-2"/>
              <a:ext cx="10221334" cy="6874598"/>
            </a:xfrm>
            <a:prstGeom prst="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2" name="Rectángulo: esquinas redondeadas 21">
              <a:extLst>
                <a:ext uri="{FF2B5EF4-FFF2-40B4-BE49-F238E27FC236}">
                  <a16:creationId xmlns:a16="http://schemas.microsoft.com/office/drawing/2014/main" id="{969E2A46-FA4F-47AD-39A9-4FD15581FD04}"/>
                </a:ext>
              </a:extLst>
            </p:cNvPr>
            <p:cNvSpPr/>
            <p:nvPr/>
          </p:nvSpPr>
          <p:spPr>
            <a:xfrm>
              <a:off x="1470689" y="3149495"/>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CuadroTexto 22">
              <a:extLst>
                <a:ext uri="{FF2B5EF4-FFF2-40B4-BE49-F238E27FC236}">
                  <a16:creationId xmlns:a16="http://schemas.microsoft.com/office/drawing/2014/main" id="{9D5DE519-CA50-5244-F55D-34CB0F839CAA}"/>
                </a:ext>
              </a:extLst>
            </p:cNvPr>
            <p:cNvSpPr txBox="1"/>
            <p:nvPr/>
          </p:nvSpPr>
          <p:spPr>
            <a:xfrm>
              <a:off x="1531460" y="3330618"/>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pic>
          <p:nvPicPr>
            <p:cNvPr id="42" name="Imagen 41">
              <a:extLst>
                <a:ext uri="{FF2B5EF4-FFF2-40B4-BE49-F238E27FC236}">
                  <a16:creationId xmlns:a16="http://schemas.microsoft.com/office/drawing/2014/main" id="{891B584D-3B2A-C03B-C9F1-EB7A5D94CAC6}"/>
                </a:ext>
              </a:extLst>
            </p:cNvPr>
            <p:cNvPicPr>
              <a:picLocks noChangeAspect="1"/>
            </p:cNvPicPr>
            <p:nvPr/>
          </p:nvPicPr>
          <p:blipFill rotWithShape="1">
            <a:blip r:embed="rId6"/>
            <a:srcRect l="20139" t="23670" r="20004" b="8538"/>
            <a:stretch/>
          </p:blipFill>
          <p:spPr>
            <a:xfrm>
              <a:off x="5741857" y="42551"/>
              <a:ext cx="5381194" cy="3428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4" name="Imagen 43">
              <a:extLst>
                <a:ext uri="{FF2B5EF4-FFF2-40B4-BE49-F238E27FC236}">
                  <a16:creationId xmlns:a16="http://schemas.microsoft.com/office/drawing/2014/main" id="{A932F8E0-03E7-4608-2620-012C2E8652AF}"/>
                </a:ext>
              </a:extLst>
            </p:cNvPr>
            <p:cNvPicPr>
              <a:picLocks noChangeAspect="1"/>
            </p:cNvPicPr>
            <p:nvPr/>
          </p:nvPicPr>
          <p:blipFill rotWithShape="1">
            <a:blip r:embed="rId7"/>
            <a:srcRect l="17312" t="22453" r="20005" b="6191"/>
            <a:stretch/>
          </p:blipFill>
          <p:spPr>
            <a:xfrm>
              <a:off x="5740503" y="3446626"/>
              <a:ext cx="5362688" cy="34338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5" name="CuadroTexto 44">
              <a:extLst>
                <a:ext uri="{FF2B5EF4-FFF2-40B4-BE49-F238E27FC236}">
                  <a16:creationId xmlns:a16="http://schemas.microsoft.com/office/drawing/2014/main" id="{1DD963C8-3736-6489-BD30-FB48E6848618}"/>
                </a:ext>
              </a:extLst>
            </p:cNvPr>
            <p:cNvSpPr txBox="1"/>
            <p:nvPr/>
          </p:nvSpPr>
          <p:spPr>
            <a:xfrm>
              <a:off x="2700154" y="1631227"/>
              <a:ext cx="2542462" cy="3416320"/>
            </a:xfrm>
            <a:prstGeom prst="rect">
              <a:avLst/>
            </a:prstGeom>
            <a:noFill/>
          </p:spPr>
          <p:txBody>
            <a:bodyPr wrap="square" rtlCol="0">
              <a:spAutoFit/>
            </a:bodyPr>
            <a:lstStyle/>
            <a:p>
              <a:pPr algn="just"/>
              <a:r>
                <a:rPr lang="es-EC" dirty="0"/>
                <a:t>Según el GAD provincial de Imbabura 2015 existen 87 hoteles, 10 mercados y 96 restaurantes</a:t>
              </a:r>
            </a:p>
            <a:p>
              <a:pPr algn="just"/>
              <a:r>
                <a:rPr lang="es-EC" dirty="0"/>
                <a:t>repartidos por todo el territorio mientras que los equipamientos de salud y educación se</a:t>
              </a:r>
            </a:p>
            <a:p>
              <a:pPr algn="just"/>
              <a:r>
                <a:rPr lang="es-EC" dirty="0"/>
                <a:t>concentran especialmente en Ibarra y Otavalo</a:t>
              </a:r>
            </a:p>
          </p:txBody>
        </p:sp>
      </p:grpSp>
      <p:grpSp>
        <p:nvGrpSpPr>
          <p:cNvPr id="59" name="Grupo 58">
            <a:extLst>
              <a:ext uri="{FF2B5EF4-FFF2-40B4-BE49-F238E27FC236}">
                <a16:creationId xmlns:a16="http://schemas.microsoft.com/office/drawing/2014/main" id="{DC1B776F-15B7-6DCA-1099-918A6B33C75E}"/>
              </a:ext>
            </a:extLst>
          </p:cNvPr>
          <p:cNvGrpSpPr/>
          <p:nvPr/>
        </p:nvGrpSpPr>
        <p:grpSpPr>
          <a:xfrm>
            <a:off x="10508905" y="700"/>
            <a:ext cx="10221333" cy="6858000"/>
            <a:chOff x="1935544" y="0"/>
            <a:chExt cx="10221333" cy="6858000"/>
          </a:xfrm>
        </p:grpSpPr>
        <p:sp>
          <p:nvSpPr>
            <p:cNvPr id="25" name="Rectángulo 24">
              <a:extLst>
                <a:ext uri="{FF2B5EF4-FFF2-40B4-BE49-F238E27FC236}">
                  <a16:creationId xmlns:a16="http://schemas.microsoft.com/office/drawing/2014/main" id="{788CFBBC-0C49-DEE1-AC96-51B34FEA619C}"/>
                </a:ext>
              </a:extLst>
            </p:cNvPr>
            <p:cNvSpPr/>
            <p:nvPr/>
          </p:nvSpPr>
          <p:spPr>
            <a:xfrm>
              <a:off x="2435888" y="0"/>
              <a:ext cx="9720989" cy="6858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6" name="Rectángulo: esquinas redondeadas 25">
              <a:extLst>
                <a:ext uri="{FF2B5EF4-FFF2-40B4-BE49-F238E27FC236}">
                  <a16:creationId xmlns:a16="http://schemas.microsoft.com/office/drawing/2014/main" id="{A9C6695C-EFBC-6506-F1FC-792C758FFB1C}"/>
                </a:ext>
              </a:extLst>
            </p:cNvPr>
            <p:cNvSpPr/>
            <p:nvPr/>
          </p:nvSpPr>
          <p:spPr>
            <a:xfrm>
              <a:off x="1935544" y="4408611"/>
              <a:ext cx="533244" cy="1040432"/>
            </a:xfrm>
            <a:prstGeom prst="round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7" name="CuadroTexto 26">
              <a:extLst>
                <a:ext uri="{FF2B5EF4-FFF2-40B4-BE49-F238E27FC236}">
                  <a16:creationId xmlns:a16="http://schemas.microsoft.com/office/drawing/2014/main" id="{02741A1C-CC9F-4555-86AA-8E9CE39C9125}"/>
                </a:ext>
              </a:extLst>
            </p:cNvPr>
            <p:cNvSpPr txBox="1"/>
            <p:nvPr/>
          </p:nvSpPr>
          <p:spPr>
            <a:xfrm>
              <a:off x="2000450" y="4608274"/>
              <a:ext cx="533244" cy="646331"/>
            </a:xfrm>
            <a:prstGeom prst="rect">
              <a:avLst/>
            </a:prstGeom>
            <a:noFill/>
          </p:spPr>
          <p:txBody>
            <a:bodyPr wrap="square" rtlCol="0">
              <a:spAutoFit/>
            </a:bodyPr>
            <a:lstStyle/>
            <a:p>
              <a:r>
                <a:rPr lang="es-EC" sz="3600" dirty="0">
                  <a:solidFill>
                    <a:schemeClr val="bg2">
                      <a:lumMod val="75000"/>
                    </a:schemeClr>
                  </a:solidFill>
                  <a:latin typeface="Adobe Gothic Std B" panose="020B0800000000000000" pitchFamily="34" charset="-128"/>
                  <a:ea typeface="Adobe Gothic Std B" panose="020B0800000000000000" pitchFamily="34" charset="-128"/>
                </a:rPr>
                <a:t>D</a:t>
              </a:r>
            </a:p>
          </p:txBody>
        </p:sp>
        <p:pic>
          <p:nvPicPr>
            <p:cNvPr id="47" name="Imagen 46">
              <a:extLst>
                <a:ext uri="{FF2B5EF4-FFF2-40B4-BE49-F238E27FC236}">
                  <a16:creationId xmlns:a16="http://schemas.microsoft.com/office/drawing/2014/main" id="{CFDF09CF-6598-A04E-34A8-F47CA618B857}"/>
                </a:ext>
              </a:extLst>
            </p:cNvPr>
            <p:cNvPicPr>
              <a:picLocks noChangeAspect="1"/>
            </p:cNvPicPr>
            <p:nvPr/>
          </p:nvPicPr>
          <p:blipFill rotWithShape="1">
            <a:blip r:embed="rId8"/>
            <a:srcRect l="17314" t="23380" r="23775" b="10287"/>
            <a:stretch/>
          </p:blipFill>
          <p:spPr>
            <a:xfrm>
              <a:off x="6571168" y="61450"/>
              <a:ext cx="5114888" cy="33909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 name="Imagen 50">
              <a:extLst>
                <a:ext uri="{FF2B5EF4-FFF2-40B4-BE49-F238E27FC236}">
                  <a16:creationId xmlns:a16="http://schemas.microsoft.com/office/drawing/2014/main" id="{DB855431-C6AC-AE9C-0142-CEC56640CB3A}"/>
                </a:ext>
              </a:extLst>
            </p:cNvPr>
            <p:cNvPicPr>
              <a:picLocks noChangeAspect="1"/>
            </p:cNvPicPr>
            <p:nvPr/>
          </p:nvPicPr>
          <p:blipFill rotWithShape="1">
            <a:blip r:embed="rId9"/>
            <a:srcRect l="20997" t="28476" r="21934" b="5711"/>
            <a:stretch/>
          </p:blipFill>
          <p:spPr>
            <a:xfrm>
              <a:off x="6502125" y="3412499"/>
              <a:ext cx="5089284" cy="34338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6" name="CuadroTexto 55">
              <a:extLst>
                <a:ext uri="{FF2B5EF4-FFF2-40B4-BE49-F238E27FC236}">
                  <a16:creationId xmlns:a16="http://schemas.microsoft.com/office/drawing/2014/main" id="{78642F62-8A07-4F79-A779-AF8D384FD477}"/>
                </a:ext>
              </a:extLst>
            </p:cNvPr>
            <p:cNvSpPr txBox="1"/>
            <p:nvPr/>
          </p:nvSpPr>
          <p:spPr>
            <a:xfrm>
              <a:off x="3142525" y="609265"/>
              <a:ext cx="3383296" cy="2031325"/>
            </a:xfrm>
            <a:prstGeom prst="rect">
              <a:avLst/>
            </a:prstGeom>
            <a:noFill/>
          </p:spPr>
          <p:txBody>
            <a:bodyPr wrap="square" rtlCol="0">
              <a:spAutoFit/>
            </a:bodyPr>
            <a:lstStyle/>
            <a:p>
              <a:pPr algn="just"/>
              <a:r>
                <a:rPr lang="es-EC" dirty="0"/>
                <a:t>Imbabura está atravesada por una vía estatal que conecta a todo el país de norte a sur, las vías de segundo orden están en mal estado, y no conectan a toda la parroquia,, y las de tercer orden son de tierra y estrechas.</a:t>
              </a:r>
            </a:p>
          </p:txBody>
        </p:sp>
        <p:sp>
          <p:nvSpPr>
            <p:cNvPr id="57" name="CuadroTexto 56">
              <a:extLst>
                <a:ext uri="{FF2B5EF4-FFF2-40B4-BE49-F238E27FC236}">
                  <a16:creationId xmlns:a16="http://schemas.microsoft.com/office/drawing/2014/main" id="{4BFCA9D4-F440-48DC-B8B7-5274A3725D57}"/>
                </a:ext>
              </a:extLst>
            </p:cNvPr>
            <p:cNvSpPr txBox="1"/>
            <p:nvPr/>
          </p:nvSpPr>
          <p:spPr>
            <a:xfrm>
              <a:off x="3142525" y="4095415"/>
              <a:ext cx="3212029" cy="1754326"/>
            </a:xfrm>
            <a:prstGeom prst="rect">
              <a:avLst/>
            </a:prstGeom>
            <a:noFill/>
          </p:spPr>
          <p:txBody>
            <a:bodyPr wrap="square" rtlCol="0">
              <a:spAutoFit/>
            </a:bodyPr>
            <a:lstStyle/>
            <a:p>
              <a:pPr algn="just"/>
              <a:r>
                <a:rPr lang="es-EC" dirty="0"/>
                <a:t>Tiene 4 terminales terrestres, Otavalo, Cotacachi, Flota </a:t>
              </a:r>
              <a:r>
                <a:rPr lang="es-EC" dirty="0" err="1"/>
                <a:t>Anteña</a:t>
              </a:r>
              <a:r>
                <a:rPr lang="es-EC" dirty="0"/>
                <a:t> y por último Ibarra, compuesta por una ruta y 4 rutas </a:t>
              </a:r>
              <a:r>
                <a:rPr lang="es-EC" dirty="0" err="1"/>
                <a:t>intercantonales</a:t>
              </a:r>
              <a:r>
                <a:rPr lang="es-EC" dirty="0"/>
                <a:t>, no se registran rutas </a:t>
              </a:r>
              <a:r>
                <a:rPr lang="es-EC" dirty="0" err="1"/>
                <a:t>interparroquiales</a:t>
              </a:r>
              <a:r>
                <a:rPr lang="es-EC" dirty="0"/>
                <a:t>.</a:t>
              </a:r>
            </a:p>
          </p:txBody>
        </p:sp>
      </p:grpSp>
      <p:grpSp>
        <p:nvGrpSpPr>
          <p:cNvPr id="63" name="Grupo 62">
            <a:extLst>
              <a:ext uri="{FF2B5EF4-FFF2-40B4-BE49-F238E27FC236}">
                <a16:creationId xmlns:a16="http://schemas.microsoft.com/office/drawing/2014/main" id="{7636EA61-808B-D8AC-BEA4-D751F8C479DB}"/>
              </a:ext>
            </a:extLst>
          </p:cNvPr>
          <p:cNvGrpSpPr/>
          <p:nvPr/>
        </p:nvGrpSpPr>
        <p:grpSpPr>
          <a:xfrm>
            <a:off x="11099367" y="0"/>
            <a:ext cx="9720989" cy="6894188"/>
            <a:chOff x="2468788" y="-8490"/>
            <a:chExt cx="9688089" cy="6894188"/>
          </a:xfrm>
        </p:grpSpPr>
        <p:sp>
          <p:nvSpPr>
            <p:cNvPr id="53" name="Rectángulo 52">
              <a:extLst>
                <a:ext uri="{FF2B5EF4-FFF2-40B4-BE49-F238E27FC236}">
                  <a16:creationId xmlns:a16="http://schemas.microsoft.com/office/drawing/2014/main" id="{6B4B5092-5085-0613-D4E6-197471061CC0}"/>
                </a:ext>
              </a:extLst>
            </p:cNvPr>
            <p:cNvSpPr/>
            <p:nvPr/>
          </p:nvSpPr>
          <p:spPr>
            <a:xfrm>
              <a:off x="2943029" y="-8490"/>
              <a:ext cx="9213848" cy="6858000"/>
            </a:xfrm>
            <a:prstGeom prst="rect">
              <a:avLst/>
            </a:prstGeom>
            <a:solidFill>
              <a:srgbClr val="2C383C"/>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54" name="Rectángulo: esquinas redondeadas 53">
              <a:extLst>
                <a:ext uri="{FF2B5EF4-FFF2-40B4-BE49-F238E27FC236}">
                  <a16:creationId xmlns:a16="http://schemas.microsoft.com/office/drawing/2014/main" id="{0449AB5A-DBA8-6FF7-4AE9-1969E457C393}"/>
                </a:ext>
              </a:extLst>
            </p:cNvPr>
            <p:cNvSpPr/>
            <p:nvPr/>
          </p:nvSpPr>
          <p:spPr>
            <a:xfrm>
              <a:off x="2468788" y="5601293"/>
              <a:ext cx="505424" cy="1040432"/>
            </a:xfrm>
            <a:prstGeom prst="roundRect">
              <a:avLst/>
            </a:prstGeom>
            <a:solidFill>
              <a:srgbClr val="2C383C"/>
            </a:solidFill>
            <a:ln>
              <a:solidFill>
                <a:srgbClr val="2C38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5" name="CuadroTexto 54">
              <a:extLst>
                <a:ext uri="{FF2B5EF4-FFF2-40B4-BE49-F238E27FC236}">
                  <a16:creationId xmlns:a16="http://schemas.microsoft.com/office/drawing/2014/main" id="{3002C4D1-4B46-3624-E35F-998A845ADDB7}"/>
                </a:ext>
              </a:extLst>
            </p:cNvPr>
            <p:cNvSpPr txBox="1"/>
            <p:nvPr/>
          </p:nvSpPr>
          <p:spPr>
            <a:xfrm>
              <a:off x="2530308" y="5800956"/>
              <a:ext cx="505424" cy="646331"/>
            </a:xfrm>
            <a:prstGeom prst="rect">
              <a:avLst/>
            </a:prstGeom>
            <a:noFill/>
          </p:spPr>
          <p:txBody>
            <a:bodyPr wrap="square" rtlCol="0">
              <a:spAutoFit/>
            </a:bodyPr>
            <a:lstStyle/>
            <a:p>
              <a:r>
                <a:rPr lang="es-EC" sz="3600" dirty="0">
                  <a:solidFill>
                    <a:schemeClr val="bg1"/>
                  </a:solidFill>
                  <a:latin typeface="Adobe Gothic Std B" panose="020B0800000000000000" pitchFamily="34" charset="-128"/>
                  <a:ea typeface="Adobe Gothic Std B" panose="020B0800000000000000" pitchFamily="34" charset="-128"/>
                </a:rPr>
                <a:t>E</a:t>
              </a:r>
            </a:p>
          </p:txBody>
        </p:sp>
        <p:pic>
          <p:nvPicPr>
            <p:cNvPr id="49" name="Imagen 48">
              <a:extLst>
                <a:ext uri="{FF2B5EF4-FFF2-40B4-BE49-F238E27FC236}">
                  <a16:creationId xmlns:a16="http://schemas.microsoft.com/office/drawing/2014/main" id="{EC091C6E-0055-6D53-7E91-5F3C1DEC9CF6}"/>
                </a:ext>
              </a:extLst>
            </p:cNvPr>
            <p:cNvPicPr>
              <a:picLocks noChangeAspect="1"/>
            </p:cNvPicPr>
            <p:nvPr/>
          </p:nvPicPr>
          <p:blipFill rotWithShape="1">
            <a:blip r:embed="rId10"/>
            <a:srcRect l="17314" t="20544" r="25395" b="11644"/>
            <a:stretch/>
          </p:blipFill>
          <p:spPr>
            <a:xfrm>
              <a:off x="6759556" y="75977"/>
              <a:ext cx="5323639" cy="35444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1" name="Imagen 60">
              <a:extLst>
                <a:ext uri="{FF2B5EF4-FFF2-40B4-BE49-F238E27FC236}">
                  <a16:creationId xmlns:a16="http://schemas.microsoft.com/office/drawing/2014/main" id="{E3BCD442-E015-9102-3944-96E57AF4661C}"/>
                </a:ext>
              </a:extLst>
            </p:cNvPr>
            <p:cNvPicPr>
              <a:picLocks noChangeAspect="1"/>
            </p:cNvPicPr>
            <p:nvPr/>
          </p:nvPicPr>
          <p:blipFill rotWithShape="1">
            <a:blip r:embed="rId11"/>
            <a:srcRect l="21051" t="28477" r="21785" b="10882"/>
            <a:stretch/>
          </p:blipFill>
          <p:spPr>
            <a:xfrm>
              <a:off x="6780733" y="3683625"/>
              <a:ext cx="5366175" cy="3202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2" name="CuadroTexto 61">
              <a:extLst>
                <a:ext uri="{FF2B5EF4-FFF2-40B4-BE49-F238E27FC236}">
                  <a16:creationId xmlns:a16="http://schemas.microsoft.com/office/drawing/2014/main" id="{8E58C660-B8C5-1193-5F25-87BB678260BF}"/>
                </a:ext>
              </a:extLst>
            </p:cNvPr>
            <p:cNvSpPr txBox="1"/>
            <p:nvPr/>
          </p:nvSpPr>
          <p:spPr>
            <a:xfrm>
              <a:off x="3617519" y="1828605"/>
              <a:ext cx="2835485" cy="2862322"/>
            </a:xfrm>
            <a:prstGeom prst="rect">
              <a:avLst/>
            </a:prstGeom>
            <a:noFill/>
          </p:spPr>
          <p:txBody>
            <a:bodyPr wrap="square" rtlCol="0">
              <a:spAutoFit/>
            </a:bodyPr>
            <a:lstStyle/>
            <a:p>
              <a:pPr algn="just"/>
              <a:r>
                <a:rPr lang="es-EC" dirty="0"/>
                <a:t>3 ciclovías:</a:t>
              </a:r>
            </a:p>
            <a:p>
              <a:pPr algn="just"/>
              <a:r>
                <a:rPr lang="es-EC" dirty="0"/>
                <a:t>Otavalo – el Chontal, Ibarra – </a:t>
              </a:r>
              <a:r>
                <a:rPr lang="es-EC" dirty="0" err="1"/>
                <a:t>Chaltura</a:t>
              </a:r>
              <a:r>
                <a:rPr lang="es-EC" dirty="0"/>
                <a:t> – </a:t>
              </a:r>
              <a:r>
                <a:rPr lang="es-EC" dirty="0" err="1"/>
                <a:t>Imbaya</a:t>
              </a:r>
              <a:r>
                <a:rPr lang="es-EC" dirty="0"/>
                <a:t> y la tercera Ibarra – Urcuquí ruta de los tres indios,, estas rutas de ciclovía conectan</a:t>
              </a:r>
            </a:p>
            <a:p>
              <a:pPr algn="just"/>
              <a:r>
                <a:rPr lang="es-EC" dirty="0"/>
                <a:t>algunas de las zonas urbanas de los cantones mas no con los </a:t>
              </a:r>
              <a:r>
                <a:rPr lang="es-EC" dirty="0" err="1"/>
                <a:t>geositios</a:t>
              </a:r>
              <a:r>
                <a:rPr lang="es-EC" dirty="0"/>
                <a:t> naturales del Geoparque Imbabura </a:t>
              </a:r>
            </a:p>
          </p:txBody>
        </p:sp>
      </p:grpSp>
    </p:spTree>
    <p:extLst>
      <p:ext uri="{BB962C8B-B14F-4D97-AF65-F5344CB8AC3E}">
        <p14:creationId xmlns:p14="http://schemas.microsoft.com/office/powerpoint/2010/main" val="22289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1.875E-6 0 L -0.74623 -0.00278 " pathEditMode="relative" rAng="0" ptsTypes="AA">
                                      <p:cBhvr>
                                        <p:cTn id="6" dur="3000" fill="hold"/>
                                        <p:tgtEl>
                                          <p:spTgt spid="35"/>
                                        </p:tgtEl>
                                        <p:attrNameLst>
                                          <p:attrName>ppt_x</p:attrName>
                                          <p:attrName>ppt_y</p:attrName>
                                        </p:attrNameLst>
                                      </p:cBhvr>
                                      <p:rCtr x="-37318" y="-139"/>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3.95833E-6 -3.7037E-7 L -0.74128 -0.0044 " pathEditMode="relative" rAng="0" ptsTypes="AA">
                                      <p:cBhvr>
                                        <p:cTn id="10" dur="4000" fill="hold"/>
                                        <p:tgtEl>
                                          <p:spTgt spid="40"/>
                                        </p:tgtEl>
                                        <p:attrNameLst>
                                          <p:attrName>ppt_x</p:attrName>
                                          <p:attrName>ppt_y</p:attrName>
                                        </p:attrNameLst>
                                      </p:cBhvr>
                                      <p:rCtr x="-37070" y="-231"/>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3.54167E-6 1.85185E-6 L -0.7401 0.0044 " pathEditMode="relative" rAng="0" ptsTypes="AA">
                                      <p:cBhvr>
                                        <p:cTn id="14" dur="4000" fill="hold"/>
                                        <p:tgtEl>
                                          <p:spTgt spid="64"/>
                                        </p:tgtEl>
                                        <p:attrNameLst>
                                          <p:attrName>ppt_x</p:attrName>
                                          <p:attrName>ppt_y</p:attrName>
                                        </p:attrNameLst>
                                      </p:cBhvr>
                                      <p:rCtr x="-37005" y="208"/>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nodeType="clickEffect">
                                  <p:stCondLst>
                                    <p:cond delay="0"/>
                                  </p:stCondLst>
                                  <p:childTnLst>
                                    <p:animMotion origin="layout" path="M -2.91667E-6 4.07407E-6 L -0.72773 -0.00324 " pathEditMode="relative" rAng="0" ptsTypes="AA">
                                      <p:cBhvr>
                                        <p:cTn id="18" dur="4000" fill="hold"/>
                                        <p:tgtEl>
                                          <p:spTgt spid="59"/>
                                        </p:tgtEl>
                                        <p:attrNameLst>
                                          <p:attrName>ppt_x</p:attrName>
                                          <p:attrName>ppt_y</p:attrName>
                                        </p:attrNameLst>
                                      </p:cBhvr>
                                      <p:rCtr x="-36393" y="-162"/>
                                    </p:animMotion>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nodeType="clickEffect">
                                  <p:stCondLst>
                                    <p:cond delay="0"/>
                                  </p:stCondLst>
                                  <p:childTnLst>
                                    <p:animMotion origin="layout" path="M -2.29167E-6 3.7037E-6 L -0.72278 -0.00209 " pathEditMode="relative" rAng="0" ptsTypes="AA">
                                      <p:cBhvr>
                                        <p:cTn id="22" dur="2000" fill="hold"/>
                                        <p:tgtEl>
                                          <p:spTgt spid="63"/>
                                        </p:tgtEl>
                                        <p:attrNameLst>
                                          <p:attrName>ppt_x</p:attrName>
                                          <p:attrName>ppt_y</p:attrName>
                                        </p:attrNameLst>
                                      </p:cBhvr>
                                      <p:rCtr x="-36146"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ADD27DB0-9E35-85F4-A508-8AAD7D9D5091}"/>
              </a:ext>
            </a:extLst>
          </p:cNvPr>
          <p:cNvSpPr txBox="1"/>
          <p:nvPr/>
        </p:nvSpPr>
        <p:spPr>
          <a:xfrm>
            <a:off x="4640071" y="2668316"/>
            <a:ext cx="3713416" cy="1569660"/>
          </a:xfrm>
          <a:prstGeom prst="rect">
            <a:avLst/>
          </a:prstGeom>
          <a:noFill/>
        </p:spPr>
        <p:txBody>
          <a:bodyPr wrap="square" rtlCol="0">
            <a:spAutoFit/>
          </a:bodyPr>
          <a:lstStyle/>
          <a:p>
            <a:r>
              <a:rPr lang="es-EC" sz="9600" dirty="0">
                <a:solidFill>
                  <a:schemeClr val="accent2">
                    <a:lumMod val="75000"/>
                  </a:schemeClr>
                </a:solidFill>
              </a:rPr>
              <a:t>FODA</a:t>
            </a:r>
          </a:p>
        </p:txBody>
      </p:sp>
      <p:sp>
        <p:nvSpPr>
          <p:cNvPr id="13" name="CuadroTexto 12">
            <a:extLst>
              <a:ext uri="{FF2B5EF4-FFF2-40B4-BE49-F238E27FC236}">
                <a16:creationId xmlns:a16="http://schemas.microsoft.com/office/drawing/2014/main" id="{3620754D-3861-7432-A83D-412ED5D0A044}"/>
              </a:ext>
            </a:extLst>
          </p:cNvPr>
          <p:cNvSpPr txBox="1"/>
          <p:nvPr/>
        </p:nvSpPr>
        <p:spPr>
          <a:xfrm>
            <a:off x="432965" y="435264"/>
            <a:ext cx="4668425" cy="2246769"/>
          </a:xfrm>
          <a:prstGeom prst="rect">
            <a:avLst/>
          </a:prstGeom>
          <a:noFill/>
        </p:spPr>
        <p:txBody>
          <a:bodyPr wrap="square" rtlCol="0">
            <a:spAutoFit/>
          </a:bodyPr>
          <a:lstStyle/>
          <a:p>
            <a:pPr algn="just"/>
            <a:r>
              <a:rPr lang="es-EC" sz="2800" b="1" dirty="0">
                <a:solidFill>
                  <a:schemeClr val="accent2">
                    <a:lumMod val="75000"/>
                  </a:schemeClr>
                </a:solidFill>
              </a:rPr>
              <a:t>Fortalezas:</a:t>
            </a:r>
          </a:p>
          <a:p>
            <a:pPr algn="just"/>
            <a:r>
              <a:rPr lang="es-EC" dirty="0">
                <a:solidFill>
                  <a:schemeClr val="accent2">
                    <a:lumMod val="75000"/>
                  </a:schemeClr>
                </a:solidFill>
              </a:rPr>
              <a:t>●</a:t>
            </a:r>
            <a:r>
              <a:rPr lang="es-EC" dirty="0"/>
              <a:t>Conocimientos y principios ancestrales</a:t>
            </a:r>
          </a:p>
          <a:p>
            <a:pPr algn="just"/>
            <a:r>
              <a:rPr lang="es-EC" dirty="0">
                <a:solidFill>
                  <a:schemeClr val="accent2">
                    <a:lumMod val="75000"/>
                  </a:schemeClr>
                </a:solidFill>
              </a:rPr>
              <a:t>●</a:t>
            </a:r>
            <a:r>
              <a:rPr lang="es-EC" dirty="0"/>
              <a:t> Riqueza natural única </a:t>
            </a:r>
          </a:p>
          <a:p>
            <a:pPr algn="just"/>
            <a:r>
              <a:rPr lang="es-EC" dirty="0">
                <a:solidFill>
                  <a:schemeClr val="accent2">
                    <a:lumMod val="75000"/>
                  </a:schemeClr>
                </a:solidFill>
              </a:rPr>
              <a:t>●</a:t>
            </a:r>
            <a:r>
              <a:rPr lang="es-EC" dirty="0"/>
              <a:t> Existe iniciativa de colaboraciones</a:t>
            </a:r>
          </a:p>
          <a:p>
            <a:pPr algn="just"/>
            <a:r>
              <a:rPr lang="es-EC" dirty="0">
                <a:solidFill>
                  <a:schemeClr val="accent2">
                    <a:lumMod val="75000"/>
                  </a:schemeClr>
                </a:solidFill>
              </a:rPr>
              <a:t>●</a:t>
            </a:r>
            <a:r>
              <a:rPr lang="es-EC" dirty="0"/>
              <a:t> Existencia de la vía férrea, ciclovía y senderos para crear conexiones entre las cabeceras cantonales y las parroquiales.</a:t>
            </a:r>
          </a:p>
        </p:txBody>
      </p:sp>
      <p:sp>
        <p:nvSpPr>
          <p:cNvPr id="14" name="CuadroTexto 13">
            <a:extLst>
              <a:ext uri="{FF2B5EF4-FFF2-40B4-BE49-F238E27FC236}">
                <a16:creationId xmlns:a16="http://schemas.microsoft.com/office/drawing/2014/main" id="{C359995A-0D5D-418D-701B-D8065E9B3BDB}"/>
              </a:ext>
            </a:extLst>
          </p:cNvPr>
          <p:cNvSpPr txBox="1"/>
          <p:nvPr/>
        </p:nvSpPr>
        <p:spPr>
          <a:xfrm>
            <a:off x="606701" y="4121939"/>
            <a:ext cx="4633234" cy="2185214"/>
          </a:xfrm>
          <a:prstGeom prst="rect">
            <a:avLst/>
          </a:prstGeom>
          <a:noFill/>
        </p:spPr>
        <p:txBody>
          <a:bodyPr wrap="square" rtlCol="0">
            <a:spAutoFit/>
          </a:bodyPr>
          <a:lstStyle/>
          <a:p>
            <a:pPr algn="just"/>
            <a:r>
              <a:rPr lang="es-EC" sz="2800" b="1" dirty="0">
                <a:solidFill>
                  <a:schemeClr val="accent2">
                    <a:lumMod val="75000"/>
                  </a:schemeClr>
                </a:solidFill>
              </a:rPr>
              <a:t>Oportunidades:</a:t>
            </a:r>
          </a:p>
          <a:p>
            <a:pPr algn="just"/>
            <a:r>
              <a:rPr lang="es-EC" dirty="0">
                <a:solidFill>
                  <a:schemeClr val="accent2">
                    <a:lumMod val="75000"/>
                  </a:schemeClr>
                </a:solidFill>
              </a:rPr>
              <a:t>●</a:t>
            </a:r>
            <a:r>
              <a:rPr lang="es-EC" dirty="0"/>
              <a:t>  Posibilidad de mayor conectividad </a:t>
            </a:r>
          </a:p>
          <a:p>
            <a:pPr algn="just"/>
            <a:r>
              <a:rPr lang="es-EC" dirty="0">
                <a:solidFill>
                  <a:schemeClr val="accent2">
                    <a:lumMod val="75000"/>
                  </a:schemeClr>
                </a:solidFill>
              </a:rPr>
              <a:t>●</a:t>
            </a:r>
            <a:r>
              <a:rPr lang="es-EC" dirty="0"/>
              <a:t>Existencia de lugares que aportan al desarrollo económico, incremente el turismo y la identidad cultural.</a:t>
            </a:r>
          </a:p>
          <a:p>
            <a:pPr algn="just"/>
            <a:r>
              <a:rPr lang="es-EC" dirty="0">
                <a:solidFill>
                  <a:schemeClr val="accent2">
                    <a:lumMod val="75000"/>
                  </a:schemeClr>
                </a:solidFill>
              </a:rPr>
              <a:t>●</a:t>
            </a:r>
            <a:r>
              <a:rPr lang="es-EC" dirty="0"/>
              <a:t> Sentido de pertenencia en las habitantes locales.</a:t>
            </a:r>
          </a:p>
        </p:txBody>
      </p:sp>
      <p:sp>
        <p:nvSpPr>
          <p:cNvPr id="16" name="CuadroTexto 15">
            <a:extLst>
              <a:ext uri="{FF2B5EF4-FFF2-40B4-BE49-F238E27FC236}">
                <a16:creationId xmlns:a16="http://schemas.microsoft.com/office/drawing/2014/main" id="{7A99E09B-58A3-5641-7DA5-62205DCE2B65}"/>
              </a:ext>
            </a:extLst>
          </p:cNvPr>
          <p:cNvSpPr txBox="1"/>
          <p:nvPr/>
        </p:nvSpPr>
        <p:spPr>
          <a:xfrm>
            <a:off x="7844588" y="264122"/>
            <a:ext cx="4082715" cy="2739211"/>
          </a:xfrm>
          <a:prstGeom prst="rect">
            <a:avLst/>
          </a:prstGeom>
          <a:noFill/>
        </p:spPr>
        <p:txBody>
          <a:bodyPr wrap="square" rtlCol="0">
            <a:spAutoFit/>
          </a:bodyPr>
          <a:lstStyle/>
          <a:p>
            <a:pPr algn="r"/>
            <a:r>
              <a:rPr lang="es-EC" sz="2800" b="1" dirty="0">
                <a:solidFill>
                  <a:schemeClr val="accent2">
                    <a:lumMod val="75000"/>
                  </a:schemeClr>
                </a:solidFill>
              </a:rPr>
              <a:t>Debilidades:</a:t>
            </a:r>
          </a:p>
          <a:p>
            <a:pPr algn="r"/>
            <a:r>
              <a:rPr lang="es-EC" dirty="0">
                <a:solidFill>
                  <a:schemeClr val="accent2">
                    <a:lumMod val="75000"/>
                  </a:schemeClr>
                </a:solidFill>
              </a:rPr>
              <a:t>●</a:t>
            </a:r>
            <a:r>
              <a:rPr lang="es-EC" dirty="0"/>
              <a:t> Falta de infraestructura adecuada </a:t>
            </a:r>
          </a:p>
          <a:p>
            <a:pPr algn="r"/>
            <a:r>
              <a:rPr lang="es-EC" dirty="0">
                <a:solidFill>
                  <a:schemeClr val="accent2">
                    <a:lumMod val="75000"/>
                  </a:schemeClr>
                </a:solidFill>
              </a:rPr>
              <a:t>●</a:t>
            </a:r>
            <a:r>
              <a:rPr lang="es-EC" dirty="0"/>
              <a:t> No existe señalética del transporte público ni puntos de información turística.</a:t>
            </a:r>
          </a:p>
          <a:p>
            <a:pPr algn="r"/>
            <a:r>
              <a:rPr lang="es-EC" dirty="0">
                <a:solidFill>
                  <a:schemeClr val="accent2">
                    <a:lumMod val="75000"/>
                  </a:schemeClr>
                </a:solidFill>
              </a:rPr>
              <a:t>●</a:t>
            </a:r>
            <a:r>
              <a:rPr lang="es-EC" dirty="0"/>
              <a:t> Insuficiencia de equipamientos de salud</a:t>
            </a:r>
          </a:p>
          <a:p>
            <a:pPr algn="r"/>
            <a:r>
              <a:rPr lang="es-EC" dirty="0">
                <a:solidFill>
                  <a:schemeClr val="accent2">
                    <a:lumMod val="75000"/>
                  </a:schemeClr>
                </a:solidFill>
              </a:rPr>
              <a:t>●</a:t>
            </a:r>
            <a:r>
              <a:rPr lang="es-EC" dirty="0"/>
              <a:t> Contaminación de fuentes hídricas</a:t>
            </a:r>
          </a:p>
          <a:p>
            <a:pPr algn="r"/>
            <a:r>
              <a:rPr lang="es-EC" dirty="0">
                <a:solidFill>
                  <a:schemeClr val="accent2">
                    <a:lumMod val="75000"/>
                  </a:schemeClr>
                </a:solidFill>
              </a:rPr>
              <a:t>●</a:t>
            </a:r>
            <a:r>
              <a:rPr lang="es-EC" dirty="0"/>
              <a:t> La degradación de los ecosistemas existentes en la provincia.</a:t>
            </a:r>
          </a:p>
        </p:txBody>
      </p:sp>
      <p:sp>
        <p:nvSpPr>
          <p:cNvPr id="17" name="CuadroTexto 16">
            <a:extLst>
              <a:ext uri="{FF2B5EF4-FFF2-40B4-BE49-F238E27FC236}">
                <a16:creationId xmlns:a16="http://schemas.microsoft.com/office/drawing/2014/main" id="{8529399B-1958-D6F4-1623-7C5A04456038}"/>
              </a:ext>
            </a:extLst>
          </p:cNvPr>
          <p:cNvSpPr txBox="1"/>
          <p:nvPr/>
        </p:nvSpPr>
        <p:spPr>
          <a:xfrm>
            <a:off x="7844589" y="3902959"/>
            <a:ext cx="4082714" cy="2739211"/>
          </a:xfrm>
          <a:prstGeom prst="rect">
            <a:avLst/>
          </a:prstGeom>
          <a:noFill/>
        </p:spPr>
        <p:txBody>
          <a:bodyPr wrap="square" rtlCol="0">
            <a:spAutoFit/>
          </a:bodyPr>
          <a:lstStyle/>
          <a:p>
            <a:pPr algn="r"/>
            <a:r>
              <a:rPr lang="es-EC" sz="2800" b="1" dirty="0">
                <a:solidFill>
                  <a:schemeClr val="accent2">
                    <a:lumMod val="75000"/>
                  </a:schemeClr>
                </a:solidFill>
              </a:rPr>
              <a:t>Amenazas:</a:t>
            </a:r>
          </a:p>
          <a:p>
            <a:pPr algn="r"/>
            <a:r>
              <a:rPr lang="es-EC" dirty="0">
                <a:solidFill>
                  <a:schemeClr val="accent2">
                    <a:lumMod val="75000"/>
                  </a:schemeClr>
                </a:solidFill>
              </a:rPr>
              <a:t>●</a:t>
            </a:r>
            <a:r>
              <a:rPr lang="es-EC" dirty="0"/>
              <a:t> No existe un adecuado plan de contingencia frente a una amenaza natural.</a:t>
            </a:r>
          </a:p>
          <a:p>
            <a:pPr algn="r"/>
            <a:r>
              <a:rPr lang="es-EC" dirty="0">
                <a:solidFill>
                  <a:schemeClr val="accent2">
                    <a:lumMod val="75000"/>
                  </a:schemeClr>
                </a:solidFill>
              </a:rPr>
              <a:t>●</a:t>
            </a:r>
            <a:r>
              <a:rPr lang="es-EC" dirty="0"/>
              <a:t> La inexistente concientización de cómo tratar los residuos sólidos y desechos de aguas grises</a:t>
            </a:r>
          </a:p>
          <a:p>
            <a:pPr algn="r"/>
            <a:r>
              <a:rPr lang="es-EC" dirty="0">
                <a:solidFill>
                  <a:schemeClr val="accent2">
                    <a:lumMod val="75000"/>
                  </a:schemeClr>
                </a:solidFill>
              </a:rPr>
              <a:t>●</a:t>
            </a:r>
            <a:r>
              <a:rPr lang="es-EC" dirty="0"/>
              <a:t> La agricultura puede ser motivo para acabar con la flora endémica.</a:t>
            </a:r>
          </a:p>
        </p:txBody>
      </p:sp>
    </p:spTree>
    <p:extLst>
      <p:ext uri="{BB962C8B-B14F-4D97-AF65-F5344CB8AC3E}">
        <p14:creationId xmlns:p14="http://schemas.microsoft.com/office/powerpoint/2010/main" val="1560902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a:extLst>
              <a:ext uri="{FF2B5EF4-FFF2-40B4-BE49-F238E27FC236}">
                <a16:creationId xmlns:a16="http://schemas.microsoft.com/office/drawing/2014/main" id="{ADBC6DE0-3CF7-AC74-478A-A7319D35DD8D}"/>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11200"/>
                    </a14:imgEffect>
                  </a14:imgLayer>
                </a14:imgProps>
              </a:ext>
            </a:extLst>
          </a:blip>
          <a:srcRect l="326" t="21912" r="49984" b="17895"/>
          <a:stretch/>
        </p:blipFill>
        <p:spPr>
          <a:xfrm>
            <a:off x="0" y="95119"/>
            <a:ext cx="10570766" cy="668165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Título 1">
            <a:extLst>
              <a:ext uri="{FF2B5EF4-FFF2-40B4-BE49-F238E27FC236}">
                <a16:creationId xmlns:a16="http://schemas.microsoft.com/office/drawing/2014/main" id="{09795EDE-911D-5288-8EF0-BC516EF7B3A7}"/>
              </a:ext>
            </a:extLst>
          </p:cNvPr>
          <p:cNvSpPr>
            <a:spLocks noGrp="1"/>
          </p:cNvSpPr>
          <p:nvPr>
            <p:ph type="title"/>
          </p:nvPr>
        </p:nvSpPr>
        <p:spPr>
          <a:xfrm>
            <a:off x="2594353" y="1789985"/>
            <a:ext cx="5741790" cy="1188720"/>
          </a:xfrm>
        </p:spPr>
        <p:txBody>
          <a:bodyPr>
            <a:normAutofit/>
          </a:bodyPr>
          <a:lstStyle/>
          <a:p>
            <a:r>
              <a:rPr lang="es-EC" sz="2500" dirty="0"/>
              <a:t>Geoparque Imbabura macro propuesta urbana</a:t>
            </a:r>
          </a:p>
        </p:txBody>
      </p:sp>
      <p:grpSp>
        <p:nvGrpSpPr>
          <p:cNvPr id="28" name="Grupo 27">
            <a:extLst>
              <a:ext uri="{FF2B5EF4-FFF2-40B4-BE49-F238E27FC236}">
                <a16:creationId xmlns:a16="http://schemas.microsoft.com/office/drawing/2014/main" id="{ECAFB6AD-489C-547F-224D-185384A40F75}"/>
              </a:ext>
            </a:extLst>
          </p:cNvPr>
          <p:cNvGrpSpPr/>
          <p:nvPr/>
        </p:nvGrpSpPr>
        <p:grpSpPr>
          <a:xfrm>
            <a:off x="10236540" y="-32084"/>
            <a:ext cx="11615651" cy="6858000"/>
            <a:chOff x="9113593" y="0"/>
            <a:chExt cx="11615651" cy="6858000"/>
          </a:xfrm>
        </p:grpSpPr>
        <p:sp>
          <p:nvSpPr>
            <p:cNvPr id="5" name="Rectángulo 4">
              <a:extLst>
                <a:ext uri="{FF2B5EF4-FFF2-40B4-BE49-F238E27FC236}">
                  <a16:creationId xmlns:a16="http://schemas.microsoft.com/office/drawing/2014/main" id="{D309A06C-DA0D-7F41-0998-82535DDB6955}"/>
                </a:ext>
              </a:extLst>
            </p:cNvPr>
            <p:cNvSpPr/>
            <p:nvPr/>
          </p:nvSpPr>
          <p:spPr>
            <a:xfrm>
              <a:off x="9549573" y="0"/>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Rectángulo: esquinas redondeadas 5">
              <a:extLst>
                <a:ext uri="{FF2B5EF4-FFF2-40B4-BE49-F238E27FC236}">
                  <a16:creationId xmlns:a16="http://schemas.microsoft.com/office/drawing/2014/main" id="{4427E3CD-37F1-F373-990C-D63976EF8886}"/>
                </a:ext>
              </a:extLst>
            </p:cNvPr>
            <p:cNvSpPr/>
            <p:nvPr/>
          </p:nvSpPr>
          <p:spPr>
            <a:xfrm>
              <a:off x="9114335" y="749553"/>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CuadroTexto 6">
              <a:extLst>
                <a:ext uri="{FF2B5EF4-FFF2-40B4-BE49-F238E27FC236}">
                  <a16:creationId xmlns:a16="http://schemas.microsoft.com/office/drawing/2014/main" id="{3257C2A5-CE8D-53DF-329E-3730FCF31212}"/>
                </a:ext>
              </a:extLst>
            </p:cNvPr>
            <p:cNvSpPr txBox="1"/>
            <p:nvPr/>
          </p:nvSpPr>
          <p:spPr>
            <a:xfrm>
              <a:off x="9113593" y="980289"/>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pic>
          <p:nvPicPr>
            <p:cNvPr id="27" name="Imagen 26">
              <a:extLst>
                <a:ext uri="{FF2B5EF4-FFF2-40B4-BE49-F238E27FC236}">
                  <a16:creationId xmlns:a16="http://schemas.microsoft.com/office/drawing/2014/main" id="{BBABCDA5-E206-6519-6F9F-FB92BE623DC8}"/>
                </a:ext>
              </a:extLst>
            </p:cNvPr>
            <p:cNvPicPr>
              <a:picLocks noChangeAspect="1"/>
            </p:cNvPicPr>
            <p:nvPr/>
          </p:nvPicPr>
          <p:blipFill rotWithShape="1">
            <a:blip r:embed="rId4"/>
            <a:srcRect l="22172" t="26779" r="22809" b="10931"/>
            <a:stretch/>
          </p:blipFill>
          <p:spPr>
            <a:xfrm>
              <a:off x="10315075" y="240632"/>
              <a:ext cx="10130412" cy="64515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31" name="Grupo 30">
            <a:extLst>
              <a:ext uri="{FF2B5EF4-FFF2-40B4-BE49-F238E27FC236}">
                <a16:creationId xmlns:a16="http://schemas.microsoft.com/office/drawing/2014/main" id="{491E155F-ECEE-82D9-AA27-5E3BE6CDFF24}"/>
              </a:ext>
            </a:extLst>
          </p:cNvPr>
          <p:cNvGrpSpPr/>
          <p:nvPr/>
        </p:nvGrpSpPr>
        <p:grpSpPr>
          <a:xfrm>
            <a:off x="10697828" y="-23715"/>
            <a:ext cx="11119240" cy="6858000"/>
            <a:chOff x="9574881" y="10469"/>
            <a:chExt cx="11119240" cy="6858000"/>
          </a:xfrm>
        </p:grpSpPr>
        <p:sp>
          <p:nvSpPr>
            <p:cNvPr id="12" name="Rectángulo 11">
              <a:extLst>
                <a:ext uri="{FF2B5EF4-FFF2-40B4-BE49-F238E27FC236}">
                  <a16:creationId xmlns:a16="http://schemas.microsoft.com/office/drawing/2014/main" id="{7E827306-BCFF-8A6F-724D-A212DBF193E4}"/>
                </a:ext>
              </a:extLst>
            </p:cNvPr>
            <p:cNvSpPr/>
            <p:nvPr/>
          </p:nvSpPr>
          <p:spPr>
            <a:xfrm>
              <a:off x="10005862" y="10469"/>
              <a:ext cx="10688259" cy="68580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Rectángulo: esquinas redondeadas 12">
              <a:extLst>
                <a:ext uri="{FF2B5EF4-FFF2-40B4-BE49-F238E27FC236}">
                  <a16:creationId xmlns:a16="http://schemas.microsoft.com/office/drawing/2014/main" id="{E6C1F448-E8E5-DC0B-DD2D-914006721E0B}"/>
                </a:ext>
              </a:extLst>
            </p:cNvPr>
            <p:cNvSpPr/>
            <p:nvPr/>
          </p:nvSpPr>
          <p:spPr>
            <a:xfrm>
              <a:off x="9574881" y="1952925"/>
              <a:ext cx="491648"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 name="CuadroTexto 13">
              <a:extLst>
                <a:ext uri="{FF2B5EF4-FFF2-40B4-BE49-F238E27FC236}">
                  <a16:creationId xmlns:a16="http://schemas.microsoft.com/office/drawing/2014/main" id="{F51D2C06-CB3C-EF04-EF3D-9FD0123825AD}"/>
                </a:ext>
              </a:extLst>
            </p:cNvPr>
            <p:cNvSpPr txBox="1"/>
            <p:nvPr/>
          </p:nvSpPr>
          <p:spPr>
            <a:xfrm>
              <a:off x="9576870" y="2149479"/>
              <a:ext cx="491648"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pic>
          <p:nvPicPr>
            <p:cNvPr id="30" name="Imagen 29">
              <a:extLst>
                <a:ext uri="{FF2B5EF4-FFF2-40B4-BE49-F238E27FC236}">
                  <a16:creationId xmlns:a16="http://schemas.microsoft.com/office/drawing/2014/main" id="{BE67E57A-68DF-B8F0-592C-2996FA9FD8BD}"/>
                </a:ext>
              </a:extLst>
            </p:cNvPr>
            <p:cNvPicPr>
              <a:picLocks noChangeAspect="1"/>
            </p:cNvPicPr>
            <p:nvPr/>
          </p:nvPicPr>
          <p:blipFill rotWithShape="1">
            <a:blip r:embed="rId5"/>
            <a:srcRect l="25461" t="32089" r="25249" b="16841"/>
            <a:stretch/>
          </p:blipFill>
          <p:spPr>
            <a:xfrm>
              <a:off x="10621838" y="609599"/>
              <a:ext cx="9774353" cy="56966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34" name="Grupo 33">
            <a:extLst>
              <a:ext uri="{FF2B5EF4-FFF2-40B4-BE49-F238E27FC236}">
                <a16:creationId xmlns:a16="http://schemas.microsoft.com/office/drawing/2014/main" id="{2D19C907-CD35-46D7-69CF-D2DD7C3BA438}"/>
              </a:ext>
            </a:extLst>
          </p:cNvPr>
          <p:cNvGrpSpPr/>
          <p:nvPr/>
        </p:nvGrpSpPr>
        <p:grpSpPr>
          <a:xfrm>
            <a:off x="11130880" y="-27167"/>
            <a:ext cx="10670288" cy="6874598"/>
            <a:chOff x="10007933" y="-1529"/>
            <a:chExt cx="10670288" cy="6874598"/>
          </a:xfrm>
        </p:grpSpPr>
        <p:sp>
          <p:nvSpPr>
            <p:cNvPr id="18" name="Rectángulo 17">
              <a:extLst>
                <a:ext uri="{FF2B5EF4-FFF2-40B4-BE49-F238E27FC236}">
                  <a16:creationId xmlns:a16="http://schemas.microsoft.com/office/drawing/2014/main" id="{80A5AE96-A0FD-F4C2-84DF-1AEB01E96CBF}"/>
                </a:ext>
              </a:extLst>
            </p:cNvPr>
            <p:cNvSpPr/>
            <p:nvPr/>
          </p:nvSpPr>
          <p:spPr>
            <a:xfrm>
              <a:off x="10456887" y="-1529"/>
              <a:ext cx="10221334" cy="6874598"/>
            </a:xfrm>
            <a:prstGeom prst="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9" name="Rectángulo: esquinas redondeadas 18">
              <a:extLst>
                <a:ext uri="{FF2B5EF4-FFF2-40B4-BE49-F238E27FC236}">
                  <a16:creationId xmlns:a16="http://schemas.microsoft.com/office/drawing/2014/main" id="{5910D6D2-D9D6-0C0B-7C39-5C80306119F1}"/>
                </a:ext>
              </a:extLst>
            </p:cNvPr>
            <p:cNvSpPr/>
            <p:nvPr/>
          </p:nvSpPr>
          <p:spPr>
            <a:xfrm>
              <a:off x="10007933" y="3147968"/>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0" name="CuadroTexto 19">
              <a:extLst>
                <a:ext uri="{FF2B5EF4-FFF2-40B4-BE49-F238E27FC236}">
                  <a16:creationId xmlns:a16="http://schemas.microsoft.com/office/drawing/2014/main" id="{4DEF4040-97F0-F609-0AB3-02F23537E2DC}"/>
                </a:ext>
              </a:extLst>
            </p:cNvPr>
            <p:cNvSpPr txBox="1"/>
            <p:nvPr/>
          </p:nvSpPr>
          <p:spPr>
            <a:xfrm>
              <a:off x="10068704" y="3329091"/>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pic>
          <p:nvPicPr>
            <p:cNvPr id="33" name="Imagen 32">
              <a:extLst>
                <a:ext uri="{FF2B5EF4-FFF2-40B4-BE49-F238E27FC236}">
                  <a16:creationId xmlns:a16="http://schemas.microsoft.com/office/drawing/2014/main" id="{788CD9F6-857B-1902-082A-6E08D16E4041}"/>
                </a:ext>
              </a:extLst>
            </p:cNvPr>
            <p:cNvPicPr>
              <a:picLocks noChangeAspect="1"/>
            </p:cNvPicPr>
            <p:nvPr/>
          </p:nvPicPr>
          <p:blipFill rotWithShape="1">
            <a:blip r:embed="rId6"/>
            <a:srcRect l="25658" t="31892" r="26184" b="20702"/>
            <a:stretch/>
          </p:blipFill>
          <p:spPr>
            <a:xfrm>
              <a:off x="11210805" y="866273"/>
              <a:ext cx="9193336" cy="50904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349289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4.58333E-6 -3.7037E-7 L -0.84219 0.00463 " pathEditMode="relative" rAng="0" ptsTypes="AA">
                                      <p:cBhvr>
                                        <p:cTn id="6" dur="2000" fill="hold"/>
                                        <p:tgtEl>
                                          <p:spTgt spid="28"/>
                                        </p:tgtEl>
                                        <p:attrNameLst>
                                          <p:attrName>ppt_x</p:attrName>
                                          <p:attrName>ppt_y</p:attrName>
                                        </p:attrNameLst>
                                      </p:cBhvr>
                                      <p:rCtr x="-42109" y="231"/>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3.54167E-6 -3.7037E-7 L -0.83346 -0.00162 " pathEditMode="relative" rAng="0" ptsTypes="AA">
                                      <p:cBhvr>
                                        <p:cTn id="10" dur="2000" fill="hold"/>
                                        <p:tgtEl>
                                          <p:spTgt spid="31"/>
                                        </p:tgtEl>
                                        <p:attrNameLst>
                                          <p:attrName>ppt_x</p:attrName>
                                          <p:attrName>ppt_y</p:attrName>
                                        </p:attrNameLst>
                                      </p:cBhvr>
                                      <p:rCtr x="-41680" y="-93"/>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8.33333E-7 -0.00232 L -0.82161 -0.00324 " pathEditMode="relative" rAng="0" ptsTypes="AA">
                                      <p:cBhvr>
                                        <p:cTn id="14" dur="2000" fill="hold"/>
                                        <p:tgtEl>
                                          <p:spTgt spid="34"/>
                                        </p:tgtEl>
                                        <p:attrNameLst>
                                          <p:attrName>ppt_x</p:attrName>
                                          <p:attrName>ppt_y</p:attrName>
                                        </p:attrNameLst>
                                      </p:cBhvr>
                                      <p:rCtr x="-41081"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CDAA1A7A-2E8F-6391-5DF9-47E33583A735}"/>
              </a:ext>
            </a:extLst>
          </p:cNvPr>
          <p:cNvPicPr>
            <a:picLocks noChangeAspect="1"/>
          </p:cNvPicPr>
          <p:nvPr/>
        </p:nvPicPr>
        <p:blipFill rotWithShape="1">
          <a:blip r:embed="rId2"/>
          <a:srcRect l="18421" t="18714" r="45790" b="13333"/>
          <a:stretch/>
        </p:blipFill>
        <p:spPr>
          <a:xfrm>
            <a:off x="0" y="2793361"/>
            <a:ext cx="3818021" cy="4066993"/>
          </a:xfrm>
          <a:prstGeom prst="rect">
            <a:avLst/>
          </a:prstGeom>
        </p:spPr>
      </p:pic>
      <p:pic>
        <p:nvPicPr>
          <p:cNvPr id="7" name="Imagen 6">
            <a:extLst>
              <a:ext uri="{FF2B5EF4-FFF2-40B4-BE49-F238E27FC236}">
                <a16:creationId xmlns:a16="http://schemas.microsoft.com/office/drawing/2014/main" id="{D092F6F9-6852-0821-5137-8CB95600E6E5}"/>
              </a:ext>
            </a:extLst>
          </p:cNvPr>
          <p:cNvPicPr>
            <a:picLocks noChangeAspect="1"/>
          </p:cNvPicPr>
          <p:nvPr/>
        </p:nvPicPr>
        <p:blipFill rotWithShape="1">
          <a:blip r:embed="rId3"/>
          <a:srcRect l="30131" t="10994" r="42632" b="52281"/>
          <a:stretch/>
        </p:blipFill>
        <p:spPr>
          <a:xfrm>
            <a:off x="-1" y="-68180"/>
            <a:ext cx="3818021" cy="2888189"/>
          </a:xfrm>
          <a:prstGeom prst="rect">
            <a:avLst/>
          </a:prstGeom>
        </p:spPr>
      </p:pic>
      <p:sp>
        <p:nvSpPr>
          <p:cNvPr id="2" name="Título 1">
            <a:extLst>
              <a:ext uri="{FF2B5EF4-FFF2-40B4-BE49-F238E27FC236}">
                <a16:creationId xmlns:a16="http://schemas.microsoft.com/office/drawing/2014/main" id="{FA74B130-CE23-A272-B4BA-390D4BEDFFEA}"/>
              </a:ext>
            </a:extLst>
          </p:cNvPr>
          <p:cNvSpPr>
            <a:spLocks noGrp="1"/>
          </p:cNvSpPr>
          <p:nvPr>
            <p:ph type="ctrTitle"/>
          </p:nvPr>
        </p:nvSpPr>
        <p:spPr>
          <a:xfrm>
            <a:off x="4902683" y="858755"/>
            <a:ext cx="3629527" cy="4950691"/>
          </a:xfrm>
        </p:spPr>
        <p:txBody>
          <a:bodyPr>
            <a:noAutofit/>
          </a:bodyPr>
          <a:lstStyle/>
          <a:p>
            <a:r>
              <a:rPr lang="es-EC" sz="2500" dirty="0"/>
              <a:t>ANÁLISIS DE LA PARROQUIA RURAL SAN RAFAEL DE LA LAGUNA</a:t>
            </a:r>
          </a:p>
        </p:txBody>
      </p:sp>
      <p:grpSp>
        <p:nvGrpSpPr>
          <p:cNvPr id="12" name="Grupo 11">
            <a:extLst>
              <a:ext uri="{FF2B5EF4-FFF2-40B4-BE49-F238E27FC236}">
                <a16:creationId xmlns:a16="http://schemas.microsoft.com/office/drawing/2014/main" id="{AA5CE34C-9EB6-D14F-9B67-DBE13F470BB1}"/>
              </a:ext>
            </a:extLst>
          </p:cNvPr>
          <p:cNvGrpSpPr/>
          <p:nvPr/>
        </p:nvGrpSpPr>
        <p:grpSpPr>
          <a:xfrm>
            <a:off x="9113593" y="0"/>
            <a:ext cx="11615651" cy="6858000"/>
            <a:chOff x="9113593" y="0"/>
            <a:chExt cx="11615651" cy="6858000"/>
          </a:xfrm>
        </p:grpSpPr>
        <p:sp>
          <p:nvSpPr>
            <p:cNvPr id="9" name="Rectángulo 8">
              <a:extLst>
                <a:ext uri="{FF2B5EF4-FFF2-40B4-BE49-F238E27FC236}">
                  <a16:creationId xmlns:a16="http://schemas.microsoft.com/office/drawing/2014/main" id="{737F04D2-297E-8686-1A80-411C54B5CFB4}"/>
                </a:ext>
              </a:extLst>
            </p:cNvPr>
            <p:cNvSpPr/>
            <p:nvPr/>
          </p:nvSpPr>
          <p:spPr>
            <a:xfrm>
              <a:off x="9549573" y="0"/>
              <a:ext cx="11179671" cy="68580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Rectángulo: esquinas redondeadas 9">
              <a:extLst>
                <a:ext uri="{FF2B5EF4-FFF2-40B4-BE49-F238E27FC236}">
                  <a16:creationId xmlns:a16="http://schemas.microsoft.com/office/drawing/2014/main" id="{A7918C1B-A80E-ADE3-D781-8355FF5DEC42}"/>
                </a:ext>
              </a:extLst>
            </p:cNvPr>
            <p:cNvSpPr/>
            <p:nvPr/>
          </p:nvSpPr>
          <p:spPr>
            <a:xfrm>
              <a:off x="9114335" y="749553"/>
              <a:ext cx="448886" cy="1040432"/>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CuadroTexto 10">
              <a:extLst>
                <a:ext uri="{FF2B5EF4-FFF2-40B4-BE49-F238E27FC236}">
                  <a16:creationId xmlns:a16="http://schemas.microsoft.com/office/drawing/2014/main" id="{C83604C2-E34A-D6A8-9159-D62025974D9C}"/>
                </a:ext>
              </a:extLst>
            </p:cNvPr>
            <p:cNvSpPr txBox="1"/>
            <p:nvPr/>
          </p:nvSpPr>
          <p:spPr>
            <a:xfrm>
              <a:off x="9113593" y="980289"/>
              <a:ext cx="461287" cy="646331"/>
            </a:xfrm>
            <a:prstGeom prst="rect">
              <a:avLst/>
            </a:prstGeom>
            <a:noFill/>
          </p:spPr>
          <p:txBody>
            <a:bodyPr wrap="square" rtlCol="0">
              <a:spAutoFit/>
            </a:bodyPr>
            <a:lstStyle/>
            <a:p>
              <a:r>
                <a:rPr lang="es-EC" sz="3600" dirty="0">
                  <a:solidFill>
                    <a:schemeClr val="bg2">
                      <a:lumMod val="40000"/>
                      <a:lumOff val="60000"/>
                    </a:schemeClr>
                  </a:solidFill>
                  <a:latin typeface="Adobe Gothic Std B" panose="020B0800000000000000" pitchFamily="34" charset="-128"/>
                  <a:ea typeface="Adobe Gothic Std B" panose="020B0800000000000000" pitchFamily="34" charset="-128"/>
                </a:rPr>
                <a:t>A</a:t>
              </a:r>
            </a:p>
          </p:txBody>
        </p:sp>
        <p:sp>
          <p:nvSpPr>
            <p:cNvPr id="14" name="CuadroTexto 13">
              <a:extLst>
                <a:ext uri="{FF2B5EF4-FFF2-40B4-BE49-F238E27FC236}">
                  <a16:creationId xmlns:a16="http://schemas.microsoft.com/office/drawing/2014/main" id="{27E0C6BB-C332-91E9-B9C6-411E4E19178F}"/>
                </a:ext>
              </a:extLst>
            </p:cNvPr>
            <p:cNvSpPr txBox="1"/>
            <p:nvPr/>
          </p:nvSpPr>
          <p:spPr>
            <a:xfrm>
              <a:off x="10610913" y="1902939"/>
              <a:ext cx="2820468" cy="2862322"/>
            </a:xfrm>
            <a:prstGeom prst="rect">
              <a:avLst/>
            </a:prstGeom>
            <a:noFill/>
          </p:spPr>
          <p:txBody>
            <a:bodyPr wrap="square" rtlCol="0">
              <a:spAutoFit/>
            </a:bodyPr>
            <a:lstStyle/>
            <a:p>
              <a:pPr algn="just"/>
              <a:r>
                <a:rPr lang="es-EC" sz="1800" dirty="0">
                  <a:solidFill>
                    <a:schemeClr val="bg1"/>
                  </a:solidFill>
                  <a:effectLst/>
                  <a:latin typeface="Times New Roman" panose="02020603050405020304" pitchFamily="18" charset="0"/>
                  <a:ea typeface="Times New Roman" panose="02020603050405020304" pitchFamily="18" charset="0"/>
                </a:rPr>
                <a:t>De acuerdo al diagnóstico 2020 post pandemia la mayoría de la población económicamente activa no tiene una remuneración fija incluso no alcanzan a cubrir la canasta básica de vida. El 25% de personas entre 15 y 25 años se han visto obligadas a salir </a:t>
              </a:r>
              <a:endParaRPr lang="es-EC" dirty="0">
                <a:solidFill>
                  <a:schemeClr val="bg1"/>
                </a:solidFill>
              </a:endParaRPr>
            </a:p>
          </p:txBody>
        </p:sp>
        <p:pic>
          <p:nvPicPr>
            <p:cNvPr id="3" name="image138.png">
              <a:extLst>
                <a:ext uri="{FF2B5EF4-FFF2-40B4-BE49-F238E27FC236}">
                  <a16:creationId xmlns:a16="http://schemas.microsoft.com/office/drawing/2014/main" id="{C93DB574-1FAD-8231-923E-8034F1FD9226}"/>
                </a:ext>
              </a:extLst>
            </p:cNvPr>
            <p:cNvPicPr/>
            <p:nvPr/>
          </p:nvPicPr>
          <p:blipFill>
            <a:blip r:embed="rId4"/>
            <a:srcRect l="5053" t="26946" r="51636" b="47390"/>
            <a:stretch>
              <a:fillRect/>
            </a:stretch>
          </p:blipFill>
          <p:spPr>
            <a:xfrm>
              <a:off x="14561884" y="511569"/>
              <a:ext cx="3963657" cy="1321219"/>
            </a:xfrm>
            <a:prstGeom prst="rect">
              <a:avLst/>
            </a:prstGeom>
            <a:ln>
              <a:noFill/>
            </a:ln>
            <a:effectLst>
              <a:outerShdw blurRad="292100" dist="139700" dir="2700000" algn="tl" rotWithShape="0">
                <a:srgbClr val="333333">
                  <a:alpha val="65000"/>
                </a:srgbClr>
              </a:outerShdw>
            </a:effectLst>
          </p:spPr>
        </p:pic>
        <p:pic>
          <p:nvPicPr>
            <p:cNvPr id="4" name="image176.png">
              <a:extLst>
                <a:ext uri="{FF2B5EF4-FFF2-40B4-BE49-F238E27FC236}">
                  <a16:creationId xmlns:a16="http://schemas.microsoft.com/office/drawing/2014/main" id="{C0D32A0A-1384-2165-B32C-95646BB8A692}"/>
                </a:ext>
              </a:extLst>
            </p:cNvPr>
            <p:cNvPicPr/>
            <p:nvPr/>
          </p:nvPicPr>
          <p:blipFill>
            <a:blip r:embed="rId5"/>
            <a:srcRect l="5414" t="24059" r="53801" b="46427"/>
            <a:stretch>
              <a:fillRect/>
            </a:stretch>
          </p:blipFill>
          <p:spPr>
            <a:xfrm>
              <a:off x="14288193" y="2160098"/>
              <a:ext cx="4511040" cy="1836420"/>
            </a:xfrm>
            <a:prstGeom prst="rect">
              <a:avLst/>
            </a:prstGeom>
            <a:ln>
              <a:noFill/>
            </a:ln>
            <a:effectLst>
              <a:outerShdw blurRad="292100" dist="139700" dir="2700000" algn="tl" rotWithShape="0">
                <a:srgbClr val="333333">
                  <a:alpha val="65000"/>
                </a:srgbClr>
              </a:outerShdw>
            </a:effectLst>
          </p:spPr>
        </p:pic>
        <p:pic>
          <p:nvPicPr>
            <p:cNvPr id="6" name="image172.png">
              <a:extLst>
                <a:ext uri="{FF2B5EF4-FFF2-40B4-BE49-F238E27FC236}">
                  <a16:creationId xmlns:a16="http://schemas.microsoft.com/office/drawing/2014/main" id="{9385F403-A388-0FA8-A4A1-8ADDD64C42C8}"/>
                </a:ext>
              </a:extLst>
            </p:cNvPr>
            <p:cNvPicPr/>
            <p:nvPr/>
          </p:nvPicPr>
          <p:blipFill rotWithShape="1">
            <a:blip r:embed="rId6"/>
            <a:srcRect l="14295" t="22776" r="47847" b="44204"/>
            <a:stretch/>
          </p:blipFill>
          <p:spPr bwMode="auto">
            <a:xfrm>
              <a:off x="14801267" y="4360242"/>
              <a:ext cx="3724275" cy="198120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grpSp>
      <p:grpSp>
        <p:nvGrpSpPr>
          <p:cNvPr id="44" name="Grupo 43">
            <a:extLst>
              <a:ext uri="{FF2B5EF4-FFF2-40B4-BE49-F238E27FC236}">
                <a16:creationId xmlns:a16="http://schemas.microsoft.com/office/drawing/2014/main" id="{EC23C0DA-81A6-D397-C5B4-368330DB9304}"/>
              </a:ext>
            </a:extLst>
          </p:cNvPr>
          <p:cNvGrpSpPr/>
          <p:nvPr/>
        </p:nvGrpSpPr>
        <p:grpSpPr>
          <a:xfrm>
            <a:off x="9574881" y="-10566"/>
            <a:ext cx="11119240" cy="6858000"/>
            <a:chOff x="9574881" y="38772"/>
            <a:chExt cx="11119240" cy="6858000"/>
          </a:xfrm>
        </p:grpSpPr>
        <p:sp>
          <p:nvSpPr>
            <p:cNvPr id="16" name="Rectángulo 15">
              <a:extLst>
                <a:ext uri="{FF2B5EF4-FFF2-40B4-BE49-F238E27FC236}">
                  <a16:creationId xmlns:a16="http://schemas.microsoft.com/office/drawing/2014/main" id="{E9D7DC46-F4C8-39F4-1D97-5DBBAF5A3CA0}"/>
                </a:ext>
              </a:extLst>
            </p:cNvPr>
            <p:cNvSpPr/>
            <p:nvPr/>
          </p:nvSpPr>
          <p:spPr>
            <a:xfrm>
              <a:off x="10005862" y="38772"/>
              <a:ext cx="10688259" cy="685800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Rectángulo: esquinas redondeadas 16">
              <a:extLst>
                <a:ext uri="{FF2B5EF4-FFF2-40B4-BE49-F238E27FC236}">
                  <a16:creationId xmlns:a16="http://schemas.microsoft.com/office/drawing/2014/main" id="{182D8AA5-DEA1-824C-7E61-CDC4042089F8}"/>
                </a:ext>
              </a:extLst>
            </p:cNvPr>
            <p:cNvSpPr/>
            <p:nvPr/>
          </p:nvSpPr>
          <p:spPr>
            <a:xfrm>
              <a:off x="9574881" y="1981228"/>
              <a:ext cx="491648" cy="1040432"/>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8" name="CuadroTexto 17">
              <a:extLst>
                <a:ext uri="{FF2B5EF4-FFF2-40B4-BE49-F238E27FC236}">
                  <a16:creationId xmlns:a16="http://schemas.microsoft.com/office/drawing/2014/main" id="{57FA77DB-782C-3D74-2F4F-EB860DE8C471}"/>
                </a:ext>
              </a:extLst>
            </p:cNvPr>
            <p:cNvSpPr txBox="1"/>
            <p:nvPr/>
          </p:nvSpPr>
          <p:spPr>
            <a:xfrm>
              <a:off x="9576870" y="2177782"/>
              <a:ext cx="491648" cy="646331"/>
            </a:xfrm>
            <a:prstGeom prst="rect">
              <a:avLst/>
            </a:prstGeom>
            <a:noFill/>
          </p:spPr>
          <p:txBody>
            <a:bodyPr wrap="square" rtlCol="0">
              <a:spAutoFit/>
            </a:bodyPr>
            <a:lstStyle/>
            <a:p>
              <a:r>
                <a:rPr lang="es-EC" sz="3600" dirty="0">
                  <a:solidFill>
                    <a:schemeClr val="accent2">
                      <a:lumMod val="75000"/>
                    </a:schemeClr>
                  </a:solidFill>
                  <a:latin typeface="Adobe Gothic Std B" panose="020B0800000000000000" pitchFamily="34" charset="-128"/>
                  <a:ea typeface="Adobe Gothic Std B" panose="020B0800000000000000" pitchFamily="34" charset="-128"/>
                </a:rPr>
                <a:t>B</a:t>
              </a:r>
            </a:p>
          </p:txBody>
        </p:sp>
        <p:sp>
          <p:nvSpPr>
            <p:cNvPr id="20" name="CuadroTexto 19">
              <a:extLst>
                <a:ext uri="{FF2B5EF4-FFF2-40B4-BE49-F238E27FC236}">
                  <a16:creationId xmlns:a16="http://schemas.microsoft.com/office/drawing/2014/main" id="{F7B7610E-4CDB-FF79-FD1F-849C294100F4}"/>
                </a:ext>
              </a:extLst>
            </p:cNvPr>
            <p:cNvSpPr txBox="1"/>
            <p:nvPr/>
          </p:nvSpPr>
          <p:spPr>
            <a:xfrm>
              <a:off x="11012642" y="980289"/>
              <a:ext cx="3047811" cy="4801314"/>
            </a:xfrm>
            <a:prstGeom prst="rect">
              <a:avLst/>
            </a:prstGeom>
            <a:noFill/>
          </p:spPr>
          <p:txBody>
            <a:bodyPr wrap="square">
              <a:spAutoFit/>
            </a:bodyPr>
            <a:lstStyle/>
            <a:p>
              <a:pPr algn="just"/>
              <a:r>
                <a:rPr lang="es-EC" sz="1800" dirty="0">
                  <a:solidFill>
                    <a:schemeClr val="bg1"/>
                  </a:solidFill>
                  <a:effectLst/>
                  <a:latin typeface="Times New Roman" panose="02020603050405020304" pitchFamily="18" charset="0"/>
                  <a:ea typeface="Times New Roman" panose="02020603050405020304" pitchFamily="18" charset="0"/>
                </a:rPr>
                <a:t>100% de las edificaciones el 75% están destinadas al uso de viviendas y el 5% a comercio en planta baja, en cuanto a los equipamientos educativos podemos ver que la educación se centra en niños, niñas y adolescentes hasta los 18 años, solamente cuentan con dos hoteles lo que no abastece a la demanda de alojamiento de los turistas que visitan los </a:t>
              </a:r>
              <a:r>
                <a:rPr lang="es-EC" sz="1800" dirty="0" err="1">
                  <a:solidFill>
                    <a:schemeClr val="bg1"/>
                  </a:solidFill>
                  <a:effectLst/>
                  <a:latin typeface="Times New Roman" panose="02020603050405020304" pitchFamily="18" charset="0"/>
                  <a:ea typeface="Times New Roman" panose="02020603050405020304" pitchFamily="18" charset="0"/>
                </a:rPr>
                <a:t>geositios</a:t>
              </a:r>
              <a:r>
                <a:rPr lang="es-EC" sz="1800" dirty="0">
                  <a:solidFill>
                    <a:schemeClr val="bg1"/>
                  </a:solidFill>
                  <a:effectLst/>
                  <a:latin typeface="Times New Roman" panose="02020603050405020304" pitchFamily="18" charset="0"/>
                  <a:ea typeface="Times New Roman" panose="02020603050405020304" pitchFamily="18" charset="0"/>
                </a:rPr>
                <a:t> naturales de la parroquia o acuden a las festividades culturales del sector teniendo que trasladarse a otras parroquias</a:t>
              </a:r>
              <a:endParaRPr lang="es-EC" dirty="0">
                <a:solidFill>
                  <a:schemeClr val="bg1"/>
                </a:solidFill>
              </a:endParaRPr>
            </a:p>
          </p:txBody>
        </p:sp>
        <p:pic>
          <p:nvPicPr>
            <p:cNvPr id="13" name="image88.png">
              <a:extLst>
                <a:ext uri="{FF2B5EF4-FFF2-40B4-BE49-F238E27FC236}">
                  <a16:creationId xmlns:a16="http://schemas.microsoft.com/office/drawing/2014/main" id="{4CDE951A-0815-7D7F-AC1E-CB70FA4947FC}"/>
                </a:ext>
              </a:extLst>
            </p:cNvPr>
            <p:cNvPicPr/>
            <p:nvPr/>
          </p:nvPicPr>
          <p:blipFill>
            <a:blip r:embed="rId7"/>
            <a:srcRect l="8120" t="29833" r="49471" b="51560"/>
            <a:stretch>
              <a:fillRect/>
            </a:stretch>
          </p:blipFill>
          <p:spPr>
            <a:xfrm>
              <a:off x="14489446" y="4859173"/>
              <a:ext cx="5393758" cy="1258671"/>
            </a:xfrm>
            <a:prstGeom prst="rect">
              <a:avLst/>
            </a:prstGeom>
            <a:ln>
              <a:noFill/>
            </a:ln>
            <a:effectLst>
              <a:outerShdw blurRad="292100" dist="139700" dir="2700000" algn="tl" rotWithShape="0">
                <a:srgbClr val="333333">
                  <a:alpha val="65000"/>
                </a:srgbClr>
              </a:outerShdw>
            </a:effectLst>
          </p:spPr>
        </p:pic>
        <p:pic>
          <p:nvPicPr>
            <p:cNvPr id="43" name="image175.png">
              <a:extLst>
                <a:ext uri="{FF2B5EF4-FFF2-40B4-BE49-F238E27FC236}">
                  <a16:creationId xmlns:a16="http://schemas.microsoft.com/office/drawing/2014/main" id="{A55F21A3-CED9-1556-C50A-46DC9F842CE3}"/>
                </a:ext>
              </a:extLst>
            </p:cNvPr>
            <p:cNvPicPr/>
            <p:nvPr/>
          </p:nvPicPr>
          <p:blipFill>
            <a:blip r:embed="rId8"/>
            <a:srcRect l="19128" t="20209" r="18972" b="5367"/>
            <a:stretch>
              <a:fillRect/>
            </a:stretch>
          </p:blipFill>
          <p:spPr>
            <a:xfrm>
              <a:off x="14491435" y="637696"/>
              <a:ext cx="5350741" cy="3781216"/>
            </a:xfrm>
            <a:prstGeom prst="rect">
              <a:avLst/>
            </a:prstGeom>
            <a:ln>
              <a:noFill/>
            </a:ln>
            <a:effectLst>
              <a:outerShdw blurRad="292100" dist="139700" dir="2700000" algn="tl" rotWithShape="0">
                <a:srgbClr val="333333">
                  <a:alpha val="65000"/>
                </a:srgbClr>
              </a:outerShdw>
            </a:effectLst>
          </p:spPr>
        </p:pic>
      </p:grpSp>
      <p:grpSp>
        <p:nvGrpSpPr>
          <p:cNvPr id="47" name="Grupo 46">
            <a:extLst>
              <a:ext uri="{FF2B5EF4-FFF2-40B4-BE49-F238E27FC236}">
                <a16:creationId xmlns:a16="http://schemas.microsoft.com/office/drawing/2014/main" id="{46B278FA-5905-61AB-214D-5F0E4056D1C5}"/>
              </a:ext>
            </a:extLst>
          </p:cNvPr>
          <p:cNvGrpSpPr/>
          <p:nvPr/>
        </p:nvGrpSpPr>
        <p:grpSpPr>
          <a:xfrm>
            <a:off x="10007933" y="-20551"/>
            <a:ext cx="10716574" cy="6874598"/>
            <a:chOff x="10007933" y="26848"/>
            <a:chExt cx="10716574" cy="6874598"/>
          </a:xfrm>
        </p:grpSpPr>
        <p:sp>
          <p:nvSpPr>
            <p:cNvPr id="22" name="Rectángulo 21">
              <a:extLst>
                <a:ext uri="{FF2B5EF4-FFF2-40B4-BE49-F238E27FC236}">
                  <a16:creationId xmlns:a16="http://schemas.microsoft.com/office/drawing/2014/main" id="{1AAA5942-CC18-8734-EF21-34DC26FC6F0E}"/>
                </a:ext>
              </a:extLst>
            </p:cNvPr>
            <p:cNvSpPr/>
            <p:nvPr/>
          </p:nvSpPr>
          <p:spPr>
            <a:xfrm>
              <a:off x="10456887" y="26848"/>
              <a:ext cx="10221334" cy="6874598"/>
            </a:xfrm>
            <a:prstGeom prst="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3" name="Rectángulo: esquinas redondeadas 22">
              <a:extLst>
                <a:ext uri="{FF2B5EF4-FFF2-40B4-BE49-F238E27FC236}">
                  <a16:creationId xmlns:a16="http://schemas.microsoft.com/office/drawing/2014/main" id="{DEB5867C-3461-3B9F-5D8E-0C141817E995}"/>
                </a:ext>
              </a:extLst>
            </p:cNvPr>
            <p:cNvSpPr/>
            <p:nvPr/>
          </p:nvSpPr>
          <p:spPr>
            <a:xfrm>
              <a:off x="10007933" y="3176345"/>
              <a:ext cx="512151" cy="104295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4" name="CuadroTexto 23">
              <a:extLst>
                <a:ext uri="{FF2B5EF4-FFF2-40B4-BE49-F238E27FC236}">
                  <a16:creationId xmlns:a16="http://schemas.microsoft.com/office/drawing/2014/main" id="{26F648AD-3F1F-0414-483C-3130E6081A5D}"/>
                </a:ext>
              </a:extLst>
            </p:cNvPr>
            <p:cNvSpPr txBox="1"/>
            <p:nvPr/>
          </p:nvSpPr>
          <p:spPr>
            <a:xfrm>
              <a:off x="10068704" y="3357468"/>
              <a:ext cx="512151" cy="647895"/>
            </a:xfrm>
            <a:prstGeom prst="rect">
              <a:avLst/>
            </a:prstGeom>
            <a:noFill/>
          </p:spPr>
          <p:txBody>
            <a:bodyPr wrap="square" rtlCol="0">
              <a:spAutoFit/>
            </a:bodyPr>
            <a:lstStyle/>
            <a:p>
              <a:r>
                <a:rPr lang="es-EC" sz="3600" b="1" dirty="0">
                  <a:solidFill>
                    <a:schemeClr val="accent2">
                      <a:lumMod val="50000"/>
                    </a:schemeClr>
                  </a:solidFill>
                  <a:latin typeface="Adobe Gothic Std B" panose="020B0800000000000000" pitchFamily="34" charset="-128"/>
                  <a:ea typeface="Adobe Gothic Std B" panose="020B0800000000000000" pitchFamily="34" charset="-128"/>
                </a:rPr>
                <a:t>C</a:t>
              </a:r>
            </a:p>
          </p:txBody>
        </p:sp>
        <p:sp>
          <p:nvSpPr>
            <p:cNvPr id="27" name="CuadroTexto 26">
              <a:extLst>
                <a:ext uri="{FF2B5EF4-FFF2-40B4-BE49-F238E27FC236}">
                  <a16:creationId xmlns:a16="http://schemas.microsoft.com/office/drawing/2014/main" id="{990AEFCA-E09B-AF22-7FAD-20F5D61C714E}"/>
                </a:ext>
              </a:extLst>
            </p:cNvPr>
            <p:cNvSpPr txBox="1"/>
            <p:nvPr/>
          </p:nvSpPr>
          <p:spPr>
            <a:xfrm>
              <a:off x="11307490" y="799120"/>
              <a:ext cx="3577604" cy="5632311"/>
            </a:xfrm>
            <a:prstGeom prst="rect">
              <a:avLst/>
            </a:prstGeom>
            <a:noFill/>
          </p:spPr>
          <p:txBody>
            <a:bodyPr wrap="square" rtlCol="0">
              <a:spAutoFit/>
            </a:bodyPr>
            <a:lstStyle/>
            <a:p>
              <a:pPr algn="just"/>
              <a:r>
                <a:rPr lang="es-EC" sz="1800" dirty="0">
                  <a:effectLst/>
                  <a:latin typeface="Times New Roman" panose="02020603050405020304" pitchFamily="18" charset="0"/>
                  <a:ea typeface="Times New Roman" panose="02020603050405020304" pitchFamily="18" charset="0"/>
                </a:rPr>
                <a:t>El clima de la parroquia es cálido y templado, la temperatura media anual es de 10.9 ◦C,</a:t>
              </a:r>
            </a:p>
            <a:p>
              <a:pPr algn="just"/>
              <a:endParaRPr lang="es-EC" dirty="0">
                <a:latin typeface="Times New Roman" panose="02020603050405020304" pitchFamily="18" charset="0"/>
              </a:endParaRPr>
            </a:p>
            <a:p>
              <a:pPr algn="just"/>
              <a:r>
                <a:rPr lang="es-EC" sz="1800" dirty="0">
                  <a:effectLst/>
                  <a:latin typeface="Times New Roman" panose="02020603050405020304" pitchFamily="18" charset="0"/>
                  <a:ea typeface="Times New Roman" panose="02020603050405020304" pitchFamily="18" charset="0"/>
                </a:rPr>
                <a:t>La parte más baja de la parroquia colinda con el San Pablo, con una altitud de 2 700 msnm, mientras que la parte más alta corresponde a las lagunas de Mojanda a 4 263 msnm</a:t>
              </a:r>
            </a:p>
            <a:p>
              <a:pPr algn="just"/>
              <a:endParaRPr lang="es-EC" dirty="0">
                <a:latin typeface="Times New Roman" panose="02020603050405020304" pitchFamily="18" charset="0"/>
              </a:endParaRPr>
            </a:p>
            <a:p>
              <a:pPr algn="just"/>
              <a:r>
                <a:rPr lang="es-EC" sz="1800" dirty="0">
                  <a:effectLst/>
                  <a:latin typeface="Times New Roman" panose="02020603050405020304" pitchFamily="18" charset="0"/>
                  <a:ea typeface="Times New Roman" panose="02020603050405020304" pitchFamily="18" charset="0"/>
                </a:rPr>
                <a:t>Los riesgos naturales identificados dentro del territorio son las zonas propensas a inundaciones en la parte más baja de la parroquia, alrededor del lago San Pablo, la zona intermedia es susceptible a deslizamientos y en la parte alta de la parroquia existe peligro volcánico debido al volcán Imbabura.  </a:t>
              </a:r>
            </a:p>
            <a:p>
              <a:pPr algn="just"/>
              <a:endParaRPr lang="es-EC" dirty="0"/>
            </a:p>
          </p:txBody>
        </p:sp>
        <p:pic>
          <p:nvPicPr>
            <p:cNvPr id="45" name="image125.png">
              <a:extLst>
                <a:ext uri="{FF2B5EF4-FFF2-40B4-BE49-F238E27FC236}">
                  <a16:creationId xmlns:a16="http://schemas.microsoft.com/office/drawing/2014/main" id="{D172DD41-8D17-2057-D9FA-914646EE049E}"/>
                </a:ext>
              </a:extLst>
            </p:cNvPr>
            <p:cNvPicPr/>
            <p:nvPr/>
          </p:nvPicPr>
          <p:blipFill>
            <a:blip r:embed="rId9"/>
            <a:srcRect l="19309" t="21493" r="19334" b="5689"/>
            <a:stretch>
              <a:fillRect/>
            </a:stretch>
          </p:blipFill>
          <p:spPr>
            <a:xfrm>
              <a:off x="15490687" y="106547"/>
              <a:ext cx="5205095" cy="3474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6" name="image27.png">
              <a:extLst>
                <a:ext uri="{FF2B5EF4-FFF2-40B4-BE49-F238E27FC236}">
                  <a16:creationId xmlns:a16="http://schemas.microsoft.com/office/drawing/2014/main" id="{CE9E8A26-09B8-F327-72A6-53D318DD829D}"/>
                </a:ext>
              </a:extLst>
            </p:cNvPr>
            <p:cNvPicPr/>
            <p:nvPr/>
          </p:nvPicPr>
          <p:blipFill>
            <a:blip r:embed="rId10"/>
            <a:srcRect l="18948" t="22456" r="19334" b="4726"/>
            <a:stretch>
              <a:fillRect/>
            </a:stretch>
          </p:blipFill>
          <p:spPr>
            <a:xfrm>
              <a:off x="15483217" y="3396053"/>
              <a:ext cx="5241290" cy="34791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50" name="Grupo 49">
            <a:extLst>
              <a:ext uri="{FF2B5EF4-FFF2-40B4-BE49-F238E27FC236}">
                <a16:creationId xmlns:a16="http://schemas.microsoft.com/office/drawing/2014/main" id="{7DA842BA-3FA3-5AD8-F240-3B44C8029875}"/>
              </a:ext>
            </a:extLst>
          </p:cNvPr>
          <p:cNvGrpSpPr/>
          <p:nvPr/>
        </p:nvGrpSpPr>
        <p:grpSpPr>
          <a:xfrm>
            <a:off x="10598623" y="1095"/>
            <a:ext cx="10302940" cy="6921192"/>
            <a:chOff x="10654043" y="-38909"/>
            <a:chExt cx="10302940" cy="6921192"/>
          </a:xfrm>
        </p:grpSpPr>
        <p:sp>
          <p:nvSpPr>
            <p:cNvPr id="29" name="Rectángulo 28">
              <a:extLst>
                <a:ext uri="{FF2B5EF4-FFF2-40B4-BE49-F238E27FC236}">
                  <a16:creationId xmlns:a16="http://schemas.microsoft.com/office/drawing/2014/main" id="{334F1FB2-5C0E-AF78-D24A-F9D941270150}"/>
                </a:ext>
              </a:extLst>
            </p:cNvPr>
            <p:cNvSpPr/>
            <p:nvPr/>
          </p:nvSpPr>
          <p:spPr>
            <a:xfrm>
              <a:off x="11154387" y="-38909"/>
              <a:ext cx="9720989" cy="6858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30" name="Rectángulo: esquinas redondeadas 29">
              <a:extLst>
                <a:ext uri="{FF2B5EF4-FFF2-40B4-BE49-F238E27FC236}">
                  <a16:creationId xmlns:a16="http://schemas.microsoft.com/office/drawing/2014/main" id="{ACD11F96-2772-5DC4-C7E9-B2A70547254D}"/>
                </a:ext>
              </a:extLst>
            </p:cNvPr>
            <p:cNvSpPr/>
            <p:nvPr/>
          </p:nvSpPr>
          <p:spPr>
            <a:xfrm>
              <a:off x="10654043" y="4369702"/>
              <a:ext cx="533244" cy="1040432"/>
            </a:xfrm>
            <a:prstGeom prst="round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1" name="CuadroTexto 30">
              <a:extLst>
                <a:ext uri="{FF2B5EF4-FFF2-40B4-BE49-F238E27FC236}">
                  <a16:creationId xmlns:a16="http://schemas.microsoft.com/office/drawing/2014/main" id="{F63FF4F0-F2C1-42A1-4ED5-E96FB41CEE98}"/>
                </a:ext>
              </a:extLst>
            </p:cNvPr>
            <p:cNvSpPr txBox="1"/>
            <p:nvPr/>
          </p:nvSpPr>
          <p:spPr>
            <a:xfrm>
              <a:off x="10718949" y="4569365"/>
              <a:ext cx="533244" cy="646331"/>
            </a:xfrm>
            <a:prstGeom prst="rect">
              <a:avLst/>
            </a:prstGeom>
            <a:noFill/>
          </p:spPr>
          <p:txBody>
            <a:bodyPr wrap="square" rtlCol="0">
              <a:spAutoFit/>
            </a:bodyPr>
            <a:lstStyle/>
            <a:p>
              <a:r>
                <a:rPr lang="es-EC" sz="3600" dirty="0">
                  <a:solidFill>
                    <a:schemeClr val="bg2">
                      <a:lumMod val="75000"/>
                    </a:schemeClr>
                  </a:solidFill>
                  <a:latin typeface="Adobe Gothic Std B" panose="020B0800000000000000" pitchFamily="34" charset="-128"/>
                  <a:ea typeface="Adobe Gothic Std B" panose="020B0800000000000000" pitchFamily="34" charset="-128"/>
                </a:rPr>
                <a:t>D</a:t>
              </a:r>
            </a:p>
          </p:txBody>
        </p:sp>
        <p:sp>
          <p:nvSpPr>
            <p:cNvPr id="34" name="CuadroTexto 33">
              <a:extLst>
                <a:ext uri="{FF2B5EF4-FFF2-40B4-BE49-F238E27FC236}">
                  <a16:creationId xmlns:a16="http://schemas.microsoft.com/office/drawing/2014/main" id="{14404A69-9D48-4F12-9EB1-3B9DE64831C3}"/>
                </a:ext>
              </a:extLst>
            </p:cNvPr>
            <p:cNvSpPr txBox="1"/>
            <p:nvPr/>
          </p:nvSpPr>
          <p:spPr>
            <a:xfrm>
              <a:off x="11993007" y="146261"/>
              <a:ext cx="3383296" cy="2862322"/>
            </a:xfrm>
            <a:prstGeom prst="rect">
              <a:avLst/>
            </a:prstGeom>
            <a:noFill/>
          </p:spPr>
          <p:txBody>
            <a:bodyPr wrap="square" rtlCol="0">
              <a:spAutoFit/>
            </a:bodyPr>
            <a:lstStyle/>
            <a:p>
              <a:pPr algn="just"/>
              <a:r>
                <a:rPr lang="es-EC" sz="1800" dirty="0">
                  <a:effectLst/>
                  <a:latin typeface="Times New Roman" panose="02020603050405020304" pitchFamily="18" charset="0"/>
                  <a:ea typeface="Times New Roman" panose="02020603050405020304" pitchFamily="18" charset="0"/>
                </a:rPr>
                <a:t>Existen 7 plantas de tratamiento de aguas residuales, la recolección de basura es ineficiente, según el INEC el 36.16% de los habitantes tiene acceso al agua potable de baja calidad mientras que el 47.70% de la población no tiene servicio público de saneamiento, y por último existe un gran déficit de alumbrado público, </a:t>
              </a:r>
              <a:endParaRPr lang="es-EC" dirty="0"/>
            </a:p>
          </p:txBody>
        </p:sp>
        <p:sp>
          <p:nvSpPr>
            <p:cNvPr id="35" name="CuadroTexto 34">
              <a:extLst>
                <a:ext uri="{FF2B5EF4-FFF2-40B4-BE49-F238E27FC236}">
                  <a16:creationId xmlns:a16="http://schemas.microsoft.com/office/drawing/2014/main" id="{E5928CA7-8B6B-4EF5-073A-912EEBEA659F}"/>
                </a:ext>
              </a:extLst>
            </p:cNvPr>
            <p:cNvSpPr txBox="1"/>
            <p:nvPr/>
          </p:nvSpPr>
          <p:spPr>
            <a:xfrm>
              <a:off x="12049867" y="3331426"/>
              <a:ext cx="3286252" cy="2862322"/>
            </a:xfrm>
            <a:prstGeom prst="rect">
              <a:avLst/>
            </a:prstGeom>
            <a:noFill/>
          </p:spPr>
          <p:txBody>
            <a:bodyPr wrap="square" rtlCol="0">
              <a:spAutoFit/>
            </a:bodyPr>
            <a:lstStyle/>
            <a:p>
              <a:pPr algn="just"/>
              <a:r>
                <a:rPr lang="es-EC" sz="1800" dirty="0">
                  <a:effectLst/>
                  <a:latin typeface="Times New Roman" panose="02020603050405020304" pitchFamily="18" charset="0"/>
                  <a:ea typeface="Times New Roman" panose="02020603050405020304" pitchFamily="18" charset="0"/>
                </a:rPr>
                <a:t>El 72.29% es camino de herradura, el 14.74% es adoquinado, el 7.84% corresponde a vías empedradas y únicamente el 5.13% es asfaltado, no existen puentes peatonales en la vía de alta velocidad panamericana E35, eje principal de movilidad de la parroquia. </a:t>
              </a:r>
              <a:endParaRPr lang="es-EC" dirty="0"/>
            </a:p>
          </p:txBody>
        </p:sp>
        <p:pic>
          <p:nvPicPr>
            <p:cNvPr id="48" name="image177.png">
              <a:extLst>
                <a:ext uri="{FF2B5EF4-FFF2-40B4-BE49-F238E27FC236}">
                  <a16:creationId xmlns:a16="http://schemas.microsoft.com/office/drawing/2014/main" id="{11E9D767-D558-C854-EFDF-77FDE6EF14E4}"/>
                </a:ext>
              </a:extLst>
            </p:cNvPr>
            <p:cNvPicPr/>
            <p:nvPr/>
          </p:nvPicPr>
          <p:blipFill>
            <a:blip r:embed="rId11"/>
            <a:srcRect l="18767" t="21172" r="18972" b="5687"/>
            <a:stretch>
              <a:fillRect/>
            </a:stretch>
          </p:blipFill>
          <p:spPr>
            <a:xfrm>
              <a:off x="15813896" y="-20145"/>
              <a:ext cx="5143087" cy="33776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9" name="image137.png">
              <a:extLst>
                <a:ext uri="{FF2B5EF4-FFF2-40B4-BE49-F238E27FC236}">
                  <a16:creationId xmlns:a16="http://schemas.microsoft.com/office/drawing/2014/main" id="{85C90F30-0348-9335-9676-EA88D2E2AD0D}"/>
                </a:ext>
              </a:extLst>
            </p:cNvPr>
            <p:cNvPicPr/>
            <p:nvPr/>
          </p:nvPicPr>
          <p:blipFill>
            <a:blip r:embed="rId12"/>
            <a:srcRect l="19309" t="25022" r="19152" b="4405"/>
            <a:stretch>
              <a:fillRect/>
            </a:stretch>
          </p:blipFill>
          <p:spPr>
            <a:xfrm>
              <a:off x="15840034" y="3331426"/>
              <a:ext cx="5109700" cy="35508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52" name="Grupo 51">
            <a:extLst>
              <a:ext uri="{FF2B5EF4-FFF2-40B4-BE49-F238E27FC236}">
                <a16:creationId xmlns:a16="http://schemas.microsoft.com/office/drawing/2014/main" id="{71426E19-694E-3968-01DC-6DFCED3E13EC}"/>
              </a:ext>
            </a:extLst>
          </p:cNvPr>
          <p:cNvGrpSpPr/>
          <p:nvPr/>
        </p:nvGrpSpPr>
        <p:grpSpPr>
          <a:xfrm>
            <a:off x="11222327" y="4480"/>
            <a:ext cx="10221334" cy="6858000"/>
            <a:chOff x="11099367" y="9796"/>
            <a:chExt cx="9688089" cy="6858000"/>
          </a:xfrm>
        </p:grpSpPr>
        <p:sp>
          <p:nvSpPr>
            <p:cNvPr id="37" name="Rectángulo 36">
              <a:extLst>
                <a:ext uri="{FF2B5EF4-FFF2-40B4-BE49-F238E27FC236}">
                  <a16:creationId xmlns:a16="http://schemas.microsoft.com/office/drawing/2014/main" id="{A2636114-D21F-D6E1-3E77-0E0398D07676}"/>
                </a:ext>
              </a:extLst>
            </p:cNvPr>
            <p:cNvSpPr/>
            <p:nvPr/>
          </p:nvSpPr>
          <p:spPr>
            <a:xfrm>
              <a:off x="11573608" y="9796"/>
              <a:ext cx="9213848" cy="6858000"/>
            </a:xfrm>
            <a:prstGeom prst="rect">
              <a:avLst/>
            </a:prstGeom>
            <a:solidFill>
              <a:srgbClr val="2C383C"/>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38" name="Rectángulo: esquinas redondeadas 37">
              <a:extLst>
                <a:ext uri="{FF2B5EF4-FFF2-40B4-BE49-F238E27FC236}">
                  <a16:creationId xmlns:a16="http://schemas.microsoft.com/office/drawing/2014/main" id="{31DB95F0-7BFD-00B7-1B5B-07142D599B79}"/>
                </a:ext>
              </a:extLst>
            </p:cNvPr>
            <p:cNvSpPr/>
            <p:nvPr/>
          </p:nvSpPr>
          <p:spPr>
            <a:xfrm>
              <a:off x="11099367" y="5619579"/>
              <a:ext cx="505424" cy="1040432"/>
            </a:xfrm>
            <a:prstGeom prst="roundRect">
              <a:avLst/>
            </a:prstGeom>
            <a:solidFill>
              <a:srgbClr val="2C383C"/>
            </a:solidFill>
            <a:ln>
              <a:solidFill>
                <a:srgbClr val="2C38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9" name="CuadroTexto 38">
              <a:extLst>
                <a:ext uri="{FF2B5EF4-FFF2-40B4-BE49-F238E27FC236}">
                  <a16:creationId xmlns:a16="http://schemas.microsoft.com/office/drawing/2014/main" id="{F561CD3E-3769-ACB0-228A-ADD87A1355EB}"/>
                </a:ext>
              </a:extLst>
            </p:cNvPr>
            <p:cNvSpPr txBox="1"/>
            <p:nvPr/>
          </p:nvSpPr>
          <p:spPr>
            <a:xfrm>
              <a:off x="11160887" y="5819242"/>
              <a:ext cx="505424" cy="646331"/>
            </a:xfrm>
            <a:prstGeom prst="rect">
              <a:avLst/>
            </a:prstGeom>
            <a:noFill/>
          </p:spPr>
          <p:txBody>
            <a:bodyPr wrap="square" rtlCol="0">
              <a:spAutoFit/>
            </a:bodyPr>
            <a:lstStyle/>
            <a:p>
              <a:r>
                <a:rPr lang="es-EC" sz="3600" dirty="0">
                  <a:solidFill>
                    <a:schemeClr val="bg1"/>
                  </a:solidFill>
                  <a:latin typeface="Adobe Gothic Std B" panose="020B0800000000000000" pitchFamily="34" charset="-128"/>
                  <a:ea typeface="Adobe Gothic Std B" panose="020B0800000000000000" pitchFamily="34" charset="-128"/>
                </a:rPr>
                <a:t>E</a:t>
              </a:r>
            </a:p>
          </p:txBody>
        </p:sp>
        <p:sp>
          <p:nvSpPr>
            <p:cNvPr id="42" name="CuadroTexto 41">
              <a:extLst>
                <a:ext uri="{FF2B5EF4-FFF2-40B4-BE49-F238E27FC236}">
                  <a16:creationId xmlns:a16="http://schemas.microsoft.com/office/drawing/2014/main" id="{93C32C3C-6051-F615-B25A-D46BAF82A52A}"/>
                </a:ext>
              </a:extLst>
            </p:cNvPr>
            <p:cNvSpPr txBox="1"/>
            <p:nvPr/>
          </p:nvSpPr>
          <p:spPr>
            <a:xfrm>
              <a:off x="12192000" y="1994212"/>
              <a:ext cx="2605091" cy="2585323"/>
            </a:xfrm>
            <a:prstGeom prst="rect">
              <a:avLst/>
            </a:prstGeom>
            <a:noFill/>
          </p:spPr>
          <p:txBody>
            <a:bodyPr wrap="square" rtlCol="0">
              <a:spAutoFit/>
            </a:bodyPr>
            <a:lstStyle/>
            <a:p>
              <a:pPr algn="just"/>
              <a:r>
                <a:rPr lang="es-EC" dirty="0">
                  <a:latin typeface="Times New Roman" panose="02020603050405020304" pitchFamily="18" charset="0"/>
                  <a:ea typeface="Times New Roman" panose="02020603050405020304" pitchFamily="18" charset="0"/>
                </a:rPr>
                <a:t>La</a:t>
              </a:r>
              <a:r>
                <a:rPr lang="es-EC" sz="1800" dirty="0">
                  <a:effectLst/>
                  <a:latin typeface="Times New Roman" panose="02020603050405020304" pitchFamily="18" charset="0"/>
                  <a:ea typeface="Times New Roman" panose="02020603050405020304" pitchFamily="18" charset="0"/>
                </a:rPr>
                <a:t> ciclo ruta Eco </a:t>
              </a:r>
              <a:r>
                <a:rPr lang="es-EC" sz="1800" dirty="0" err="1">
                  <a:effectLst/>
                  <a:latin typeface="Times New Roman" panose="02020603050405020304" pitchFamily="18" charset="0"/>
                  <a:ea typeface="Times New Roman" panose="02020603050405020304" pitchFamily="18" charset="0"/>
                </a:rPr>
                <a:t>Ñan</a:t>
              </a:r>
              <a:r>
                <a:rPr lang="es-EC" sz="1800" dirty="0">
                  <a:effectLst/>
                  <a:latin typeface="Times New Roman" panose="02020603050405020304" pitchFamily="18" charset="0"/>
                  <a:ea typeface="Times New Roman" panose="02020603050405020304" pitchFamily="18" charset="0"/>
                </a:rPr>
                <a:t> es un proyecto de ciclovía alrededor de todo el lago San Pablo, su ejecución está programada para realizarla en varios tramos en todas las áreas que limitan con el lago San Pablo.</a:t>
              </a:r>
              <a:endParaRPr lang="es-EC" dirty="0"/>
            </a:p>
          </p:txBody>
        </p:sp>
        <p:pic>
          <p:nvPicPr>
            <p:cNvPr id="51" name="image144.png">
              <a:extLst>
                <a:ext uri="{FF2B5EF4-FFF2-40B4-BE49-F238E27FC236}">
                  <a16:creationId xmlns:a16="http://schemas.microsoft.com/office/drawing/2014/main" id="{6CA39216-9AE5-319E-8E1B-356F7BDFC63A}"/>
                </a:ext>
              </a:extLst>
            </p:cNvPr>
            <p:cNvPicPr/>
            <p:nvPr/>
          </p:nvPicPr>
          <p:blipFill>
            <a:blip r:embed="rId13"/>
            <a:srcRect l="19490" t="21813" r="19153" b="5367"/>
            <a:stretch>
              <a:fillRect/>
            </a:stretch>
          </p:blipFill>
          <p:spPr>
            <a:xfrm>
              <a:off x="15009154" y="1233064"/>
              <a:ext cx="5526191" cy="36802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1459592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1.875E-6 0 L -0.7457 0 " pathEditMode="relative" rAng="0" ptsTypes="AA">
                                      <p:cBhvr>
                                        <p:cTn id="6" dur="2000" fill="hold"/>
                                        <p:tgtEl>
                                          <p:spTgt spid="12"/>
                                        </p:tgtEl>
                                        <p:attrNameLst>
                                          <p:attrName>ppt_x</p:attrName>
                                          <p:attrName>ppt_y</p:attrName>
                                        </p:attrNameLst>
                                      </p:cBhvr>
                                      <p:rCtr x="-37292" y="0"/>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3.95833E-6 3.7037E-7 L -0.74128 3.7037E-7 " pathEditMode="relative" rAng="0" ptsTypes="AA">
                                      <p:cBhvr>
                                        <p:cTn id="10" dur="2000" fill="hold"/>
                                        <p:tgtEl>
                                          <p:spTgt spid="44"/>
                                        </p:tgtEl>
                                        <p:attrNameLst>
                                          <p:attrName>ppt_x</p:attrName>
                                          <p:attrName>ppt_y</p:attrName>
                                        </p:attrNameLst>
                                      </p:cBhvr>
                                      <p:rCtr x="-37070" y="0"/>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3.54167E-6 0 L -0.73841 0 " pathEditMode="relative" rAng="0" ptsTypes="AA">
                                      <p:cBhvr>
                                        <p:cTn id="14" dur="2000" fill="hold"/>
                                        <p:tgtEl>
                                          <p:spTgt spid="47"/>
                                        </p:tgtEl>
                                        <p:attrNameLst>
                                          <p:attrName>ppt_x</p:attrName>
                                          <p:attrName>ppt_y</p:attrName>
                                        </p:attrNameLst>
                                      </p:cBhvr>
                                      <p:rCtr x="-36927" y="0"/>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nodeType="clickEffect">
                                  <p:stCondLst>
                                    <p:cond delay="0"/>
                                  </p:stCondLst>
                                  <p:childTnLst>
                                    <p:animMotion origin="layout" path="M 3.125E-6 3.7037E-7 L -0.76198 0.00532 " pathEditMode="relative" rAng="0" ptsTypes="AA">
                                      <p:cBhvr>
                                        <p:cTn id="18" dur="2000" fill="hold"/>
                                        <p:tgtEl>
                                          <p:spTgt spid="50"/>
                                        </p:tgtEl>
                                        <p:attrNameLst>
                                          <p:attrName>ppt_x</p:attrName>
                                          <p:attrName>ppt_y</p:attrName>
                                        </p:attrNameLst>
                                      </p:cBhvr>
                                      <p:rCtr x="-38099" y="255"/>
                                    </p:animMotion>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nodeType="clickEffect">
                                  <p:stCondLst>
                                    <p:cond delay="0"/>
                                  </p:stCondLst>
                                  <p:childTnLst>
                                    <p:animMotion origin="layout" path="M -3.33333E-6 -4.44444E-6 L -0.76237 -4.44444E-6 " pathEditMode="relative" rAng="0" ptsTypes="AA">
                                      <p:cBhvr>
                                        <p:cTn id="22" dur="2000" fill="hold"/>
                                        <p:tgtEl>
                                          <p:spTgt spid="52"/>
                                        </p:tgtEl>
                                        <p:attrNameLst>
                                          <p:attrName>ppt_x</p:attrName>
                                          <p:attrName>ppt_y</p:attrName>
                                        </p:attrNameLst>
                                      </p:cBhvr>
                                      <p:rCtr x="-38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ADD27DB0-9E35-85F4-A508-8AAD7D9D5091}"/>
              </a:ext>
            </a:extLst>
          </p:cNvPr>
          <p:cNvSpPr txBox="1"/>
          <p:nvPr/>
        </p:nvSpPr>
        <p:spPr>
          <a:xfrm>
            <a:off x="4686191" y="3132358"/>
            <a:ext cx="3713416" cy="1569660"/>
          </a:xfrm>
          <a:prstGeom prst="rect">
            <a:avLst/>
          </a:prstGeom>
          <a:noFill/>
        </p:spPr>
        <p:txBody>
          <a:bodyPr wrap="square" rtlCol="0">
            <a:spAutoFit/>
          </a:bodyPr>
          <a:lstStyle/>
          <a:p>
            <a:r>
              <a:rPr lang="es-EC" sz="9600" dirty="0">
                <a:solidFill>
                  <a:schemeClr val="accent2">
                    <a:lumMod val="75000"/>
                  </a:schemeClr>
                </a:solidFill>
              </a:rPr>
              <a:t>FODA</a:t>
            </a:r>
          </a:p>
        </p:txBody>
      </p:sp>
      <p:sp>
        <p:nvSpPr>
          <p:cNvPr id="13" name="CuadroTexto 12">
            <a:extLst>
              <a:ext uri="{FF2B5EF4-FFF2-40B4-BE49-F238E27FC236}">
                <a16:creationId xmlns:a16="http://schemas.microsoft.com/office/drawing/2014/main" id="{3620754D-3861-7432-A83D-412ED5D0A044}"/>
              </a:ext>
            </a:extLst>
          </p:cNvPr>
          <p:cNvSpPr txBox="1"/>
          <p:nvPr/>
        </p:nvSpPr>
        <p:spPr>
          <a:xfrm>
            <a:off x="416922" y="63696"/>
            <a:ext cx="5679078" cy="3724096"/>
          </a:xfrm>
          <a:prstGeom prst="rect">
            <a:avLst/>
          </a:prstGeom>
          <a:noFill/>
        </p:spPr>
        <p:txBody>
          <a:bodyPr wrap="square" rtlCol="0">
            <a:spAutoFit/>
          </a:bodyPr>
          <a:lstStyle/>
          <a:p>
            <a:pPr marL="457200" indent="-457200" algn="just">
              <a:buFont typeface="Arial" panose="020B0604020202020204" pitchFamily="34" charset="0"/>
              <a:buChar char="•"/>
            </a:pPr>
            <a:r>
              <a:rPr lang="es-EC" sz="2800" b="1" dirty="0">
                <a:solidFill>
                  <a:schemeClr val="accent2">
                    <a:lumMod val="75000"/>
                  </a:schemeClr>
                </a:solidFill>
              </a:rPr>
              <a:t>Fortalezas:</a:t>
            </a:r>
          </a:p>
          <a:p>
            <a:pPr marL="285750" lvl="0" indent="-285750">
              <a:buFont typeface="Arial" panose="020B0604020202020204" pitchFamily="34" charset="0"/>
              <a:buChar char="•"/>
            </a:pPr>
            <a:r>
              <a:rPr lang="es-EC" dirty="0"/>
              <a:t>San Rafael de la Laguna está ubicado en la cuenca hidrográfica del lago San Pablo.</a:t>
            </a:r>
          </a:p>
          <a:p>
            <a:pPr marL="285750" lvl="0" indent="-285750">
              <a:buFont typeface="Arial" panose="020B0604020202020204" pitchFamily="34" charset="0"/>
              <a:buChar char="•"/>
            </a:pPr>
            <a:r>
              <a:rPr lang="es-EC" dirty="0"/>
              <a:t>Gran atractivo</a:t>
            </a:r>
          </a:p>
          <a:p>
            <a:pPr marL="285750" lvl="0" indent="-285750">
              <a:buFont typeface="Arial" panose="020B0604020202020204" pitchFamily="34" charset="0"/>
              <a:buChar char="•"/>
            </a:pPr>
            <a:r>
              <a:rPr lang="es-EC" dirty="0"/>
              <a:t>Biodiversidad de cobertura vegetal.</a:t>
            </a:r>
          </a:p>
          <a:p>
            <a:pPr marL="285750" lvl="0" indent="-285750">
              <a:buFont typeface="Arial" panose="020B0604020202020204" pitchFamily="34" charset="0"/>
              <a:buChar char="•"/>
            </a:pPr>
            <a:r>
              <a:rPr lang="es-EC" dirty="0"/>
              <a:t>Riqueza en el idioma bilingüe (español – </a:t>
            </a:r>
            <a:r>
              <a:rPr lang="es-EC" dirty="0" err="1"/>
              <a:t>kichwa</a:t>
            </a:r>
            <a:r>
              <a:rPr lang="es-EC" dirty="0"/>
              <a:t>).</a:t>
            </a:r>
          </a:p>
          <a:p>
            <a:pPr marL="285750" lvl="0" indent="-285750">
              <a:buFont typeface="Arial" panose="020B0604020202020204" pitchFamily="34" charset="0"/>
              <a:buChar char="•"/>
            </a:pPr>
            <a:r>
              <a:rPr lang="es-EC" dirty="0"/>
              <a:t>Medicina ancestral</a:t>
            </a:r>
          </a:p>
          <a:p>
            <a:pPr marL="285750" lvl="0" indent="-285750">
              <a:buFont typeface="Arial" panose="020B0604020202020204" pitchFamily="34" charset="0"/>
              <a:buChar char="•"/>
            </a:pPr>
            <a:r>
              <a:rPr lang="es-EC" dirty="0"/>
              <a:t>Emprendimientos en totora y jabones artesanales (emprendimientos artesanales).</a:t>
            </a:r>
          </a:p>
          <a:p>
            <a:pPr marL="285750" lvl="0" indent="-285750">
              <a:buFont typeface="Arial" panose="020B0604020202020204" pitchFamily="34" charset="0"/>
              <a:buChar char="•"/>
            </a:pPr>
            <a:r>
              <a:rPr lang="es-EC" dirty="0"/>
              <a:t>Costumbres culturales tradicionales.</a:t>
            </a:r>
          </a:p>
          <a:p>
            <a:pPr marL="285750" lvl="0" indent="-285750">
              <a:buFont typeface="Arial" panose="020B0604020202020204" pitchFamily="34" charset="0"/>
              <a:buChar char="•"/>
            </a:pPr>
            <a:r>
              <a:rPr lang="es-EC" dirty="0"/>
              <a:t>Buena organización dentro de cada comunidad.</a:t>
            </a:r>
          </a:p>
          <a:p>
            <a:pPr marL="457200" indent="-457200" algn="just">
              <a:buFont typeface="Arial" panose="020B0604020202020204" pitchFamily="34" charset="0"/>
              <a:buChar char="•"/>
            </a:pPr>
            <a:endParaRPr lang="es-EC" sz="2800" b="1" dirty="0">
              <a:solidFill>
                <a:schemeClr val="accent2">
                  <a:lumMod val="75000"/>
                </a:schemeClr>
              </a:solidFill>
            </a:endParaRPr>
          </a:p>
        </p:txBody>
      </p:sp>
      <p:sp>
        <p:nvSpPr>
          <p:cNvPr id="14" name="CuadroTexto 13">
            <a:extLst>
              <a:ext uri="{FF2B5EF4-FFF2-40B4-BE49-F238E27FC236}">
                <a16:creationId xmlns:a16="http://schemas.microsoft.com/office/drawing/2014/main" id="{C359995A-0D5D-418D-701B-D8065E9B3BDB}"/>
              </a:ext>
            </a:extLst>
          </p:cNvPr>
          <p:cNvSpPr txBox="1"/>
          <p:nvPr/>
        </p:nvSpPr>
        <p:spPr>
          <a:xfrm>
            <a:off x="416922" y="3549016"/>
            <a:ext cx="5403255" cy="3724096"/>
          </a:xfrm>
          <a:prstGeom prst="rect">
            <a:avLst/>
          </a:prstGeom>
          <a:noFill/>
        </p:spPr>
        <p:txBody>
          <a:bodyPr wrap="square" rtlCol="0">
            <a:spAutoFit/>
          </a:bodyPr>
          <a:lstStyle/>
          <a:p>
            <a:pPr marL="457200" indent="-457200" algn="just">
              <a:buFont typeface="Arial" panose="020B0604020202020204" pitchFamily="34" charset="0"/>
              <a:buChar char="•"/>
            </a:pPr>
            <a:r>
              <a:rPr lang="es-EC" sz="2800" b="1" dirty="0">
                <a:solidFill>
                  <a:schemeClr val="accent2">
                    <a:lumMod val="75000"/>
                  </a:schemeClr>
                </a:solidFill>
              </a:rPr>
              <a:t>Oportunidades:</a:t>
            </a:r>
          </a:p>
          <a:p>
            <a:pPr marL="285750" lvl="0" indent="-285750">
              <a:buFont typeface="Arial" panose="020B0604020202020204" pitchFamily="34" charset="0"/>
              <a:buChar char="•"/>
            </a:pPr>
            <a:r>
              <a:rPr lang="es-EC" dirty="0"/>
              <a:t>Aptitud del suelo para agricultura.</a:t>
            </a:r>
          </a:p>
          <a:p>
            <a:pPr marL="285750" lvl="0" indent="-285750">
              <a:buFont typeface="Arial" panose="020B0604020202020204" pitchFamily="34" charset="0"/>
              <a:buChar char="•"/>
            </a:pPr>
            <a:r>
              <a:rPr lang="es-EC" dirty="0"/>
              <a:t>Identidad cultural.</a:t>
            </a:r>
          </a:p>
          <a:p>
            <a:pPr marL="285750" lvl="0" indent="-285750">
              <a:buFont typeface="Arial" panose="020B0604020202020204" pitchFamily="34" charset="0"/>
              <a:buChar char="•"/>
            </a:pPr>
            <a:r>
              <a:rPr lang="es-EC" dirty="0"/>
              <a:t>Presencia de microempresas artesanales.</a:t>
            </a:r>
          </a:p>
          <a:p>
            <a:pPr marL="285750" lvl="0" indent="-285750">
              <a:buFont typeface="Arial" panose="020B0604020202020204" pitchFamily="34" charset="0"/>
              <a:buChar char="•"/>
            </a:pPr>
            <a:r>
              <a:rPr lang="es-EC" dirty="0"/>
              <a:t>Tiene gran presencia de totora </a:t>
            </a:r>
          </a:p>
          <a:p>
            <a:pPr marL="285750" lvl="0" indent="-285750">
              <a:buFont typeface="Arial" panose="020B0604020202020204" pitchFamily="34" charset="0"/>
              <a:buChar char="•"/>
            </a:pPr>
            <a:r>
              <a:rPr lang="es-EC" dirty="0"/>
              <a:t>Aprovechar la organización que ha surgido debido a la pandemia por el COVID-19 para poder comercializar los productos que cultivan alrededor de la panamericana E35.</a:t>
            </a:r>
          </a:p>
          <a:p>
            <a:pPr marL="285750" lvl="0" indent="-285750">
              <a:buFont typeface="Arial" panose="020B0604020202020204" pitchFamily="34" charset="0"/>
              <a:buChar char="•"/>
            </a:pPr>
            <a:r>
              <a:rPr lang="es-EC" dirty="0"/>
              <a:t>Existen 6 plantas de tratamiento de aguas servidas ubicadas alrededor del lago.</a:t>
            </a:r>
          </a:p>
          <a:p>
            <a:pPr marL="457200" indent="-457200" algn="just">
              <a:buFont typeface="Arial" panose="020B0604020202020204" pitchFamily="34" charset="0"/>
              <a:buChar char="•"/>
            </a:pPr>
            <a:endParaRPr lang="es-EC" sz="2800" b="1" dirty="0">
              <a:solidFill>
                <a:schemeClr val="accent2">
                  <a:lumMod val="75000"/>
                </a:schemeClr>
              </a:solidFill>
            </a:endParaRPr>
          </a:p>
        </p:txBody>
      </p:sp>
      <p:sp>
        <p:nvSpPr>
          <p:cNvPr id="16" name="CuadroTexto 15">
            <a:extLst>
              <a:ext uri="{FF2B5EF4-FFF2-40B4-BE49-F238E27FC236}">
                <a16:creationId xmlns:a16="http://schemas.microsoft.com/office/drawing/2014/main" id="{7A99E09B-58A3-5641-7DA5-62205DCE2B65}"/>
              </a:ext>
            </a:extLst>
          </p:cNvPr>
          <p:cNvSpPr txBox="1"/>
          <p:nvPr/>
        </p:nvSpPr>
        <p:spPr>
          <a:xfrm>
            <a:off x="6737683" y="63696"/>
            <a:ext cx="5189620" cy="2462213"/>
          </a:xfrm>
          <a:prstGeom prst="rect">
            <a:avLst/>
          </a:prstGeom>
          <a:noFill/>
        </p:spPr>
        <p:txBody>
          <a:bodyPr wrap="square" rtlCol="0">
            <a:spAutoFit/>
          </a:bodyPr>
          <a:lstStyle/>
          <a:p>
            <a:pPr marL="457200" indent="-457200" algn="r">
              <a:buFont typeface="Arial" panose="020B0604020202020204" pitchFamily="34" charset="0"/>
              <a:buChar char="•"/>
            </a:pPr>
            <a:r>
              <a:rPr lang="es-EC" sz="2800" b="1" dirty="0">
                <a:solidFill>
                  <a:schemeClr val="accent2">
                    <a:lumMod val="75000"/>
                  </a:schemeClr>
                </a:solidFill>
              </a:rPr>
              <a:t>Debilidades:</a:t>
            </a:r>
          </a:p>
          <a:p>
            <a:pPr marL="285750" lvl="0" indent="-285750" algn="r">
              <a:buFont typeface="Arial" panose="020B0604020202020204" pitchFamily="34" charset="0"/>
              <a:buChar char="•"/>
            </a:pPr>
            <a:r>
              <a:rPr lang="es-EC" dirty="0"/>
              <a:t>Equipamientos educativos en mal estado.</a:t>
            </a:r>
          </a:p>
          <a:p>
            <a:pPr marL="285750" lvl="0" indent="-285750" algn="r">
              <a:buFont typeface="Arial" panose="020B0604020202020204" pitchFamily="34" charset="0"/>
              <a:buChar char="•"/>
            </a:pPr>
            <a:r>
              <a:rPr lang="es-EC" dirty="0"/>
              <a:t>Pérdida gradual de la identidad cultural</a:t>
            </a:r>
          </a:p>
          <a:p>
            <a:pPr marL="285750" lvl="0" indent="-285750" algn="r">
              <a:buFont typeface="Arial" panose="020B0604020202020204" pitchFamily="34" charset="0"/>
              <a:buChar char="•"/>
            </a:pPr>
            <a:r>
              <a:rPr lang="es-EC" dirty="0"/>
              <a:t>Déficit de servicios públicos básicos</a:t>
            </a:r>
          </a:p>
          <a:p>
            <a:pPr marL="285750" lvl="0" indent="-285750" algn="r">
              <a:buFont typeface="Arial" panose="020B0604020202020204" pitchFamily="34" charset="0"/>
              <a:buChar char="•"/>
            </a:pPr>
            <a:r>
              <a:rPr lang="es-EC" dirty="0"/>
              <a:t>Vías en mal estado e insuficientes </a:t>
            </a:r>
          </a:p>
          <a:p>
            <a:pPr marL="285750" lvl="0" indent="-285750" algn="r">
              <a:buFont typeface="Arial" panose="020B0604020202020204" pitchFamily="34" charset="0"/>
              <a:buChar char="•"/>
            </a:pPr>
            <a:r>
              <a:rPr lang="es-EC" dirty="0"/>
              <a:t>Deficiencia del transporte público,.</a:t>
            </a:r>
          </a:p>
          <a:p>
            <a:pPr marL="285750" lvl="0" indent="-285750" algn="r">
              <a:buFont typeface="Arial" panose="020B0604020202020204" pitchFamily="34" charset="0"/>
              <a:buChar char="•"/>
            </a:pPr>
            <a:r>
              <a:rPr lang="es-EC" dirty="0"/>
              <a:t>Infraestructura de salud ineficiente.</a:t>
            </a:r>
          </a:p>
          <a:p>
            <a:pPr marL="285750" lvl="0" indent="-285750" algn="r">
              <a:buFont typeface="Arial" panose="020B0604020202020204" pitchFamily="34" charset="0"/>
              <a:buChar char="•"/>
            </a:pPr>
            <a:r>
              <a:rPr lang="es-EC" dirty="0"/>
              <a:t>Falta de capacitación a los habitantes.</a:t>
            </a:r>
          </a:p>
        </p:txBody>
      </p:sp>
      <p:sp>
        <p:nvSpPr>
          <p:cNvPr id="17" name="CuadroTexto 16">
            <a:extLst>
              <a:ext uri="{FF2B5EF4-FFF2-40B4-BE49-F238E27FC236}">
                <a16:creationId xmlns:a16="http://schemas.microsoft.com/office/drawing/2014/main" id="{8529399B-1958-D6F4-1623-7C5A04456038}"/>
              </a:ext>
            </a:extLst>
          </p:cNvPr>
          <p:cNvSpPr txBox="1"/>
          <p:nvPr/>
        </p:nvSpPr>
        <p:spPr>
          <a:xfrm>
            <a:off x="7101079" y="3787792"/>
            <a:ext cx="4978624" cy="3570208"/>
          </a:xfrm>
          <a:prstGeom prst="rect">
            <a:avLst/>
          </a:prstGeom>
          <a:noFill/>
        </p:spPr>
        <p:txBody>
          <a:bodyPr wrap="square" rtlCol="0">
            <a:spAutoFit/>
          </a:bodyPr>
          <a:lstStyle/>
          <a:p>
            <a:pPr marL="457200" indent="-457200" algn="r">
              <a:buFont typeface="Arial" panose="020B0604020202020204" pitchFamily="34" charset="0"/>
              <a:buChar char="•"/>
            </a:pPr>
            <a:r>
              <a:rPr lang="es-EC" sz="2800" b="1" dirty="0">
                <a:solidFill>
                  <a:schemeClr val="accent2">
                    <a:lumMod val="75000"/>
                  </a:schemeClr>
                </a:solidFill>
              </a:rPr>
              <a:t>Amenazas:</a:t>
            </a:r>
          </a:p>
          <a:p>
            <a:pPr marL="285750" lvl="0" indent="-285750" algn="r">
              <a:buFont typeface="Arial" panose="020B0604020202020204" pitchFamily="34" charset="0"/>
              <a:buChar char="•"/>
            </a:pPr>
            <a:r>
              <a:rPr lang="es-EC" dirty="0"/>
              <a:t>Incendios forestales.</a:t>
            </a:r>
          </a:p>
          <a:p>
            <a:pPr marL="285750" lvl="0" indent="-285750" algn="r">
              <a:buFont typeface="Arial" panose="020B0604020202020204" pitchFamily="34" charset="0"/>
              <a:buChar char="•"/>
            </a:pPr>
            <a:r>
              <a:rPr lang="es-EC" dirty="0"/>
              <a:t>Contaminación en los recursos naturales no renovables.</a:t>
            </a:r>
          </a:p>
          <a:p>
            <a:pPr marL="285750" lvl="0" indent="-285750" algn="r">
              <a:buFont typeface="Arial" panose="020B0604020202020204" pitchFamily="34" charset="0"/>
              <a:buChar char="•"/>
            </a:pPr>
            <a:r>
              <a:rPr lang="es-EC" dirty="0"/>
              <a:t>Deslizamientos de tierras.</a:t>
            </a:r>
          </a:p>
          <a:p>
            <a:pPr marL="285750" lvl="0" indent="-285750" algn="r">
              <a:buFont typeface="Arial" panose="020B0604020202020204" pitchFamily="34" charset="0"/>
              <a:buChar char="•"/>
            </a:pPr>
            <a:r>
              <a:rPr lang="es-EC" dirty="0"/>
              <a:t>Alta sismicidad.</a:t>
            </a:r>
          </a:p>
          <a:p>
            <a:pPr marL="285750" lvl="0" indent="-285750" algn="r">
              <a:buFont typeface="Arial" panose="020B0604020202020204" pitchFamily="34" charset="0"/>
              <a:buChar char="•"/>
            </a:pPr>
            <a:r>
              <a:rPr lang="es-EC" dirty="0"/>
              <a:t>Peligro volcánico.</a:t>
            </a:r>
          </a:p>
          <a:p>
            <a:pPr marL="285750" lvl="0" indent="-285750" algn="r">
              <a:buFont typeface="Arial" panose="020B0604020202020204" pitchFamily="34" charset="0"/>
              <a:buChar char="•"/>
            </a:pPr>
            <a:r>
              <a:rPr lang="es-EC" dirty="0"/>
              <a:t>Falta de interés en la participación ciudadana.</a:t>
            </a:r>
          </a:p>
          <a:p>
            <a:pPr marL="285750" lvl="0" indent="-285750" algn="r">
              <a:buFont typeface="Arial" panose="020B0604020202020204" pitchFamily="34" charset="0"/>
              <a:buChar char="•"/>
            </a:pPr>
            <a:r>
              <a:rPr lang="es-EC" dirty="0"/>
              <a:t>Falta de interés en la educación técnica. </a:t>
            </a:r>
          </a:p>
          <a:p>
            <a:pPr marL="285750" lvl="0" indent="-285750" algn="r">
              <a:buFont typeface="Arial" panose="020B0604020202020204" pitchFamily="34" charset="0"/>
              <a:buChar char="•"/>
            </a:pPr>
            <a:r>
              <a:rPr lang="es-EC" dirty="0"/>
              <a:t>Trabajo infantil.</a:t>
            </a:r>
          </a:p>
          <a:p>
            <a:pPr lvl="0" algn="r"/>
            <a:endParaRPr lang="es-EC" dirty="0"/>
          </a:p>
          <a:p>
            <a:pPr algn="r"/>
            <a:endParaRPr lang="es-EC" dirty="0"/>
          </a:p>
        </p:txBody>
      </p:sp>
    </p:spTree>
    <p:extLst>
      <p:ext uri="{BB962C8B-B14F-4D97-AF65-F5344CB8AC3E}">
        <p14:creationId xmlns:p14="http://schemas.microsoft.com/office/powerpoint/2010/main" val="280507168"/>
      </p:ext>
    </p:extLst>
  </p:cSld>
  <p:clrMapOvr>
    <a:masterClrMapping/>
  </p:clrMapOvr>
</p:sld>
</file>

<file path=ppt/theme/theme1.xml><?xml version="1.0" encoding="utf-8"?>
<a:theme xmlns:a="http://schemas.openxmlformats.org/drawingml/2006/main" name="Paquete">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TM10001115[[fn=Paquete]]</Template>
  <TotalTime>1681</TotalTime>
  <Words>1816</Words>
  <Application>Microsoft Office PowerPoint</Application>
  <PresentationFormat>Panorámica</PresentationFormat>
  <Paragraphs>171</Paragraphs>
  <Slides>14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14</vt:i4>
      </vt:variant>
    </vt:vector>
  </HeadingPairs>
  <TitlesOfParts>
    <vt:vector size="20" baseType="lpstr">
      <vt:lpstr>Adobe Gothic Std B</vt:lpstr>
      <vt:lpstr>Arial</vt:lpstr>
      <vt:lpstr>Arial Narrow</vt:lpstr>
      <vt:lpstr>Gill Sans MT</vt:lpstr>
      <vt:lpstr>Times New Roman</vt:lpstr>
      <vt:lpstr>Paquete</vt:lpstr>
      <vt:lpstr>CABAÑAS COMUNITARIAS AYLLU - LLAKTA IMBACUCHA</vt:lpstr>
      <vt:lpstr>Presentación de PowerPoint</vt:lpstr>
      <vt:lpstr>Presentación de PowerPoint</vt:lpstr>
      <vt:lpstr>Imbabura Geoparque mundial de la Unesco</vt:lpstr>
      <vt:lpstr>Análisis del territorio de la provincia de Imbabura</vt:lpstr>
      <vt:lpstr>Presentación de PowerPoint</vt:lpstr>
      <vt:lpstr>Geoparque Imbabura macro propuesta urbana</vt:lpstr>
      <vt:lpstr>ANÁLISIS DE LA PARROQUIA RURAL SAN RAFAEL DE LA LAGUNA</vt:lpstr>
      <vt:lpstr>Presentación de PowerPoint</vt:lpstr>
      <vt:lpstr>San Rafael de la laguna micro propuesta urbana</vt:lpstr>
      <vt:lpstr>Cabañas comunitarias  ayllu – llakta imbacucha</vt:lpstr>
      <vt:lpstr>Presentación de PowerPoint</vt:lpstr>
      <vt:lpstr>Servicios</vt:lpstr>
      <vt:lpstr>ALOJAMIENTO</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CABAÑAS COMUNITARIAS AYLLU - LLAKTA IMBACUCHA</dc:title>
  <dc:creator>mercedes jacome</dc:creator>
  <cp:lastModifiedBy>mercedes jacome</cp:lastModifiedBy>
  <cp:revision>120</cp:revision>
  <dcterms:created xsi:type="dcterms:W3CDTF">2023-02-06T20:06:06Z</dcterms:created>
  <dcterms:modified xsi:type="dcterms:W3CDTF">2023-03-27T06:49:37Z</dcterms:modified>
</cp:coreProperties>
</file>