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7"/>
  </p:notesMasterIdLst>
  <p:sldIdLst>
    <p:sldId id="256" r:id="rId5"/>
    <p:sldId id="257" r:id="rId6"/>
    <p:sldId id="305" r:id="rId7"/>
    <p:sldId id="260" r:id="rId8"/>
    <p:sldId id="298" r:id="rId9"/>
    <p:sldId id="273" r:id="rId10"/>
    <p:sldId id="299" r:id="rId11"/>
    <p:sldId id="274" r:id="rId12"/>
    <p:sldId id="300" r:id="rId13"/>
    <p:sldId id="297" r:id="rId14"/>
    <p:sldId id="302" r:id="rId15"/>
    <p:sldId id="290" r:id="rId16"/>
    <p:sldId id="291" r:id="rId17"/>
    <p:sldId id="292" r:id="rId18"/>
    <p:sldId id="303" r:id="rId19"/>
    <p:sldId id="281" r:id="rId20"/>
    <p:sldId id="306" r:id="rId21"/>
    <p:sldId id="307" r:id="rId22"/>
    <p:sldId id="308" r:id="rId23"/>
    <p:sldId id="309" r:id="rId24"/>
    <p:sldId id="344" r:id="rId25"/>
    <p:sldId id="313" r:id="rId26"/>
    <p:sldId id="301" r:id="rId27"/>
    <p:sldId id="310" r:id="rId28"/>
    <p:sldId id="311" r:id="rId29"/>
    <p:sldId id="317" r:id="rId30"/>
    <p:sldId id="312" r:id="rId31"/>
    <p:sldId id="280" r:id="rId32"/>
    <p:sldId id="342" r:id="rId33"/>
    <p:sldId id="314" r:id="rId34"/>
    <p:sldId id="283" r:id="rId35"/>
    <p:sldId id="315" r:id="rId36"/>
    <p:sldId id="340" r:id="rId37"/>
    <p:sldId id="284" r:id="rId38"/>
    <p:sldId id="352" r:id="rId39"/>
    <p:sldId id="316" r:id="rId40"/>
    <p:sldId id="318" r:id="rId41"/>
    <p:sldId id="341" r:id="rId42"/>
    <p:sldId id="304" r:id="rId43"/>
    <p:sldId id="345" r:id="rId44"/>
    <p:sldId id="343" r:id="rId45"/>
    <p:sldId id="346" r:id="rId46"/>
    <p:sldId id="285" r:id="rId47"/>
    <p:sldId id="321" r:id="rId48"/>
    <p:sldId id="322" r:id="rId49"/>
    <p:sldId id="320" r:id="rId50"/>
    <p:sldId id="319" r:id="rId51"/>
    <p:sldId id="323" r:id="rId52"/>
    <p:sldId id="324" r:id="rId53"/>
    <p:sldId id="325" r:id="rId54"/>
    <p:sldId id="326" r:id="rId55"/>
    <p:sldId id="327" r:id="rId56"/>
    <p:sldId id="328" r:id="rId57"/>
    <p:sldId id="329" r:id="rId58"/>
    <p:sldId id="330" r:id="rId59"/>
    <p:sldId id="347" r:id="rId60"/>
    <p:sldId id="331" r:id="rId61"/>
    <p:sldId id="332" r:id="rId62"/>
    <p:sldId id="348" r:id="rId63"/>
    <p:sldId id="333" r:id="rId64"/>
    <p:sldId id="334" r:id="rId65"/>
    <p:sldId id="336" r:id="rId66"/>
    <p:sldId id="335" r:id="rId67"/>
    <p:sldId id="337" r:id="rId68"/>
    <p:sldId id="338" r:id="rId69"/>
    <p:sldId id="349" r:id="rId70"/>
    <p:sldId id="339" r:id="rId71"/>
    <p:sldId id="286" r:id="rId72"/>
    <p:sldId id="350" r:id="rId73"/>
    <p:sldId id="287" r:id="rId74"/>
    <p:sldId id="351" r:id="rId75"/>
    <p:sldId id="289"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51" autoAdjust="0"/>
    <p:restoredTop sz="59240" autoAdjust="0"/>
  </p:normalViewPr>
  <p:slideViewPr>
    <p:cSldViewPr snapToGrid="0">
      <p:cViewPr>
        <p:scale>
          <a:sx n="60" d="100"/>
          <a:sy n="60" d="100"/>
        </p:scale>
        <p:origin x="1632" y="466"/>
      </p:cViewPr>
      <p:guideLst>
        <p:guide orient="horz" pos="2183"/>
        <p:guide pos="4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9D44C6-7553-4813-B6AB-498782A45C89}" type="datetimeFigureOut">
              <a:rPr lang="es-EC" smtClean="0"/>
              <a:t>3/6/2022</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5C5038-46C4-4BDA-A82D-9573D1A1B3E9}" type="slidenum">
              <a:rPr lang="es-EC" smtClean="0"/>
              <a:t>‹#›</a:t>
            </a:fld>
            <a:endParaRPr lang="es-EC"/>
          </a:p>
        </p:txBody>
      </p:sp>
    </p:spTree>
    <p:extLst>
      <p:ext uri="{BB962C8B-B14F-4D97-AF65-F5344CB8AC3E}">
        <p14:creationId xmlns:p14="http://schemas.microsoft.com/office/powerpoint/2010/main" val="4193671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a:t>
            </a:fld>
            <a:endParaRPr lang="es-EC"/>
          </a:p>
        </p:txBody>
      </p:sp>
    </p:spTree>
    <p:extLst>
      <p:ext uri="{BB962C8B-B14F-4D97-AF65-F5344CB8AC3E}">
        <p14:creationId xmlns:p14="http://schemas.microsoft.com/office/powerpoint/2010/main" val="411685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 partir de la misma metodología del trabajo de titulación es que se considera importante el reconocer como las fantasías son un mecanismo de diseño que pretende invitar a tener diferentes resoluciones a temáticas reales.</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10</a:t>
            </a:fld>
            <a:endParaRPr lang="es-EC"/>
          </a:p>
        </p:txBody>
      </p:sp>
    </p:spTree>
    <p:extLst>
      <p:ext uri="{BB962C8B-B14F-4D97-AF65-F5344CB8AC3E}">
        <p14:creationId xmlns:p14="http://schemas.microsoft.com/office/powerpoint/2010/main" val="4222025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fantasía termina resolviendo y respondiendo a las problemáticas de ciudad mediante las infinitas posibilidades que pueden nacer en el mundo de las ideas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11</a:t>
            </a:fld>
            <a:endParaRPr lang="es-EC"/>
          </a:p>
        </p:txBody>
      </p:sp>
    </p:spTree>
    <p:extLst>
      <p:ext uri="{BB962C8B-B14F-4D97-AF65-F5344CB8AC3E}">
        <p14:creationId xmlns:p14="http://schemas.microsoft.com/office/powerpoint/2010/main" val="2890990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Y el poder plantearse las estrategias de respuesta a partir del imaginario, da la libertad de explorar fuera de lo establecido como correcto, lo que puede suceder con el espacio y la intención arquitectónica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12</a:t>
            </a:fld>
            <a:endParaRPr lang="es-EC"/>
          </a:p>
        </p:txBody>
      </p:sp>
    </p:spTree>
    <p:extLst>
      <p:ext uri="{BB962C8B-B14F-4D97-AF65-F5344CB8AC3E}">
        <p14:creationId xmlns:p14="http://schemas.microsoft.com/office/powerpoint/2010/main" val="1325931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Reconociendo ciertas cualidades que comienzan a ser repetitivas en el pensamiento hipotético personal, que da una visión mas clara de como se pretende intervenir en la propuesta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13</a:t>
            </a:fld>
            <a:endParaRPr lang="es-EC"/>
          </a:p>
        </p:txBody>
      </p:sp>
    </p:spTree>
    <p:extLst>
      <p:ext uri="{BB962C8B-B14F-4D97-AF65-F5344CB8AC3E}">
        <p14:creationId xmlns:p14="http://schemas.microsoft.com/office/powerpoint/2010/main" val="4161129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Y la importancia que se le puede dar a ciertos elementos que servirían en un futuro como base arquetípica para llegar a una resolución real arquitectónica </a:t>
            </a:r>
          </a:p>
        </p:txBody>
      </p:sp>
      <p:sp>
        <p:nvSpPr>
          <p:cNvPr id="4" name="Marcador de número de diapositiva 3"/>
          <p:cNvSpPr>
            <a:spLocks noGrp="1"/>
          </p:cNvSpPr>
          <p:nvPr>
            <p:ph type="sldNum" sz="quarter" idx="5"/>
          </p:nvPr>
        </p:nvSpPr>
        <p:spPr/>
        <p:txBody>
          <a:bodyPr/>
          <a:lstStyle/>
          <a:p>
            <a:fld id="{E85C5038-46C4-4BDA-A82D-9573D1A1B3E9}" type="slidenum">
              <a:rPr lang="es-EC" smtClean="0"/>
              <a:t>14</a:t>
            </a:fld>
            <a:endParaRPr lang="es-EC"/>
          </a:p>
        </p:txBody>
      </p:sp>
    </p:spTree>
    <p:extLst>
      <p:ext uri="{BB962C8B-B14F-4D97-AF65-F5344CB8AC3E}">
        <p14:creationId xmlns:p14="http://schemas.microsoft.com/office/powerpoint/2010/main" val="31254222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así como el proyecto pretende conectar de una manera tangible las necesidades urbanas de espacio publico frente a las preexistencias del espacio verde mediante la arquitectura, reconociendo la importancia del </a:t>
            </a:r>
            <a:r>
              <a:rPr lang="es-ES" dirty="0" err="1"/>
              <a:t>vacio</a:t>
            </a:r>
            <a:r>
              <a:rPr lang="es-ES" dirty="0"/>
              <a:t> y de como el espacio publico tiene que dar una respuesta a las necesidades que se presentan en la ciudad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15</a:t>
            </a:fld>
            <a:endParaRPr lang="es-EC"/>
          </a:p>
        </p:txBody>
      </p:sp>
    </p:spTree>
    <p:extLst>
      <p:ext uri="{BB962C8B-B14F-4D97-AF65-F5344CB8AC3E}">
        <p14:creationId xmlns:p14="http://schemas.microsoft.com/office/powerpoint/2010/main" val="2692778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 partir del imaginario y ya llevando a la hipótesis a un escenario mas real como lo es la ciudad de quito se reconoce ciertas cualidades formales en la ciudad a tomar en cuenta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16</a:t>
            </a:fld>
            <a:endParaRPr lang="es-EC"/>
          </a:p>
        </p:txBody>
      </p:sp>
    </p:spTree>
    <p:extLst>
      <p:ext uri="{BB962C8B-B14F-4D97-AF65-F5344CB8AC3E}">
        <p14:creationId xmlns:p14="http://schemas.microsoft.com/office/powerpoint/2010/main" val="517774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Un factor primordial en el análisis del sitio es el reconocer como la mancha urbana de la ciudad se ha ido expandiendo y densificando al pasar del tiempo y mas aun como se puede contraponer dicha densificación frente a las anomalías naturales existentes en las tramas urbanas</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17</a:t>
            </a:fld>
            <a:endParaRPr lang="es-EC"/>
          </a:p>
        </p:txBody>
      </p:sp>
    </p:spTree>
    <p:extLst>
      <p:ext uri="{BB962C8B-B14F-4D97-AF65-F5344CB8AC3E}">
        <p14:creationId xmlns:p14="http://schemas.microsoft.com/office/powerpoint/2010/main" val="25278574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en esta hipótesis que se basa la crisis escogida y a pesar de tener muchos ejemplos a lo largo y ancho de toda la ciudad se establecen 4 puntos de partida donde se evidencia la problemática expuesta, donde no solo se habla de las anomalías de la ciudad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18</a:t>
            </a:fld>
            <a:endParaRPr lang="es-EC"/>
          </a:p>
        </p:txBody>
      </p:sp>
    </p:spTree>
    <p:extLst>
      <p:ext uri="{BB962C8B-B14F-4D97-AF65-F5344CB8AC3E}">
        <p14:creationId xmlns:p14="http://schemas.microsoft.com/office/powerpoint/2010/main" val="1815352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Sino que a su vez, estas anomalías nacen a partir de tener una estrategia urbanas planteadas de manera ortogonal y se puede reconocer como las tramas urbanas a su alrededor, por el mismo crecimiento mencionado, se expandieron y terminaron creando estos espacios morfológicamente residuales</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19</a:t>
            </a:fld>
            <a:endParaRPr lang="es-EC"/>
          </a:p>
        </p:txBody>
      </p:sp>
    </p:spTree>
    <p:extLst>
      <p:ext uri="{BB962C8B-B14F-4D97-AF65-F5344CB8AC3E}">
        <p14:creationId xmlns:p14="http://schemas.microsoft.com/office/powerpoint/2010/main" val="2665837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Partiendo desde el enfoque en que fue establecido el trabajo de titulación en base a la metodología previa se reconoce a la crisis como mecanismo para identificar las necesidades de la ciudad que pueden ser resueltas desde la misma arquitectura.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a:t>
            </a:fld>
            <a:endParaRPr lang="es-EC"/>
          </a:p>
        </p:txBody>
      </p:sp>
    </p:spTree>
    <p:extLst>
      <p:ext uri="{BB962C8B-B14F-4D97-AF65-F5344CB8AC3E}">
        <p14:creationId xmlns:p14="http://schemas.microsoft.com/office/powerpoint/2010/main" val="33976158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Específicamente hablando de la ciudad Histórica se reconoce al  parque la Alameda como punto de intervención, que no solo tiene las cualidades presentadas en la hipótesis, si no también se reconoce como el lugar es el primer espacio </a:t>
            </a:r>
            <a:r>
              <a:rPr lang="es-ES" dirty="0" err="1"/>
              <a:t>anomalo</a:t>
            </a:r>
            <a:r>
              <a:rPr lang="es-ES" dirty="0"/>
              <a:t> que nace en una trama urbana establecida y su valor hacia la memoria colectiva.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20</a:t>
            </a:fld>
            <a:endParaRPr lang="es-EC"/>
          </a:p>
        </p:txBody>
      </p:sp>
    </p:spTree>
    <p:extLst>
      <p:ext uri="{BB962C8B-B14F-4D97-AF65-F5344CB8AC3E}">
        <p14:creationId xmlns:p14="http://schemas.microsoft.com/office/powerpoint/2010/main" val="3535646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Específicamente hablando de la ciudad Histórica se reconoce al  parque la Alameda como punto de intervención, que no solo tiene las cualidades presentadas en la hipótesis, si no también se reconoce como el lugar es el primer espacio </a:t>
            </a:r>
            <a:r>
              <a:rPr lang="es-ES" dirty="0" err="1"/>
              <a:t>anomalo</a:t>
            </a:r>
            <a:r>
              <a:rPr lang="es-ES" dirty="0"/>
              <a:t> que nace en una trama urbana establecida y su valor hacia la memoria colectiva.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21</a:t>
            </a:fld>
            <a:endParaRPr lang="es-EC"/>
          </a:p>
        </p:txBody>
      </p:sp>
    </p:spTree>
    <p:extLst>
      <p:ext uri="{BB962C8B-B14F-4D97-AF65-F5344CB8AC3E}">
        <p14:creationId xmlns:p14="http://schemas.microsoft.com/office/powerpoint/2010/main" val="1240580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Relacionando de esta manera al imaginario antes establecido frente a las estrategias de intervención en el contexto real, creando un imaginario basado en la idea de como la arquitectura puede responder hacia las necesidades de un espacio verde sin perder las cualidades de vacío y reforzando la idea de espacio publico.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22</a:t>
            </a:fld>
            <a:endParaRPr lang="es-EC"/>
          </a:p>
        </p:txBody>
      </p:sp>
    </p:spTree>
    <p:extLst>
      <p:ext uri="{BB962C8B-B14F-4D97-AF65-F5344CB8AC3E}">
        <p14:creationId xmlns:p14="http://schemas.microsoft.com/office/powerpoint/2010/main" val="30057134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considerando importante el entender como el espacio verde tiende a ser infravalorado en las estrategias urbanas. siempre se considera a lo verde como un plus o un añadido en las propuestas de ciudad, mas no se llega a pensar como se puede resolver la necesidad del espacio publico a partir de conectar estos espacios verdes con las respuestas que la ciudad misma necesita.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23</a:t>
            </a:fld>
            <a:endParaRPr lang="es-EC"/>
          </a:p>
        </p:txBody>
      </p:sp>
    </p:spTree>
    <p:extLst>
      <p:ext uri="{BB962C8B-B14F-4D97-AF65-F5344CB8AC3E}">
        <p14:creationId xmlns:p14="http://schemas.microsoft.com/office/powerpoint/2010/main" val="9902503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Hablando específicamente de la Alameda, se puede identificar el valor de la memoria y la historia en el lugar por lo que definir sus principales características permiten conocer mas a fondo que sucede en el espacio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24</a:t>
            </a:fld>
            <a:endParaRPr lang="es-EC"/>
          </a:p>
        </p:txBody>
      </p:sp>
    </p:spTree>
    <p:extLst>
      <p:ext uri="{BB962C8B-B14F-4D97-AF65-F5344CB8AC3E}">
        <p14:creationId xmlns:p14="http://schemas.microsoft.com/office/powerpoint/2010/main" val="37677714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Desde su concepción como espacio de ocio para la sociedad quiteña la Alameda a tenido un valor en el espacio publico importante, una de sus principales cualidades es que es un espacio de recorridos, en una ciudad llena de montañas, la anomalía de la alameda y su planicie tienen un atractivo especial. A su vez en el lugar se hace alusión permanentemente a las artes y la ciencia teniendo preexistencias que permiten evidenciar estas cualidades de la marca del tiempo y su valor no solo se queda en lo construido, la mayor característica de la Alameda se ve conectada con la vida natural que existe en el lugar, siendo el primer parque en acoger especies vegetales introducidas al país para luego ser distribuidas en la ciudad, es </a:t>
            </a:r>
            <a:r>
              <a:rPr lang="es-ES" dirty="0" err="1"/>
              <a:t>asi</a:t>
            </a:r>
            <a:r>
              <a:rPr lang="es-ES" dirty="0"/>
              <a:t> como alrededor de estas cualidad comenzaron a nacer una cierta </a:t>
            </a:r>
            <a:r>
              <a:rPr lang="es-ES" dirty="0" err="1"/>
              <a:t>cantidas</a:t>
            </a:r>
            <a:r>
              <a:rPr lang="es-ES" dirty="0"/>
              <a:t> de monumentos algunos de contemplación y otros mas significativos que terminan consolidando el lugar.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25</a:t>
            </a:fld>
            <a:endParaRPr lang="es-EC"/>
          </a:p>
        </p:txBody>
      </p:sp>
    </p:spTree>
    <p:extLst>
      <p:ext uri="{BB962C8B-B14F-4D97-AF65-F5344CB8AC3E}">
        <p14:creationId xmlns:p14="http://schemas.microsoft.com/office/powerpoint/2010/main" val="4162719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Pero todo lo antes mencionado hace alusión a la historia de la ciudad, viéndola en la actualidad no se puede negar que la Alameda aun es un espacio anómalo, pero tiene cualidades que le permiten establecerse como espacio publico, las estrategias arquitectónicas de la propuesta no pretenden negar lo existente, mas bien se considera importante reafirmar y reconectar al parque con la ciudad actual, creando cualidades nuevas y remarcando cualidades propias del lugar, para que el espacio no sea considerado importante solo desde la memoria del mismo, sino mas bien desde su evolución y permanencia al pasar del tiempo y la evolución de la ciudad.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26</a:t>
            </a:fld>
            <a:endParaRPr lang="es-EC"/>
          </a:p>
        </p:txBody>
      </p:sp>
    </p:spTree>
    <p:extLst>
      <p:ext uri="{BB962C8B-B14F-4D97-AF65-F5344CB8AC3E}">
        <p14:creationId xmlns:p14="http://schemas.microsoft.com/office/powerpoint/2010/main" val="25916802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Creando así 4 ejes fundamentales reconocer y respetar en el sitio, el recorrido presentado como el promenade, las preexistencias como puntos establecidos, el respeto hacia lo existente y lo natural y la importancia del monumento frente al contexto inmediato.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27</a:t>
            </a:fld>
            <a:endParaRPr lang="es-EC"/>
          </a:p>
        </p:txBody>
      </p:sp>
    </p:spTree>
    <p:extLst>
      <p:ext uri="{BB962C8B-B14F-4D97-AF65-F5344CB8AC3E}">
        <p14:creationId xmlns:p14="http://schemas.microsoft.com/office/powerpoint/2010/main" val="38220344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ciudad Histórica tipológicamente se puede representar a partir de la casa patio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28</a:t>
            </a:fld>
            <a:endParaRPr lang="es-EC"/>
          </a:p>
        </p:txBody>
      </p:sp>
    </p:spTree>
    <p:extLst>
      <p:ext uri="{BB962C8B-B14F-4D97-AF65-F5344CB8AC3E}">
        <p14:creationId xmlns:p14="http://schemas.microsoft.com/office/powerpoint/2010/main" val="24719476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ciudad Histórica tipológicamente se puede representar a partir de la casa patio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29</a:t>
            </a:fld>
            <a:endParaRPr lang="es-EC"/>
          </a:p>
        </p:txBody>
      </p:sp>
    </p:spTree>
    <p:extLst>
      <p:ext uri="{BB962C8B-B14F-4D97-AF65-F5344CB8AC3E}">
        <p14:creationId xmlns:p14="http://schemas.microsoft.com/office/powerpoint/2010/main" val="507087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ahí donde al observar cuales son los conflictos reales que se presentan en la ciudad actual se reconoce cuales de estos pueden resolverse desde el pensamiento arquitectónico</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a:t>
            </a:fld>
            <a:endParaRPr lang="es-EC"/>
          </a:p>
        </p:txBody>
      </p:sp>
    </p:spTree>
    <p:extLst>
      <p:ext uri="{BB962C8B-B14F-4D97-AF65-F5344CB8AC3E}">
        <p14:creationId xmlns:p14="http://schemas.microsoft.com/office/powerpoint/2010/main" val="9879889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Mientras que la ciudad contemporánea tipológicamente se puede representar a partir de la torre o la verticalidad</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30</a:t>
            </a:fld>
            <a:endParaRPr lang="es-EC"/>
          </a:p>
        </p:txBody>
      </p:sp>
    </p:spTree>
    <p:extLst>
      <p:ext uri="{BB962C8B-B14F-4D97-AF65-F5344CB8AC3E}">
        <p14:creationId xmlns:p14="http://schemas.microsoft.com/office/powerpoint/2010/main" val="26676291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Ambos conceptos contrapuestos en la composición arquitectónica permiten proponer un espacio consolidado en la Alameda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31</a:t>
            </a:fld>
            <a:endParaRPr lang="es-EC"/>
          </a:p>
        </p:txBody>
      </p:sp>
    </p:spTree>
    <p:extLst>
      <p:ext uri="{BB962C8B-B14F-4D97-AF65-F5344CB8AC3E}">
        <p14:creationId xmlns:p14="http://schemas.microsoft.com/office/powerpoint/2010/main" val="29586364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Pero a su vez, por la necesidad de respetar el vacío en la ciudad es que se comienza reconocer diferentes coincidencias históricas que permitan explorar las posibilidades que se pueden dar en las formalidades que se pretende se establezcan en el parque, es así como la propuesta de Superstudio en el monumento continuo brindan una visión mas idealista de como las superestructuras y su cualidad de versatilidad y transformación aportan hacia la creación del espacio publico</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32</a:t>
            </a:fld>
            <a:endParaRPr lang="es-EC"/>
          </a:p>
        </p:txBody>
      </p:sp>
    </p:spTree>
    <p:extLst>
      <p:ext uri="{BB962C8B-B14F-4D97-AF65-F5344CB8AC3E}">
        <p14:creationId xmlns:p14="http://schemas.microsoft.com/office/powerpoint/2010/main" val="24860884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transformación y libertad que se establece a partir de la superestructura permite consolidar a los espacios arquitectónicos a partir de la densificación de lo artificial frente a la preexistencia y lo natural.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33</a:t>
            </a:fld>
            <a:endParaRPr lang="es-EC"/>
          </a:p>
        </p:txBody>
      </p:sp>
    </p:spTree>
    <p:extLst>
      <p:ext uri="{BB962C8B-B14F-4D97-AF65-F5344CB8AC3E}">
        <p14:creationId xmlns:p14="http://schemas.microsoft.com/office/powerpoint/2010/main" val="7501101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Al hacer una critica de como los espacios verdes urbanos no terminan respondiendo a la evolución de la ciudad, no se puede presentar una propuesta que sea estática, mas bien se debe anclar la propuesta hacia las diferentes variaciones atemporales que se puede dar en el lugar. Esta estrategia termina de definir al proyecto arquitectónico mediante la superestructura como una respuesta que permite tener la libertad de no alterar el entorno actual del sitio, respetando las preexistencias y los espacios naturales mientras se propone un artificio que pueda contener variaciones programáticas en el tiempo sin perder la cualidad formal de la propuesta arquitectónica.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34</a:t>
            </a:fld>
            <a:endParaRPr lang="es-EC"/>
          </a:p>
        </p:txBody>
      </p:sp>
    </p:spTree>
    <p:extLst>
      <p:ext uri="{BB962C8B-B14F-4D97-AF65-F5344CB8AC3E}">
        <p14:creationId xmlns:p14="http://schemas.microsoft.com/office/powerpoint/2010/main" val="25232606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Al hacer una critica de como los espacios verdes urbanos no terminan respondiendo a la evolución de la ciudad, no se puede presentar una propuesta que sea estática, mas bien se debe anclar la propuesta hacia las diferentes variaciones atemporales que se puede dar en el lugar. Esta estrategia termina de definir al proyecto arquitectónico mediante la superestructura como una respuesta que permite tener la libertad de no alterar el entorno actual del sitio, respetando las preexistencias y los espacios naturales mientras se propone un artificio que pueda contener variaciones programáticas en el tiempo sin perder la cualidad formal de la propuesta arquitectónica.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35</a:t>
            </a:fld>
            <a:endParaRPr lang="es-EC"/>
          </a:p>
        </p:txBody>
      </p:sp>
    </p:spTree>
    <p:extLst>
      <p:ext uri="{BB962C8B-B14F-4D97-AF65-F5344CB8AC3E}">
        <p14:creationId xmlns:p14="http://schemas.microsoft.com/office/powerpoint/2010/main" val="29128953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Específicamente y como elemento principal ha desarrollarse en el trabajo, se habla de la capa patio, donde se pretende no solo la superestructura haga alusión a las decisiones tipológicas relacionadas a la ciudad histórica de quito, sino que, a su vez de manera formal su uso se ancla hacia el poder condensar los usos y espacios programáticos acogidos en la estructura tectónica que permite la fluides a través de las preexistencias naturales y artificiales, considerando que las actividades programáticas establecidas no pasan a ser relevantes.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36</a:t>
            </a:fld>
            <a:endParaRPr lang="es-EC"/>
          </a:p>
        </p:txBody>
      </p:sp>
    </p:spTree>
    <p:extLst>
      <p:ext uri="{BB962C8B-B14F-4D97-AF65-F5344CB8AC3E}">
        <p14:creationId xmlns:p14="http://schemas.microsoft.com/office/powerpoint/2010/main" val="24081856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Este concepto basado en que, cada uno de los módulos establecidos en el interior de la superestructura vienen a funcionar de cierta manera como un folies, haciendo alusión a bernard Tschumi, a pesar de estar establecidos en un mismo espacio sus estrategias programáticas responden a una realidad y necesidad actual del espacio publico,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37</a:t>
            </a:fld>
            <a:endParaRPr lang="es-EC"/>
          </a:p>
        </p:txBody>
      </p:sp>
    </p:spTree>
    <p:extLst>
      <p:ext uri="{BB962C8B-B14F-4D97-AF65-F5344CB8AC3E}">
        <p14:creationId xmlns:p14="http://schemas.microsoft.com/office/powerpoint/2010/main" val="26249412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mas no se atan directamente hacia ellas, debido a que cada uno de los módulos son transformables y pueden ser reestructurados dependiendo las necesidades y variables que la ciudad pueda presentar.  Cada uno de los </a:t>
            </a:r>
            <a:r>
              <a:rPr lang="es-ES" dirty="0" err="1"/>
              <a:t>modulos</a:t>
            </a:r>
            <a:r>
              <a:rPr lang="es-ES" dirty="0"/>
              <a:t> tiene una </a:t>
            </a:r>
            <a:r>
              <a:rPr lang="es-ES" dirty="0" err="1"/>
              <a:t>sufestructura</a:t>
            </a:r>
            <a:r>
              <a:rPr lang="es-ES" dirty="0"/>
              <a:t> que permite su versatilidad e independencia de la propuesta general.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38</a:t>
            </a:fld>
            <a:endParaRPr lang="es-EC"/>
          </a:p>
        </p:txBody>
      </p:sp>
    </p:spTree>
    <p:extLst>
      <p:ext uri="{BB962C8B-B14F-4D97-AF65-F5344CB8AC3E}">
        <p14:creationId xmlns:p14="http://schemas.microsoft.com/office/powerpoint/2010/main" val="7052171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así como de manera estratégica se coloca los módulos respondiendo a las necesidades actuales del espacio, principalmente respetando el crecimiento de las especies vegetales del lugar, sin alterar la libertad que estas necesiten para crecer y permanecer en el tiempo, estas mismas necesidades pueden ir variando por lo que la composición del espacio arquitectónico debe irse adaptando a estas cualidades futuras.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39</a:t>
            </a:fld>
            <a:endParaRPr lang="es-EC"/>
          </a:p>
        </p:txBody>
      </p:sp>
    </p:spTree>
    <p:extLst>
      <p:ext uri="{BB962C8B-B14F-4D97-AF65-F5344CB8AC3E}">
        <p14:creationId xmlns:p14="http://schemas.microsoft.com/office/powerpoint/2010/main" val="2593490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Para hablar específicamente sobre la crisis escogida se aborda el tema del crecimiento de las ciudades como punto de partida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4</a:t>
            </a:fld>
            <a:endParaRPr lang="es-EC"/>
          </a:p>
        </p:txBody>
      </p:sp>
    </p:spTree>
    <p:extLst>
      <p:ext uri="{BB962C8B-B14F-4D97-AF65-F5344CB8AC3E}">
        <p14:creationId xmlns:p14="http://schemas.microsoft.com/office/powerpoint/2010/main" val="15923950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así como de manera estratégica se coloca los módulos respondiendo a las necesidades actuales del espacio, principalmente respetando el crecimiento de las especies vegetales del lugar, sin alterar la libertad que estas necesiten para crecer y permanecer en el tiempo, estas mismas necesidades pueden ir variando por lo que la composición del espacio arquitectónico debe irse adaptando a estas cualidades futuras.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40</a:t>
            </a:fld>
            <a:endParaRPr lang="es-EC"/>
          </a:p>
        </p:txBody>
      </p:sp>
    </p:spTree>
    <p:extLst>
      <p:ext uri="{BB962C8B-B14F-4D97-AF65-F5344CB8AC3E}">
        <p14:creationId xmlns:p14="http://schemas.microsoft.com/office/powerpoint/2010/main" val="36511257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Los módulos propuestos responden así a las necesidades o carencias del espacio publico actual, teniendo 3 categorías que pueden reconocerse, principalmente trabajando desde la memoria del parque los usos culturales de galerías y auditorios son primordiales</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41</a:t>
            </a:fld>
            <a:endParaRPr lang="es-EC"/>
          </a:p>
        </p:txBody>
      </p:sp>
    </p:spTree>
    <p:extLst>
      <p:ext uri="{BB962C8B-B14F-4D97-AF65-F5344CB8AC3E}">
        <p14:creationId xmlns:p14="http://schemas.microsoft.com/office/powerpoint/2010/main" val="13677308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Los módulos propuestos responden así a las necesidades o carencias del espacio publico actual, teniendo 3 categorías que pueden reconocerse, principalmente trabajando desde la memoria del parque los usos culturales de galerías y auditorios son primordiales</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42</a:t>
            </a:fld>
            <a:endParaRPr lang="es-EC"/>
          </a:p>
        </p:txBody>
      </p:sp>
    </p:spTree>
    <p:extLst>
      <p:ext uri="{BB962C8B-B14F-4D97-AF65-F5344CB8AC3E}">
        <p14:creationId xmlns:p14="http://schemas.microsoft.com/office/powerpoint/2010/main" val="30865223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Los módulos propuestos responden así a las necesidades o carencias del espacio publico actual, teniendo 3 categorías que pueden reconocerse, principalmente trabajando desde la memoria del parque los usos culturales de galerías y auditorios son primordiales</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43</a:t>
            </a:fld>
            <a:endParaRPr lang="es-EC"/>
          </a:p>
        </p:txBody>
      </p:sp>
    </p:spTree>
    <p:extLst>
      <p:ext uri="{BB962C8B-B14F-4D97-AF65-F5344CB8AC3E}">
        <p14:creationId xmlns:p14="http://schemas.microsoft.com/office/powerpoint/2010/main" val="8602008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5C5038-46C4-4BDA-A82D-9573D1A1B3E9}" type="slidenum">
              <a:rPr lang="es-EC" smtClean="0"/>
              <a:t>44</a:t>
            </a:fld>
            <a:endParaRPr lang="es-EC"/>
          </a:p>
        </p:txBody>
      </p:sp>
    </p:spTree>
    <p:extLst>
      <p:ext uri="{BB962C8B-B14F-4D97-AF65-F5344CB8AC3E}">
        <p14:creationId xmlns:p14="http://schemas.microsoft.com/office/powerpoint/2010/main" val="34542141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 su vez se conecta también con  estrategias de micro comercio y difusión de productos artesanales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47</a:t>
            </a:fld>
            <a:endParaRPr lang="es-EC"/>
          </a:p>
        </p:txBody>
      </p:sp>
    </p:spTree>
    <p:extLst>
      <p:ext uri="{BB962C8B-B14F-4D97-AF65-F5344CB8AC3E}">
        <p14:creationId xmlns:p14="http://schemas.microsoft.com/office/powerpoint/2010/main" val="5927973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Y también espacios de trabajo colectivo y recreación de zonas libres que de paso a talleres, todas estas actividades que se pueden encontrar en la ciudad actualmente pero que responden mas bien hacia el área privada o se tienen iniciativas publicas pero no terminan de tener espacios que respondan al programa expuesto.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51</a:t>
            </a:fld>
            <a:endParaRPr lang="es-EC"/>
          </a:p>
        </p:txBody>
      </p:sp>
    </p:spTree>
    <p:extLst>
      <p:ext uri="{BB962C8B-B14F-4D97-AF65-F5344CB8AC3E}">
        <p14:creationId xmlns:p14="http://schemas.microsoft.com/office/powerpoint/2010/main" val="33017887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Todos los módulos se conectan a la importancia del recorrido en proyecto, siendo las rampas el elemento que consolida a la propuesta estableciendo el promenade arquitectónico. Haciendo alusión de igual manera a como la Alameda siempre ha sido importante por el recorrido del lugar</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55</a:t>
            </a:fld>
            <a:endParaRPr lang="es-EC"/>
          </a:p>
        </p:txBody>
      </p:sp>
    </p:spTree>
    <p:extLst>
      <p:ext uri="{BB962C8B-B14F-4D97-AF65-F5344CB8AC3E}">
        <p14:creationId xmlns:p14="http://schemas.microsoft.com/office/powerpoint/2010/main" val="36246742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Todos los módulos se conectan a la importancia del recorrido en proyecto, siendo las rampas el elemento que consolida a la propuesta estableciendo el promenade arquitectónico. Haciendo alusión de igual manera a como la Alameda siempre ha sido importante por el recorrido del lugar</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56</a:t>
            </a:fld>
            <a:endParaRPr lang="es-EC"/>
          </a:p>
        </p:txBody>
      </p:sp>
    </p:spTree>
    <p:extLst>
      <p:ext uri="{BB962C8B-B14F-4D97-AF65-F5344CB8AC3E}">
        <p14:creationId xmlns:p14="http://schemas.microsoft.com/office/powerpoint/2010/main" val="41533350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Los recorridos no se dan principalmente en planta baja, se da la característica a los espacios en altura liberando la planta baja para el transito habitual y dotando de características especificas al recorrido en altura permitiendo tener esta variación entre recorrer el parque desde la planta baja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57</a:t>
            </a:fld>
            <a:endParaRPr lang="es-EC"/>
          </a:p>
        </p:txBody>
      </p:sp>
    </p:spTree>
    <p:extLst>
      <p:ext uri="{BB962C8B-B14F-4D97-AF65-F5344CB8AC3E}">
        <p14:creationId xmlns:p14="http://schemas.microsoft.com/office/powerpoint/2010/main" val="1259819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Reconociendo de manera hipotética como al momento en que las ciudades se expanden por defecto las nuevas </a:t>
            </a:r>
            <a:r>
              <a:rPr lang="es-ES" dirty="0" err="1"/>
              <a:t>estrategiasurbanas</a:t>
            </a:r>
            <a:r>
              <a:rPr lang="es-ES" dirty="0"/>
              <a:t> que se establecen terminan adecuándose a las tramas existentes</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5</a:t>
            </a:fld>
            <a:endParaRPr lang="es-EC"/>
          </a:p>
        </p:txBody>
      </p:sp>
    </p:spTree>
    <p:extLst>
      <p:ext uri="{BB962C8B-B14F-4D97-AF65-F5344CB8AC3E}">
        <p14:creationId xmlns:p14="http://schemas.microsoft.com/office/powerpoint/2010/main" val="42050164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Y recorrerlo entre las copas de los arboles teniendo perspectivas y visuales diferentes en el promenade arquitectónico siempre conectando los </a:t>
            </a:r>
            <a:r>
              <a:rPr lang="es-ES" dirty="0" err="1"/>
              <a:t>modulos</a:t>
            </a:r>
            <a:r>
              <a:rPr lang="es-ES" dirty="0"/>
              <a:t> programáticos a </a:t>
            </a:r>
            <a:r>
              <a:rPr lang="es-ES" dirty="0" err="1"/>
              <a:t>travez</a:t>
            </a:r>
            <a:r>
              <a:rPr lang="es-ES" dirty="0"/>
              <a:t> de este recorrido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58</a:t>
            </a:fld>
            <a:endParaRPr lang="es-EC"/>
          </a:p>
        </p:txBody>
      </p:sp>
    </p:spTree>
    <p:extLst>
      <p:ext uri="{BB962C8B-B14F-4D97-AF65-F5344CB8AC3E}">
        <p14:creationId xmlns:p14="http://schemas.microsoft.com/office/powerpoint/2010/main" val="2427883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Y recorrerlo entre las copas de los arboles teniendo perspectivas y visuales diferentes en el promenade arquitectónico siempre conectando los </a:t>
            </a:r>
            <a:r>
              <a:rPr lang="es-ES" dirty="0" err="1"/>
              <a:t>modulos</a:t>
            </a:r>
            <a:r>
              <a:rPr lang="es-ES" dirty="0"/>
              <a:t> programáticos a </a:t>
            </a:r>
            <a:r>
              <a:rPr lang="es-ES" dirty="0" err="1"/>
              <a:t>travez</a:t>
            </a:r>
            <a:r>
              <a:rPr lang="es-ES" dirty="0"/>
              <a:t> de este recorrido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59</a:t>
            </a:fld>
            <a:endParaRPr lang="es-EC"/>
          </a:p>
        </p:txBody>
      </p:sp>
    </p:spTree>
    <p:extLst>
      <p:ext uri="{BB962C8B-B14F-4D97-AF65-F5344CB8AC3E}">
        <p14:creationId xmlns:p14="http://schemas.microsoft.com/office/powerpoint/2010/main" val="16783314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así que la propuesta total del parque termina de consolidarse a partir de la </a:t>
            </a:r>
            <a:r>
              <a:rPr lang="es-ES" dirty="0" err="1"/>
              <a:t>superestructructura</a:t>
            </a:r>
            <a:r>
              <a:rPr lang="es-ES" dirty="0"/>
              <a:t>, y este al ser un elemento que compositivamente da una flexibilidad, se ve representada no solo en la capa patio</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60</a:t>
            </a:fld>
            <a:endParaRPr lang="es-EC"/>
          </a:p>
        </p:txBody>
      </p:sp>
    </p:spTree>
    <p:extLst>
      <p:ext uri="{BB962C8B-B14F-4D97-AF65-F5344CB8AC3E}">
        <p14:creationId xmlns:p14="http://schemas.microsoft.com/office/powerpoint/2010/main" val="5283600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 su vez, otra de las variaciones se da con el elemento vertical que hace alusión a la ciudad contemporánea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61</a:t>
            </a:fld>
            <a:endParaRPr lang="es-EC"/>
          </a:p>
        </p:txBody>
      </p:sp>
    </p:spTree>
    <p:extLst>
      <p:ext uri="{BB962C8B-B14F-4D97-AF65-F5344CB8AC3E}">
        <p14:creationId xmlns:p14="http://schemas.microsoft.com/office/powerpoint/2010/main" val="19138320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torre se concibe a partir de crear un espacio vertical que al igual que la casa patio, almacene un objeto tipo que pueda transformarse con el tiempo pero que responda a un pretexto </a:t>
            </a:r>
            <a:r>
              <a:rPr lang="es-ES" dirty="0" err="1"/>
              <a:t>progrmamatico</a:t>
            </a:r>
            <a:r>
              <a:rPr lang="es-ES" dirty="0"/>
              <a:t> establecido en la actualidad</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62</a:t>
            </a:fld>
            <a:endParaRPr lang="es-EC"/>
          </a:p>
        </p:txBody>
      </p:sp>
    </p:spTree>
    <p:extLst>
      <p:ext uri="{BB962C8B-B14F-4D97-AF65-F5344CB8AC3E}">
        <p14:creationId xmlns:p14="http://schemas.microsoft.com/office/powerpoint/2010/main" val="157721545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 lo que como primer acercamiento programático se propone que la torre funcione como un vivero vertical, donde no solo se cultiven especies que pueden ser reproducida dentro del parque, sino también en todo Quito, también se puede cultivar especies que sirvan a los usuarios de manera colectiva y educar y enseñar a las personas la importancia de las especies endémicas e introducidas en el país frente a la densificación que tiene actualmente la ciudad de Quito. Se aclara que este pretexto </a:t>
            </a:r>
            <a:r>
              <a:rPr lang="es-ES" dirty="0" err="1"/>
              <a:t>rpogramatico</a:t>
            </a:r>
            <a:r>
              <a:rPr lang="es-ES" dirty="0"/>
              <a:t> puede ir variando al igual que todas las estrategias programáticas de la propuestas con el cambio o necesidad que la ciudad presente.</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63</a:t>
            </a:fld>
            <a:endParaRPr lang="es-EC"/>
          </a:p>
        </p:txBody>
      </p:sp>
    </p:spTree>
    <p:extLst>
      <p:ext uri="{BB962C8B-B14F-4D97-AF65-F5344CB8AC3E}">
        <p14:creationId xmlns:p14="http://schemas.microsoft.com/office/powerpoint/2010/main" val="14272919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A su vez todos estos módulos tipo se conectan de manera vertical por una serie de plataformas que invitan a hacer un recorrido en espiral en el interior de la torre, esto no solo da explanadas para la conexión de los espacios, también permite que mientras mas altura en la torre las visuales a sus alrededores enmarquen diferentes escenarios de la ciudad hasta llegar al punto mas alto donde se pretende funcione un mirador de 360 grados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64</a:t>
            </a:fld>
            <a:endParaRPr lang="es-EC"/>
          </a:p>
        </p:txBody>
      </p:sp>
    </p:spTree>
    <p:extLst>
      <p:ext uri="{BB962C8B-B14F-4D97-AF65-F5344CB8AC3E}">
        <p14:creationId xmlns:p14="http://schemas.microsoft.com/office/powerpoint/2010/main" val="24471692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Este gesto también haciendo alusión a la historia de la preexistencia del lugar, la historia del churo de la alameda se remonta a como en una época de la ciudad se creyó necesario tener un hito vertical que permita ver la expansión de la meseta a 360 grados y funcione como un atractivo en el parque la Alameda, la torre no pretende negar el rasgo histórico y memoria del sitio, mas bien conectarlo con las necesidades nuevas de la ciudad y enmarcar la preexistencia como base de la estrategia arquitectónica sin quitarle su valor, se pretende que la misma </a:t>
            </a:r>
            <a:r>
              <a:rPr lang="es-ES" dirty="0" err="1"/>
              <a:t>esteategia</a:t>
            </a:r>
            <a:r>
              <a:rPr lang="es-ES" dirty="0"/>
              <a:t>  de liberar la planta baja de la libertad a la preexistencia de seguir siendo utilizada con la importancia que amerite.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65</a:t>
            </a:fld>
            <a:endParaRPr lang="es-EC"/>
          </a:p>
        </p:txBody>
      </p:sp>
    </p:spTree>
    <p:extLst>
      <p:ext uri="{BB962C8B-B14F-4D97-AF65-F5344CB8AC3E}">
        <p14:creationId xmlns:p14="http://schemas.microsoft.com/office/powerpoint/2010/main" val="22490403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Este gesto también haciendo alusión a la historia de la preexistencia del lugar, la historia del churo de la alameda se remonta a como en una época de la ciudad se creyó necesario tener un hito vertical que permita ver la expansión de la meseta a 360 grados y funcione como un atractivo en el parque la Alameda, la torre no pretende negar el rasgo histórico y memoria del sitio, mas bien conectarlo con las necesidades nuevas de la ciudad y enmarcar la preexistencia como base de la estrategia arquitectónica sin quitarle su valor, se pretende que la misma </a:t>
            </a:r>
            <a:r>
              <a:rPr lang="es-ES" dirty="0" err="1"/>
              <a:t>esteategia</a:t>
            </a:r>
            <a:r>
              <a:rPr lang="es-ES" dirty="0"/>
              <a:t>  de liberar la planta baja de la libertad a la preexistencia de seguir siendo utilizada con la importancia que amerite.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66</a:t>
            </a:fld>
            <a:endParaRPr lang="es-EC"/>
          </a:p>
        </p:txBody>
      </p:sp>
    </p:spTree>
    <p:extLst>
      <p:ext uri="{BB962C8B-B14F-4D97-AF65-F5344CB8AC3E}">
        <p14:creationId xmlns:p14="http://schemas.microsoft.com/office/powerpoint/2010/main" val="341134549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La composición arquitectónica cuenta con elementos secundarios como la reestructuración de la laguna y un monumento vertical haciendo alusión a los monumentos existentes en el parque que terminan de consolidad la propuesta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67</a:t>
            </a:fld>
            <a:endParaRPr lang="es-EC"/>
          </a:p>
        </p:txBody>
      </p:sp>
    </p:spTree>
    <p:extLst>
      <p:ext uri="{BB962C8B-B14F-4D97-AF65-F5344CB8AC3E}">
        <p14:creationId xmlns:p14="http://schemas.microsoft.com/office/powerpoint/2010/main" val="971976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ahí donde en el cruce de dichas tramas comienza a suceder un factor importante en la ciudad, comienzan a nacer estos espacios que morfológicamente no son ortogonales y terminan teniendo la cualidad de anomalía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6</a:t>
            </a:fld>
            <a:endParaRPr lang="es-EC"/>
          </a:p>
        </p:txBody>
      </p:sp>
    </p:spTree>
    <p:extLst>
      <p:ext uri="{BB962C8B-B14F-4D97-AF65-F5344CB8AC3E}">
        <p14:creationId xmlns:p14="http://schemas.microsoft.com/office/powerpoint/2010/main" val="139189366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Se pretende que las especies vegetales puedan densificarse en las áreas mas amplias del lugar y toda la propuesta se ve estructurada </a:t>
            </a:r>
            <a:r>
              <a:rPr lang="es-ES" dirty="0" err="1"/>
              <a:t>apartir</a:t>
            </a:r>
            <a:r>
              <a:rPr lang="es-ES" dirty="0"/>
              <a:t> de un mecanismo estructural y constructivo establecido a partir de la estrategia de no alterar el espacio, al ser todo desarmable y transformable su cimentación se da a partir de una plataforma prefabricada que sostiene la estructura empernada. </a:t>
            </a:r>
          </a:p>
        </p:txBody>
      </p:sp>
      <p:sp>
        <p:nvSpPr>
          <p:cNvPr id="4" name="Marcador de número de diapositiva 3"/>
          <p:cNvSpPr>
            <a:spLocks noGrp="1"/>
          </p:cNvSpPr>
          <p:nvPr>
            <p:ph type="sldNum" sz="quarter" idx="5"/>
          </p:nvPr>
        </p:nvSpPr>
        <p:spPr/>
        <p:txBody>
          <a:bodyPr/>
          <a:lstStyle/>
          <a:p>
            <a:fld id="{E85C5038-46C4-4BDA-A82D-9573D1A1B3E9}" type="slidenum">
              <a:rPr lang="es-EC" smtClean="0"/>
              <a:t>68</a:t>
            </a:fld>
            <a:endParaRPr lang="es-EC"/>
          </a:p>
        </p:txBody>
      </p:sp>
    </p:spTree>
    <p:extLst>
      <p:ext uri="{BB962C8B-B14F-4D97-AF65-F5344CB8AC3E}">
        <p14:creationId xmlns:p14="http://schemas.microsoft.com/office/powerpoint/2010/main" val="10955927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Se pretende que las especies vegetales puedan densificarse en las áreas mas amplias del lugar y toda la propuesta se ve estructurada </a:t>
            </a:r>
            <a:r>
              <a:rPr lang="es-ES" dirty="0" err="1"/>
              <a:t>apartir</a:t>
            </a:r>
            <a:r>
              <a:rPr lang="es-ES" dirty="0"/>
              <a:t> de un mecanismo estructural y constructivo establecido a partir de la estrategia de no alterar el espacio, al ser todo desarmable y transformable su cimentación se da a partir de una plataforma prefabricada que sostiene la estructura empernada. </a:t>
            </a:r>
          </a:p>
        </p:txBody>
      </p:sp>
      <p:sp>
        <p:nvSpPr>
          <p:cNvPr id="4" name="Marcador de número de diapositiva 3"/>
          <p:cNvSpPr>
            <a:spLocks noGrp="1"/>
          </p:cNvSpPr>
          <p:nvPr>
            <p:ph type="sldNum" sz="quarter" idx="5"/>
          </p:nvPr>
        </p:nvSpPr>
        <p:spPr/>
        <p:txBody>
          <a:bodyPr/>
          <a:lstStyle/>
          <a:p>
            <a:fld id="{E85C5038-46C4-4BDA-A82D-9573D1A1B3E9}" type="slidenum">
              <a:rPr lang="es-EC" smtClean="0"/>
              <a:t>69</a:t>
            </a:fld>
            <a:endParaRPr lang="es-EC"/>
          </a:p>
        </p:txBody>
      </p:sp>
    </p:spTree>
    <p:extLst>
      <p:ext uri="{BB962C8B-B14F-4D97-AF65-F5344CB8AC3E}">
        <p14:creationId xmlns:p14="http://schemas.microsoft.com/office/powerpoint/2010/main" val="275557506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t>
            </a:r>
            <a:r>
              <a:rPr lang="es-ES" dirty="0" err="1"/>
              <a:t>asi</a:t>
            </a:r>
            <a:r>
              <a:rPr lang="es-ES" dirty="0"/>
              <a:t> como la propuesta intenta hacer alusión a como se puede proponer nuevas estrategias del espacio publico desde su mismo uso, mucho se habla de como se debe integrar lo publico en diferentes propuestas desde la vivienda, el comercio y otros aspectos, pero poco se habla de como la misma ciudad debería poder responder hacia las necesidades del espacio publico y resolver sus problemáticas propias, conectándose con la arquitectura como un medio de difusión y repetición en diferentes espacios con cualidades que conecten con la propuesta.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70</a:t>
            </a:fld>
            <a:endParaRPr lang="es-EC"/>
          </a:p>
        </p:txBody>
      </p:sp>
    </p:spTree>
    <p:extLst>
      <p:ext uri="{BB962C8B-B14F-4D97-AF65-F5344CB8AC3E}">
        <p14:creationId xmlns:p14="http://schemas.microsoft.com/office/powerpoint/2010/main" val="118167404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a:t>
            </a:r>
            <a:r>
              <a:rPr lang="es-ES" dirty="0" err="1"/>
              <a:t>asi</a:t>
            </a:r>
            <a:r>
              <a:rPr lang="es-ES" dirty="0"/>
              <a:t> como la propuesta intenta hacer alusión a como se puede proponer nuevas estrategias del espacio publico desde su mismo uso, mucho se habla de como se debe integrar lo publico en diferentes propuestas desde la vivienda, el comercio y otros aspectos, pero poco se habla de como la misma ciudad debería poder responder hacia las necesidades del espacio publico y resolver sus problemáticas propias, conectándose con la arquitectura como un medio de difusión y repetición en diferentes espacios con cualidades que conecten con la propuesta.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71</a:t>
            </a:fld>
            <a:endParaRPr lang="es-EC"/>
          </a:p>
        </p:txBody>
      </p:sp>
    </p:spTree>
    <p:extLst>
      <p:ext uri="{BB962C8B-B14F-4D97-AF65-F5344CB8AC3E}">
        <p14:creationId xmlns:p14="http://schemas.microsoft.com/office/powerpoint/2010/main" val="3861080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por ello que no es hasta este punto en el que se puede definir al proyecto como un hecho formal en la realidad que trabaja a partir del artificio arquitectónico siempre buscando la conexión con lo natural con la ciudad y con la gente.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72</a:t>
            </a:fld>
            <a:endParaRPr lang="es-EC"/>
          </a:p>
        </p:txBody>
      </p:sp>
    </p:spTree>
    <p:extLst>
      <p:ext uri="{BB962C8B-B14F-4D97-AF65-F5344CB8AC3E}">
        <p14:creationId xmlns:p14="http://schemas.microsoft.com/office/powerpoint/2010/main" val="2837406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Estas anomalías al no poder pertenecer a la parte de las tramas urbanas útiles para su venta y lotización terminan teniendo una cualidad mas arraigada hacia el espacio verde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7</a:t>
            </a:fld>
            <a:endParaRPr lang="es-EC"/>
          </a:p>
        </p:txBody>
      </p:sp>
    </p:spTree>
    <p:extLst>
      <p:ext uri="{BB962C8B-B14F-4D97-AF65-F5344CB8AC3E}">
        <p14:creationId xmlns:p14="http://schemas.microsoft.com/office/powerpoint/2010/main" val="4000895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Esta cualidad no solo se reconoce en las partes de la ciudad donde se establecen tramas a partir del crecimiento ilegal de ciudad, mas bien se puede reconocer en las partes consolidadas y en toda la expansión de la misma</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8</a:t>
            </a:fld>
            <a:endParaRPr lang="es-EC"/>
          </a:p>
        </p:txBody>
      </p:sp>
    </p:spTree>
    <p:extLst>
      <p:ext uri="{BB962C8B-B14F-4D97-AF65-F5344CB8AC3E}">
        <p14:creationId xmlns:p14="http://schemas.microsoft.com/office/powerpoint/2010/main" val="4234041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Es mas, los casos en los que mas se puede encontrar anomalías morfológicas van conectados a estos espacios donde se intersecan una trama ortogonal establecida frente a una respuesta no ortogonal </a:t>
            </a:r>
            <a:endParaRPr lang="es-EC" dirty="0"/>
          </a:p>
        </p:txBody>
      </p:sp>
      <p:sp>
        <p:nvSpPr>
          <p:cNvPr id="4" name="Marcador de número de diapositiva 3"/>
          <p:cNvSpPr>
            <a:spLocks noGrp="1"/>
          </p:cNvSpPr>
          <p:nvPr>
            <p:ph type="sldNum" sz="quarter" idx="5"/>
          </p:nvPr>
        </p:nvSpPr>
        <p:spPr/>
        <p:txBody>
          <a:bodyPr/>
          <a:lstStyle/>
          <a:p>
            <a:fld id="{E85C5038-46C4-4BDA-A82D-9573D1A1B3E9}" type="slidenum">
              <a:rPr lang="es-EC" smtClean="0"/>
              <a:t>9</a:t>
            </a:fld>
            <a:endParaRPr lang="es-EC"/>
          </a:p>
        </p:txBody>
      </p:sp>
    </p:spTree>
    <p:extLst>
      <p:ext uri="{BB962C8B-B14F-4D97-AF65-F5344CB8AC3E}">
        <p14:creationId xmlns:p14="http://schemas.microsoft.com/office/powerpoint/2010/main" val="3673399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3580A-E8A5-906D-B94E-763F360937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E7DCD9-27B1-FB3D-1794-2FB4990E7B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ADDE06-1566-2C77-CC79-831B3DF1D310}"/>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5" name="Footer Placeholder 4">
            <a:extLst>
              <a:ext uri="{FF2B5EF4-FFF2-40B4-BE49-F238E27FC236}">
                <a16:creationId xmlns:a16="http://schemas.microsoft.com/office/drawing/2014/main" id="{2E65BF77-768E-807F-27CD-B7129C4954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A7E3F0-65C7-9500-268A-E6703B0F2B24}"/>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855287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0EB05-C3B9-4FEC-38A8-716F90C4D68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24DA76-F0B1-3592-6F90-2884854014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6AF6A8-B643-77A2-5391-07B255CFAF6A}"/>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5" name="Footer Placeholder 4">
            <a:extLst>
              <a:ext uri="{FF2B5EF4-FFF2-40B4-BE49-F238E27FC236}">
                <a16:creationId xmlns:a16="http://schemas.microsoft.com/office/drawing/2014/main" id="{77BBEBBF-EF07-B9DC-09F4-76BD27D12A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D4E6B5-93D7-D796-23D6-EC43FC6D3948}"/>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205064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A5F2B5-ECAF-D3AB-63E1-A002743B951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12BC6DC-77D9-5B4C-AF70-B85852E31EF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BB243E-AFB3-4718-0D93-3F3B3E7D3BBD}"/>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5" name="Footer Placeholder 4">
            <a:extLst>
              <a:ext uri="{FF2B5EF4-FFF2-40B4-BE49-F238E27FC236}">
                <a16:creationId xmlns:a16="http://schemas.microsoft.com/office/drawing/2014/main" id="{001D0E2C-7F99-46AD-A623-6C00572923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B80628-F287-1C64-E110-AFA3A896A628}"/>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252368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FAC92-ECCF-2AB0-10D3-C0DE3ACD4B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677F26-F43D-2F40-0478-DCDDA97510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4E5834-90AD-EF8F-E2AA-EFC32219DD2B}"/>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5" name="Footer Placeholder 4">
            <a:extLst>
              <a:ext uri="{FF2B5EF4-FFF2-40B4-BE49-F238E27FC236}">
                <a16:creationId xmlns:a16="http://schemas.microsoft.com/office/drawing/2014/main" id="{A863A15F-1779-0320-7B37-C9C120BDA4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0BCB29-820A-856F-5469-D075D0C78597}"/>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689447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6A04B-74C6-0C3D-107E-164068EFB6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58C3A3-F4F6-FBBF-53D3-D94757C7B3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38A4748-5D6B-4915-61F0-C76FE92D382B}"/>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5" name="Footer Placeholder 4">
            <a:extLst>
              <a:ext uri="{FF2B5EF4-FFF2-40B4-BE49-F238E27FC236}">
                <a16:creationId xmlns:a16="http://schemas.microsoft.com/office/drawing/2014/main" id="{2F3E0A66-08B0-6FD5-3E7A-FEE5050066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FA3E5-54BB-78B4-3B99-D5EE8F4F2A46}"/>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2847006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5FA3F-6146-C3F3-3C6B-DF88AFE3B2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8105A0-EAEB-32E6-4C7B-60243C2972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359157-370E-C6A4-714D-341E5A5FAC8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EDFDA7-07AD-39E8-81EE-9489C50832F6}"/>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6" name="Footer Placeholder 5">
            <a:extLst>
              <a:ext uri="{FF2B5EF4-FFF2-40B4-BE49-F238E27FC236}">
                <a16:creationId xmlns:a16="http://schemas.microsoft.com/office/drawing/2014/main" id="{7BAF765F-63C0-2EB1-D373-8045BD059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100020-DFD8-1FFD-2B79-C8AEF5E42DC9}"/>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2419458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D61E7-80F5-E2BF-7475-8097A7B48BA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EF5F7DF-7F4F-2CB6-8CB6-EA908FACB3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113AD2-DD32-B00C-C8B2-1EAB8F55789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818092-5AA9-A8C5-F883-CE120FC4B3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107ECB5-F7B9-A640-A7A2-20CEC3FD6E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292A78-E894-5035-0A3E-16BD76578DDA}"/>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8" name="Footer Placeholder 7">
            <a:extLst>
              <a:ext uri="{FF2B5EF4-FFF2-40B4-BE49-F238E27FC236}">
                <a16:creationId xmlns:a16="http://schemas.microsoft.com/office/drawing/2014/main" id="{167AE354-A9D0-2EAA-DA12-D732494EB6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57E635-64FE-3736-2B79-ED6992B8959C}"/>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1287188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95F1B-02CD-7B8A-79BC-1C4A001D90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AEA792-ACE5-73A3-C7F8-60133500001D}"/>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4" name="Footer Placeholder 3">
            <a:extLst>
              <a:ext uri="{FF2B5EF4-FFF2-40B4-BE49-F238E27FC236}">
                <a16:creationId xmlns:a16="http://schemas.microsoft.com/office/drawing/2014/main" id="{AC69F807-58FF-CE97-9FB4-34F7389A5CF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FE6F12-934D-9298-2828-45A23784C35C}"/>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3717251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8C9775-5A18-CAEF-D1C7-AAA43F880E01}"/>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3" name="Footer Placeholder 2">
            <a:extLst>
              <a:ext uri="{FF2B5EF4-FFF2-40B4-BE49-F238E27FC236}">
                <a16:creationId xmlns:a16="http://schemas.microsoft.com/office/drawing/2014/main" id="{AA8D88DB-4654-62C7-1C2C-09289611A71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7A6406-2B53-0C0B-EC40-1818C1C4B738}"/>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2771625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633F0-10D1-C488-418D-0A29D3AA11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42FB33-7B76-1B6E-08E6-32BFA457F0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179051-F923-0A14-7C6A-FC548EBDFE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3D63D0-A9D8-E39A-CE6C-172CB90AED02}"/>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6" name="Footer Placeholder 5">
            <a:extLst>
              <a:ext uri="{FF2B5EF4-FFF2-40B4-BE49-F238E27FC236}">
                <a16:creationId xmlns:a16="http://schemas.microsoft.com/office/drawing/2014/main" id="{67227165-B0B5-DD23-506A-60ABB3EC5F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8E9684-6608-F176-552C-4CF221740014}"/>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612413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B6A63-463E-BC86-CD1F-8CC49D0DB7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470FB13-31CD-630D-0D1C-119E5A3FFF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D38F5A4-84D7-D718-452E-DCF917AF06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71E176-C290-1A0E-802F-3AAEFA70590B}"/>
              </a:ext>
            </a:extLst>
          </p:cNvPr>
          <p:cNvSpPr>
            <a:spLocks noGrp="1"/>
          </p:cNvSpPr>
          <p:nvPr>
            <p:ph type="dt" sz="half" idx="10"/>
          </p:nvPr>
        </p:nvSpPr>
        <p:spPr/>
        <p:txBody>
          <a:bodyPr/>
          <a:lstStyle/>
          <a:p>
            <a:fld id="{76797BE1-B2EE-44C5-8996-C18A2AA1C01C}" type="datetimeFigureOut">
              <a:rPr lang="en-US" smtClean="0"/>
              <a:t>6/3/2022</a:t>
            </a:fld>
            <a:endParaRPr lang="en-US"/>
          </a:p>
        </p:txBody>
      </p:sp>
      <p:sp>
        <p:nvSpPr>
          <p:cNvPr id="6" name="Footer Placeholder 5">
            <a:extLst>
              <a:ext uri="{FF2B5EF4-FFF2-40B4-BE49-F238E27FC236}">
                <a16:creationId xmlns:a16="http://schemas.microsoft.com/office/drawing/2014/main" id="{8D00C8D6-0595-B1D8-1D51-10CFAF6403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884C0C-230C-CF51-1475-B09DB6B2C722}"/>
              </a:ext>
            </a:extLst>
          </p:cNvPr>
          <p:cNvSpPr>
            <a:spLocks noGrp="1"/>
          </p:cNvSpPr>
          <p:nvPr>
            <p:ph type="sldNum" sz="quarter" idx="12"/>
          </p:nvPr>
        </p:nvSpPr>
        <p:spPr/>
        <p:txBody>
          <a:bodyPr/>
          <a:lstStyle/>
          <a:p>
            <a:fld id="{36D4EBD6-4868-4ECD-8D8B-4571BFEB6636}" type="slidenum">
              <a:rPr lang="en-US" smtClean="0"/>
              <a:t>‹#›</a:t>
            </a:fld>
            <a:endParaRPr lang="en-US"/>
          </a:p>
        </p:txBody>
      </p:sp>
    </p:spTree>
    <p:extLst>
      <p:ext uri="{BB962C8B-B14F-4D97-AF65-F5344CB8AC3E}">
        <p14:creationId xmlns:p14="http://schemas.microsoft.com/office/powerpoint/2010/main" val="1947116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96FFAE-57E7-A69A-6029-D7259F8A12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8946573-2703-F4BE-3E81-2E33A8DC2E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36D080-EB37-120A-150A-A56B60410B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797BE1-B2EE-44C5-8996-C18A2AA1C01C}" type="datetimeFigureOut">
              <a:rPr lang="en-US" smtClean="0"/>
              <a:t>6/3/2022</a:t>
            </a:fld>
            <a:endParaRPr lang="en-US"/>
          </a:p>
        </p:txBody>
      </p:sp>
      <p:sp>
        <p:nvSpPr>
          <p:cNvPr id="5" name="Footer Placeholder 4">
            <a:extLst>
              <a:ext uri="{FF2B5EF4-FFF2-40B4-BE49-F238E27FC236}">
                <a16:creationId xmlns:a16="http://schemas.microsoft.com/office/drawing/2014/main" id="{E9E90833-1098-CE96-062E-EDDA604F6B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738564D-64E5-DD87-0BE3-5CAC936BD7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4EBD6-4868-4ECD-8D8B-4571BFEB6636}" type="slidenum">
              <a:rPr lang="en-US" smtClean="0"/>
              <a:t>‹#›</a:t>
            </a:fld>
            <a:endParaRPr lang="en-US"/>
          </a:p>
        </p:txBody>
      </p:sp>
    </p:spTree>
    <p:extLst>
      <p:ext uri="{BB962C8B-B14F-4D97-AF65-F5344CB8AC3E}">
        <p14:creationId xmlns:p14="http://schemas.microsoft.com/office/powerpoint/2010/main" val="3759917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8.jpg"/><Relationship Id="rId7"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35.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8.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52.jpeg"/><Relationship Id="rId4" Type="http://schemas.openxmlformats.org/officeDocument/2006/relationships/image" Target="../media/image51.JPG"/></Relationships>
</file>

<file path=ppt/slides/_rels/slide29.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g"/><Relationship Id="rId7" Type="http://schemas.openxmlformats.org/officeDocument/2006/relationships/image" Target="../media/image54.JP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3.jpg"/><Relationship Id="rId5" Type="http://schemas.openxmlformats.org/officeDocument/2006/relationships/image" Target="../media/image52.jpeg"/><Relationship Id="rId4" Type="http://schemas.openxmlformats.org/officeDocument/2006/relationships/image" Target="../media/image51.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55.jpeg"/><Relationship Id="rId4" Type="http://schemas.openxmlformats.org/officeDocument/2006/relationships/image" Target="../media/image52.jpeg"/></Relationships>
</file>

<file path=ppt/slides/_rels/slide3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60.jpg"/><Relationship Id="rId4" Type="http://schemas.openxmlformats.org/officeDocument/2006/relationships/image" Target="../media/image59.jpg"/></Relationships>
</file>

<file path=ppt/slides/_rels/slide3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64.jp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7.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8.png"/><Relationship Id="rId7" Type="http://schemas.openxmlformats.org/officeDocument/2006/relationships/image" Target="../media/image72.jpe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 Id="rId9" Type="http://schemas.openxmlformats.org/officeDocument/2006/relationships/image" Target="../media/image74.jpeg"/></Relationships>
</file>

<file path=ppt/slides/_rels/slide42.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8.png"/><Relationship Id="rId7" Type="http://schemas.openxmlformats.org/officeDocument/2006/relationships/image" Target="../media/image72.jpe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 Id="rId9" Type="http://schemas.openxmlformats.org/officeDocument/2006/relationships/image" Target="../media/image74.jpeg"/></Relationships>
</file>

<file path=ppt/slides/_rels/slide4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4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83.png"/></Relationships>
</file>

<file path=ppt/slides/_rels/slide5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86.png"/></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 Id="rId5" Type="http://schemas.openxmlformats.org/officeDocument/2006/relationships/image" Target="../media/image90.png"/><Relationship Id="rId4" Type="http://schemas.openxmlformats.org/officeDocument/2006/relationships/image" Target="../media/image89.png"/></Relationships>
</file>

<file path=ppt/slides/_rels/slide55.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95.png"/><Relationship Id="rId5" Type="http://schemas.openxmlformats.org/officeDocument/2006/relationships/image" Target="../media/image98.png"/><Relationship Id="rId4" Type="http://schemas.openxmlformats.org/officeDocument/2006/relationships/image" Target="../media/image97.png"/></Relationships>
</file>

<file path=ppt/slides/_rels/slide6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6.xml"/><Relationship Id="rId1" Type="http://schemas.openxmlformats.org/officeDocument/2006/relationships/slideLayout" Target="../slideLayouts/slideLayout1.xml"/><Relationship Id="rId4" Type="http://schemas.openxmlformats.org/officeDocument/2006/relationships/image" Target="../media/image99.png"/></Relationships>
</file>

<file path=ppt/slides/_rels/slide6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image" Target="../media/image100.jpeg"/></Relationships>
</file>

<file path=ppt/slides/_rels/slide6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media/image100.jpeg"/></Relationships>
</file>

<file path=ppt/slides/_rels/slide6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microsoft.com/office/2007/relationships/hdphoto" Target="../media/hdphoto1.wdp"/></Relationships>
</file>

<file path=ppt/slides/_rels/slide70.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7683637-8E95-21D2-C63F-81600772B38B}"/>
              </a:ext>
            </a:extLst>
          </p:cNvPr>
          <p:cNvSpPr txBox="1"/>
          <p:nvPr/>
        </p:nvSpPr>
        <p:spPr>
          <a:xfrm>
            <a:off x="3850365" y="3077259"/>
            <a:ext cx="4491934" cy="707886"/>
          </a:xfrm>
          <a:prstGeom prst="rect">
            <a:avLst/>
          </a:prstGeom>
          <a:noFill/>
        </p:spPr>
        <p:txBody>
          <a:bodyPr wrap="none" rtlCol="0">
            <a:spAutoFit/>
          </a:bodyPr>
          <a:lstStyle/>
          <a:p>
            <a:pPr algn="ctr"/>
            <a:r>
              <a:rPr lang="es-EC" sz="2000" dirty="0">
                <a:latin typeface="Brandon Grotesque Light" panose="020B0303020203060202" pitchFamily="34" charset="0"/>
              </a:rPr>
              <a:t>Pontificia Universidad Católica del Ecuador</a:t>
            </a:r>
          </a:p>
          <a:p>
            <a:pPr algn="ctr"/>
            <a:r>
              <a:rPr lang="es-EC" sz="2000" dirty="0">
                <a:latin typeface="Brandon Grotesque Light" panose="020B0303020203060202" pitchFamily="34" charset="0"/>
              </a:rPr>
              <a:t>Facultad de Arquitectura Diseño y Artes</a:t>
            </a:r>
            <a:endParaRPr lang="en-US" sz="2000" dirty="0">
              <a:latin typeface="Brandon Grotesque Light" panose="020B0303020203060202" pitchFamily="34" charset="0"/>
            </a:endParaRPr>
          </a:p>
        </p:txBody>
      </p:sp>
    </p:spTree>
    <p:extLst>
      <p:ext uri="{BB962C8B-B14F-4D97-AF65-F5344CB8AC3E}">
        <p14:creationId xmlns:p14="http://schemas.microsoft.com/office/powerpoint/2010/main" val="184032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495675C-D97E-A79B-5C12-8F406E994B63}"/>
              </a:ext>
            </a:extLst>
          </p:cNvPr>
          <p:cNvSpPr txBox="1"/>
          <p:nvPr/>
        </p:nvSpPr>
        <p:spPr>
          <a:xfrm>
            <a:off x="5248762" y="3238673"/>
            <a:ext cx="1713931" cy="400110"/>
          </a:xfrm>
          <a:prstGeom prst="rect">
            <a:avLst/>
          </a:prstGeom>
          <a:noFill/>
        </p:spPr>
        <p:txBody>
          <a:bodyPr wrap="none" rtlCol="0">
            <a:spAutoFit/>
          </a:bodyPr>
          <a:lstStyle/>
          <a:p>
            <a:r>
              <a:rPr lang="es-EC" sz="2000" b="1" dirty="0">
                <a:latin typeface="Brandon Grotesque Light" panose="020B0303020203060202" pitchFamily="34" charset="0"/>
              </a:rPr>
              <a:t>LA FANTASÍA</a:t>
            </a:r>
            <a:endParaRPr lang="en-US" sz="2000" b="1" dirty="0">
              <a:latin typeface="Brandon Grotesque Light" panose="020B0303020203060202" pitchFamily="34" charset="0"/>
            </a:endParaRPr>
          </a:p>
        </p:txBody>
      </p:sp>
    </p:spTree>
    <p:extLst>
      <p:ext uri="{BB962C8B-B14F-4D97-AF65-F5344CB8AC3E}">
        <p14:creationId xmlns:p14="http://schemas.microsoft.com/office/powerpoint/2010/main" val="2234211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text, crater, wave, spring&#10;&#10;Description automatically generated">
            <a:extLst>
              <a:ext uri="{FF2B5EF4-FFF2-40B4-BE49-F238E27FC236}">
                <a16:creationId xmlns:a16="http://schemas.microsoft.com/office/drawing/2014/main" id="{96851BED-49AF-1CD9-E89D-0849F488B8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1703" y="550967"/>
            <a:ext cx="2520000" cy="2520000"/>
          </a:xfrm>
          <a:prstGeom prst="rect">
            <a:avLst/>
          </a:prstGeom>
        </p:spPr>
      </p:pic>
      <p:pic>
        <p:nvPicPr>
          <p:cNvPr id="21" name="Picture 20">
            <a:extLst>
              <a:ext uri="{FF2B5EF4-FFF2-40B4-BE49-F238E27FC236}">
                <a16:creationId xmlns:a16="http://schemas.microsoft.com/office/drawing/2014/main" id="{AEB9D6EE-7597-F5EC-838A-B9FFCA76EB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23390" y="3808534"/>
            <a:ext cx="2520000" cy="2520000"/>
          </a:xfrm>
          <a:prstGeom prst="rect">
            <a:avLst/>
          </a:prstGeom>
        </p:spPr>
      </p:pic>
    </p:spTree>
    <p:extLst>
      <p:ext uri="{BB962C8B-B14F-4D97-AF65-F5344CB8AC3E}">
        <p14:creationId xmlns:p14="http://schemas.microsoft.com/office/powerpoint/2010/main" val="3888460099"/>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73B10661-D410-030B-019F-59D06AABCC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2265" y="3793147"/>
            <a:ext cx="2523346" cy="2520000"/>
          </a:xfrm>
          <a:prstGeom prst="rect">
            <a:avLst/>
          </a:prstGeom>
        </p:spPr>
      </p:pic>
      <p:pic>
        <p:nvPicPr>
          <p:cNvPr id="5" name="Picture 4" descr="A picture containing text, businesscard&#10;&#10;Description automatically generated">
            <a:extLst>
              <a:ext uri="{FF2B5EF4-FFF2-40B4-BE49-F238E27FC236}">
                <a16:creationId xmlns:a16="http://schemas.microsoft.com/office/drawing/2014/main" id="{C7AF74E5-BFCC-D9AF-C379-1792CF3A51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4144" y="529466"/>
            <a:ext cx="2520000" cy="2520000"/>
          </a:xfrm>
          <a:prstGeom prst="rect">
            <a:avLst/>
          </a:prstGeom>
        </p:spPr>
      </p:pic>
      <p:pic>
        <p:nvPicPr>
          <p:cNvPr id="7" name="Picture 6" descr="Diagram&#10;&#10;Description automatically generated">
            <a:extLst>
              <a:ext uri="{FF2B5EF4-FFF2-40B4-BE49-F238E27FC236}">
                <a16:creationId xmlns:a16="http://schemas.microsoft.com/office/drawing/2014/main" id="{6144B9EF-F257-1ABB-DB1D-40EC59D152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2829" y="3804033"/>
            <a:ext cx="2520000" cy="2520000"/>
          </a:xfrm>
          <a:prstGeom prst="rect">
            <a:avLst/>
          </a:prstGeom>
        </p:spPr>
      </p:pic>
      <p:pic>
        <p:nvPicPr>
          <p:cNvPr id="9" name="Picture 8" descr="Diagram, arrow&#10;&#10;Description automatically generated">
            <a:extLst>
              <a:ext uri="{FF2B5EF4-FFF2-40B4-BE49-F238E27FC236}">
                <a16:creationId xmlns:a16="http://schemas.microsoft.com/office/drawing/2014/main" id="{B613ADEB-0670-482B-2630-FC500B258F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2829" y="535851"/>
            <a:ext cx="2492000" cy="2520000"/>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7C63D046-1EFA-ECF0-2777-76BF01F33B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2338" y="3804033"/>
            <a:ext cx="2541176" cy="2520000"/>
          </a:xfrm>
          <a:prstGeom prst="rect">
            <a:avLst/>
          </a:prstGeom>
        </p:spPr>
      </p:pic>
      <p:pic>
        <p:nvPicPr>
          <p:cNvPr id="13" name="Picture 12" descr="A model of a city&#10;&#10;Description automatically generated with low confidence">
            <a:extLst>
              <a:ext uri="{FF2B5EF4-FFF2-40B4-BE49-F238E27FC236}">
                <a16:creationId xmlns:a16="http://schemas.microsoft.com/office/drawing/2014/main" id="{9C1FBE35-792F-15C2-1342-B98003BD8F2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2393" y="524965"/>
            <a:ext cx="2520000" cy="2520000"/>
          </a:xfrm>
          <a:prstGeom prst="rect">
            <a:avLst/>
          </a:prstGeom>
        </p:spPr>
      </p:pic>
    </p:spTree>
    <p:extLst>
      <p:ext uri="{BB962C8B-B14F-4D97-AF65-F5344CB8AC3E}">
        <p14:creationId xmlns:p14="http://schemas.microsoft.com/office/powerpoint/2010/main" val="1068665498"/>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39BC250-B3E3-F9D9-E617-DD19671E00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357" y="3808534"/>
            <a:ext cx="2520000" cy="2520000"/>
          </a:xfrm>
          <a:prstGeom prst="rect">
            <a:avLst/>
          </a:prstGeom>
        </p:spPr>
      </p:pic>
      <p:pic>
        <p:nvPicPr>
          <p:cNvPr id="16" name="Picture 15" descr="A picture containing text, mountain, nature, highland&#10;&#10;Description automatically generated">
            <a:extLst>
              <a:ext uri="{FF2B5EF4-FFF2-40B4-BE49-F238E27FC236}">
                <a16:creationId xmlns:a16="http://schemas.microsoft.com/office/drawing/2014/main" id="{923EEEA5-E82A-9861-7C55-BDE753FA3D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4679" y="3797377"/>
            <a:ext cx="2520000" cy="2520000"/>
          </a:xfrm>
          <a:prstGeom prst="rect">
            <a:avLst/>
          </a:prstGeom>
        </p:spPr>
      </p:pic>
      <p:pic>
        <p:nvPicPr>
          <p:cNvPr id="14" name="Picture 13" descr="A picture containing diagram&#10;&#10;Description automatically generated">
            <a:extLst>
              <a:ext uri="{FF2B5EF4-FFF2-40B4-BE49-F238E27FC236}">
                <a16:creationId xmlns:a16="http://schemas.microsoft.com/office/drawing/2014/main" id="{E5BD02E4-62DE-FD9C-A6CE-93091CC24A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27851" y="3808534"/>
            <a:ext cx="2495736" cy="2520000"/>
          </a:xfrm>
          <a:prstGeom prst="rect">
            <a:avLst/>
          </a:prstGeom>
        </p:spPr>
      </p:pic>
      <p:pic>
        <p:nvPicPr>
          <p:cNvPr id="15" name="Picture 14" descr="A picture containing text, outdoor, fence&#10;&#10;Description automatically generated">
            <a:extLst>
              <a:ext uri="{FF2B5EF4-FFF2-40B4-BE49-F238E27FC236}">
                <a16:creationId xmlns:a16="http://schemas.microsoft.com/office/drawing/2014/main" id="{93A858DE-CCE6-BC9E-470B-FF50F048D6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8854" y="561853"/>
            <a:ext cx="2516505" cy="2520000"/>
          </a:xfrm>
          <a:prstGeom prst="rect">
            <a:avLst/>
          </a:prstGeom>
        </p:spPr>
      </p:pic>
      <p:pic>
        <p:nvPicPr>
          <p:cNvPr id="8" name="Picture 7" descr="A picture containing building, grate&#10;&#10;Description automatically generated">
            <a:extLst>
              <a:ext uri="{FF2B5EF4-FFF2-40B4-BE49-F238E27FC236}">
                <a16:creationId xmlns:a16="http://schemas.microsoft.com/office/drawing/2014/main" id="{53A51A0B-F5E3-D498-7237-924DDE0C275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09071" y="550967"/>
            <a:ext cx="2516658" cy="2520000"/>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28FF1FCD-BEB5-8443-8479-83DA6398F8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0670" y="550967"/>
            <a:ext cx="2520000" cy="2520000"/>
          </a:xfrm>
          <a:prstGeom prst="rect">
            <a:avLst/>
          </a:prstGeom>
        </p:spPr>
      </p:pic>
    </p:spTree>
    <p:extLst>
      <p:ext uri="{BB962C8B-B14F-4D97-AF65-F5344CB8AC3E}">
        <p14:creationId xmlns:p14="http://schemas.microsoft.com/office/powerpoint/2010/main" val="3187391340"/>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text, building, cage&#10;&#10;Description automatically generated">
            <a:extLst>
              <a:ext uri="{FF2B5EF4-FFF2-40B4-BE49-F238E27FC236}">
                <a16:creationId xmlns:a16="http://schemas.microsoft.com/office/drawing/2014/main" id="{D6157D9B-4F2F-D25A-F2DE-6B41054D65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310" y="540623"/>
            <a:ext cx="2523324" cy="2520000"/>
          </a:xfrm>
          <a:prstGeom prst="rect">
            <a:avLst/>
          </a:prstGeom>
        </p:spPr>
      </p:pic>
      <p:pic>
        <p:nvPicPr>
          <p:cNvPr id="5" name="Picture 4" descr="A picture containing diagram&#10;&#10;Description automatically generated">
            <a:extLst>
              <a:ext uri="{FF2B5EF4-FFF2-40B4-BE49-F238E27FC236}">
                <a16:creationId xmlns:a16="http://schemas.microsoft.com/office/drawing/2014/main" id="{7B5E87F4-A768-317B-27BE-2C4AA9CF1E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3613" y="540081"/>
            <a:ext cx="2523320" cy="2520000"/>
          </a:xfrm>
          <a:prstGeom prst="rect">
            <a:avLst/>
          </a:prstGeom>
        </p:spPr>
      </p:pic>
      <p:pic>
        <p:nvPicPr>
          <p:cNvPr id="11" name="Picture 10" descr="Timeline&#10;&#10;Description automatically generated with medium confidence">
            <a:extLst>
              <a:ext uri="{FF2B5EF4-FFF2-40B4-BE49-F238E27FC236}">
                <a16:creationId xmlns:a16="http://schemas.microsoft.com/office/drawing/2014/main" id="{53861B6C-656C-2606-F8A3-CA495B3744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9592" y="3808534"/>
            <a:ext cx="2520000" cy="2520000"/>
          </a:xfrm>
          <a:prstGeom prst="rect">
            <a:avLst/>
          </a:prstGeom>
        </p:spPr>
      </p:pic>
      <p:pic>
        <p:nvPicPr>
          <p:cNvPr id="7" name="Picture 6" descr="A picture containing building&#10;&#10;Description automatically generated">
            <a:extLst>
              <a:ext uri="{FF2B5EF4-FFF2-40B4-BE49-F238E27FC236}">
                <a16:creationId xmlns:a16="http://schemas.microsoft.com/office/drawing/2014/main" id="{B234388B-3114-58BD-8482-87C58B012D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8955" y="3807721"/>
            <a:ext cx="2520000" cy="2520000"/>
          </a:xfrm>
          <a:prstGeom prst="rect">
            <a:avLst/>
          </a:prstGeom>
        </p:spPr>
      </p:pic>
    </p:spTree>
    <p:extLst>
      <p:ext uri="{BB962C8B-B14F-4D97-AF65-F5344CB8AC3E}">
        <p14:creationId xmlns:p14="http://schemas.microsoft.com/office/powerpoint/2010/main" val="579275361"/>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utdoor, day&#10;&#10;Description automatically generated">
            <a:extLst>
              <a:ext uri="{FF2B5EF4-FFF2-40B4-BE49-F238E27FC236}">
                <a16:creationId xmlns:a16="http://schemas.microsoft.com/office/drawing/2014/main" id="{269E6B16-49DA-62DE-C79C-68981BC5EB29}"/>
              </a:ext>
            </a:extLst>
          </p:cNvPr>
          <p:cNvPicPr>
            <a:picLocks noChangeAspect="1"/>
          </p:cNvPicPr>
          <p:nvPr/>
        </p:nvPicPr>
        <p:blipFill rotWithShape="1">
          <a:blip r:embed="rId3">
            <a:extLst>
              <a:ext uri="{28A0092B-C50C-407E-A947-70E740481C1C}">
                <a14:useLocalDpi xmlns:a14="http://schemas.microsoft.com/office/drawing/2010/main" val="0"/>
              </a:ext>
            </a:extLst>
          </a:blip>
          <a:srcRect l="1736" r="1817"/>
          <a:stretch/>
        </p:blipFill>
        <p:spPr>
          <a:xfrm>
            <a:off x="1066800" y="972503"/>
            <a:ext cx="10069286" cy="4940580"/>
          </a:xfrm>
          <a:prstGeom prst="rect">
            <a:avLst/>
          </a:prstGeom>
        </p:spPr>
      </p:pic>
    </p:spTree>
    <p:extLst>
      <p:ext uri="{BB962C8B-B14F-4D97-AF65-F5344CB8AC3E}">
        <p14:creationId xmlns:p14="http://schemas.microsoft.com/office/powerpoint/2010/main" val="2705921340"/>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4DCF2F7E-C6DC-CEE6-64A9-07A9DEE8A3AC}"/>
              </a:ext>
            </a:extLst>
          </p:cNvPr>
          <p:cNvSpPr txBox="1"/>
          <p:nvPr/>
        </p:nvSpPr>
        <p:spPr>
          <a:xfrm>
            <a:off x="5299147" y="3229045"/>
            <a:ext cx="1593706" cy="400110"/>
          </a:xfrm>
          <a:prstGeom prst="rect">
            <a:avLst/>
          </a:prstGeom>
          <a:noFill/>
        </p:spPr>
        <p:txBody>
          <a:bodyPr wrap="none" rtlCol="0">
            <a:spAutoFit/>
          </a:bodyPr>
          <a:lstStyle/>
          <a:p>
            <a:pPr algn="r"/>
            <a:r>
              <a:rPr lang="es-EC" sz="2000" b="1" dirty="0">
                <a:latin typeface="Brandon Grotesque Light" panose="020B0303020203060202" pitchFamily="34" charset="0"/>
              </a:rPr>
              <a:t>EL ANÁLISIS</a:t>
            </a:r>
            <a:endParaRPr lang="en-US" sz="2000" b="1" dirty="0">
              <a:latin typeface="Brandon Grotesque Light" panose="020B0303020203060202" pitchFamily="34" charset="0"/>
            </a:endParaRPr>
          </a:p>
        </p:txBody>
      </p:sp>
    </p:spTree>
    <p:extLst>
      <p:ext uri="{BB962C8B-B14F-4D97-AF65-F5344CB8AC3E}">
        <p14:creationId xmlns:p14="http://schemas.microsoft.com/office/powerpoint/2010/main" val="554104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with medium confidence">
            <a:extLst>
              <a:ext uri="{FF2B5EF4-FFF2-40B4-BE49-F238E27FC236}">
                <a16:creationId xmlns:a16="http://schemas.microsoft.com/office/drawing/2014/main" id="{100934EC-6388-4451-B604-B2885904051B}"/>
              </a:ext>
            </a:extLst>
          </p:cNvPr>
          <p:cNvPicPr>
            <a:picLocks noChangeAspect="1"/>
          </p:cNvPicPr>
          <p:nvPr/>
        </p:nvPicPr>
        <p:blipFill rotWithShape="1">
          <a:blip r:embed="rId3">
            <a:extLst>
              <a:ext uri="{28A0092B-C50C-407E-A947-70E740481C1C}">
                <a14:useLocalDpi xmlns:a14="http://schemas.microsoft.com/office/drawing/2010/main" val="0"/>
              </a:ext>
            </a:extLst>
          </a:blip>
          <a:srcRect t="3567" b="3567"/>
          <a:stretch/>
        </p:blipFill>
        <p:spPr>
          <a:xfrm>
            <a:off x="1059772" y="0"/>
            <a:ext cx="10080000" cy="6833594"/>
          </a:xfrm>
          <a:prstGeom prst="rect">
            <a:avLst/>
          </a:prstGeom>
        </p:spPr>
      </p:pic>
      <p:pic>
        <p:nvPicPr>
          <p:cNvPr id="4" name="Picture 3" descr="Graphical user interface&#10;&#10;Description automatically generated with medium confidence">
            <a:extLst>
              <a:ext uri="{FF2B5EF4-FFF2-40B4-BE49-F238E27FC236}">
                <a16:creationId xmlns:a16="http://schemas.microsoft.com/office/drawing/2014/main" id="{B48B9117-D038-B7CB-25E8-58BFD01280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2646" y="32657"/>
            <a:ext cx="2019582" cy="2000529"/>
          </a:xfrm>
          <a:prstGeom prst="rect">
            <a:avLst/>
          </a:prstGeom>
        </p:spPr>
      </p:pic>
    </p:spTree>
    <p:extLst>
      <p:ext uri="{BB962C8B-B14F-4D97-AF65-F5344CB8AC3E}">
        <p14:creationId xmlns:p14="http://schemas.microsoft.com/office/powerpoint/2010/main" val="2775980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walking in the snow&#10;&#10;Description automatically generated with medium confidence">
            <a:extLst>
              <a:ext uri="{FF2B5EF4-FFF2-40B4-BE49-F238E27FC236}">
                <a16:creationId xmlns:a16="http://schemas.microsoft.com/office/drawing/2014/main" id="{874D8B0E-9D84-08C2-A362-80CB4F29799D}"/>
              </a:ext>
            </a:extLst>
          </p:cNvPr>
          <p:cNvPicPr>
            <a:picLocks noChangeAspect="1"/>
          </p:cNvPicPr>
          <p:nvPr/>
        </p:nvPicPr>
        <p:blipFill rotWithShape="1">
          <a:blip r:embed="rId3">
            <a:extLst>
              <a:ext uri="{28A0092B-C50C-407E-A947-70E740481C1C}">
                <a14:useLocalDpi xmlns:a14="http://schemas.microsoft.com/office/drawing/2010/main" val="0"/>
              </a:ext>
            </a:extLst>
          </a:blip>
          <a:srcRect t="2975" b="3315"/>
          <a:stretch/>
        </p:blipFill>
        <p:spPr>
          <a:xfrm>
            <a:off x="1056000" y="0"/>
            <a:ext cx="10080000" cy="6858000"/>
          </a:xfrm>
          <a:prstGeom prst="rect">
            <a:avLst/>
          </a:prstGeom>
        </p:spPr>
      </p:pic>
      <p:pic>
        <p:nvPicPr>
          <p:cNvPr id="3" name="Picture 2" descr="Graphical user interface&#10;&#10;Description automatically generated with medium confidence">
            <a:extLst>
              <a:ext uri="{FF2B5EF4-FFF2-40B4-BE49-F238E27FC236}">
                <a16:creationId xmlns:a16="http://schemas.microsoft.com/office/drawing/2014/main" id="{EFE67BD2-7837-7686-4CE3-6746839DE3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2646" y="32657"/>
            <a:ext cx="2019582" cy="2000529"/>
          </a:xfrm>
          <a:prstGeom prst="rect">
            <a:avLst/>
          </a:prstGeom>
        </p:spPr>
      </p:pic>
    </p:spTree>
    <p:extLst>
      <p:ext uri="{BB962C8B-B14F-4D97-AF65-F5344CB8AC3E}">
        <p14:creationId xmlns:p14="http://schemas.microsoft.com/office/powerpoint/2010/main" val="320792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BA78E6F-957B-F059-E82B-168C4E91C557}"/>
              </a:ext>
            </a:extLst>
          </p:cNvPr>
          <p:cNvPicPr>
            <a:picLocks noChangeAspect="1"/>
          </p:cNvPicPr>
          <p:nvPr/>
        </p:nvPicPr>
        <p:blipFill rotWithShape="1">
          <a:blip r:embed="rId3">
            <a:extLst>
              <a:ext uri="{28A0092B-C50C-407E-A947-70E740481C1C}">
                <a14:useLocalDpi xmlns:a14="http://schemas.microsoft.com/office/drawing/2010/main" val="0"/>
              </a:ext>
            </a:extLst>
          </a:blip>
          <a:srcRect l="14288" t="19661" b="18944"/>
          <a:stretch/>
        </p:blipFill>
        <p:spPr>
          <a:xfrm>
            <a:off x="6825343" y="4111683"/>
            <a:ext cx="4309679" cy="2180259"/>
          </a:xfrm>
          <a:prstGeom prst="rect">
            <a:avLst/>
          </a:prstGeom>
        </p:spPr>
      </p:pic>
      <p:pic>
        <p:nvPicPr>
          <p:cNvPr id="6" name="Picture 5" descr="Background pattern&#10;&#10;Description automatically generated with medium confidence">
            <a:extLst>
              <a:ext uri="{FF2B5EF4-FFF2-40B4-BE49-F238E27FC236}">
                <a16:creationId xmlns:a16="http://schemas.microsoft.com/office/drawing/2014/main" id="{F3C8B25A-0014-67EA-981E-693D7DEF9587}"/>
              </a:ext>
            </a:extLst>
          </p:cNvPr>
          <p:cNvPicPr>
            <a:picLocks noChangeAspect="1"/>
          </p:cNvPicPr>
          <p:nvPr/>
        </p:nvPicPr>
        <p:blipFill rotWithShape="1">
          <a:blip r:embed="rId4">
            <a:extLst>
              <a:ext uri="{28A0092B-C50C-407E-A947-70E740481C1C}">
                <a14:useLocalDpi xmlns:a14="http://schemas.microsoft.com/office/drawing/2010/main" val="0"/>
              </a:ext>
            </a:extLst>
          </a:blip>
          <a:srcRect l="7172" t="19136" r="7117" b="18256"/>
          <a:stretch/>
        </p:blipFill>
        <p:spPr>
          <a:xfrm>
            <a:off x="1067863" y="4111682"/>
            <a:ext cx="4309679" cy="2211367"/>
          </a:xfrm>
          <a:prstGeom prst="rect">
            <a:avLst/>
          </a:prstGeom>
        </p:spPr>
      </p:pic>
      <p:pic>
        <p:nvPicPr>
          <p:cNvPr id="8" name="Picture 7" descr="Map&#10;&#10;Description automatically generated">
            <a:extLst>
              <a:ext uri="{FF2B5EF4-FFF2-40B4-BE49-F238E27FC236}">
                <a16:creationId xmlns:a16="http://schemas.microsoft.com/office/drawing/2014/main" id="{CEBAB0BF-50C1-74DF-5667-C6D14C19C97F}"/>
              </a:ext>
            </a:extLst>
          </p:cNvPr>
          <p:cNvPicPr>
            <a:picLocks noChangeAspect="1"/>
          </p:cNvPicPr>
          <p:nvPr/>
        </p:nvPicPr>
        <p:blipFill rotWithShape="1">
          <a:blip r:embed="rId5">
            <a:extLst>
              <a:ext uri="{28A0092B-C50C-407E-A947-70E740481C1C}">
                <a14:useLocalDpi xmlns:a14="http://schemas.microsoft.com/office/drawing/2010/main" val="0"/>
              </a:ext>
            </a:extLst>
          </a:blip>
          <a:srcRect l="14471" t="18261" r="18" b="20489"/>
          <a:stretch/>
        </p:blipFill>
        <p:spPr>
          <a:xfrm>
            <a:off x="6825342" y="519398"/>
            <a:ext cx="4309679" cy="2180259"/>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9ACDCC7A-A58D-77E7-0317-060F38D8D040}"/>
              </a:ext>
            </a:extLst>
          </p:cNvPr>
          <p:cNvPicPr>
            <a:picLocks noChangeAspect="1"/>
          </p:cNvPicPr>
          <p:nvPr/>
        </p:nvPicPr>
        <p:blipFill rotWithShape="1">
          <a:blip r:embed="rId6">
            <a:extLst>
              <a:ext uri="{28A0092B-C50C-407E-A947-70E740481C1C}">
                <a14:useLocalDpi xmlns:a14="http://schemas.microsoft.com/office/drawing/2010/main" val="0"/>
              </a:ext>
            </a:extLst>
          </a:blip>
          <a:srcRect t="18261" r="14682" b="20927"/>
          <a:stretch/>
        </p:blipFill>
        <p:spPr>
          <a:xfrm>
            <a:off x="1066502" y="534950"/>
            <a:ext cx="4309679" cy="2164707"/>
          </a:xfrm>
          <a:prstGeom prst="rect">
            <a:avLst/>
          </a:prstGeom>
        </p:spPr>
      </p:pic>
    </p:spTree>
    <p:extLst>
      <p:ext uri="{BB962C8B-B14F-4D97-AF65-F5344CB8AC3E}">
        <p14:creationId xmlns:p14="http://schemas.microsoft.com/office/powerpoint/2010/main" val="2268072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7683637-8E95-21D2-C63F-81600772B38B}"/>
              </a:ext>
            </a:extLst>
          </p:cNvPr>
          <p:cNvSpPr txBox="1"/>
          <p:nvPr/>
        </p:nvSpPr>
        <p:spPr>
          <a:xfrm>
            <a:off x="3045270" y="3085943"/>
            <a:ext cx="6120493" cy="707886"/>
          </a:xfrm>
          <a:prstGeom prst="rect">
            <a:avLst/>
          </a:prstGeom>
          <a:noFill/>
        </p:spPr>
        <p:txBody>
          <a:bodyPr wrap="square" rtlCol="0">
            <a:spAutoFit/>
          </a:bodyPr>
          <a:lstStyle/>
          <a:p>
            <a:pPr algn="ctr"/>
            <a:r>
              <a:rPr lang="es-ES" sz="2000" dirty="0">
                <a:latin typeface="Brandon Grotesque Light" panose="020B0303020203060202" pitchFamily="34" charset="0"/>
              </a:rPr>
              <a:t>En defensa de la Arquitectura:</a:t>
            </a:r>
          </a:p>
          <a:p>
            <a:pPr algn="ctr"/>
            <a:r>
              <a:rPr lang="es-ES" sz="2000" dirty="0">
                <a:latin typeface="Brandon Grotesque Light" panose="020B0303020203060202" pitchFamily="34" charset="0"/>
              </a:rPr>
              <a:t>Hacia una superación tipológica para una disciplina en crisis</a:t>
            </a:r>
            <a:endParaRPr lang="en-US" sz="2000" dirty="0">
              <a:latin typeface="Brandon Grotesque Light" panose="020B0303020203060202" pitchFamily="34" charset="0"/>
            </a:endParaRPr>
          </a:p>
        </p:txBody>
      </p:sp>
    </p:spTree>
    <p:extLst>
      <p:ext uri="{BB962C8B-B14F-4D97-AF65-F5344CB8AC3E}">
        <p14:creationId xmlns:p14="http://schemas.microsoft.com/office/powerpoint/2010/main" val="35160234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BA78E6F-957B-F059-E82B-168C4E91C557}"/>
              </a:ext>
            </a:extLst>
          </p:cNvPr>
          <p:cNvPicPr>
            <a:picLocks noChangeAspect="1"/>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val="0"/>
              </a:ext>
            </a:extLst>
          </a:blip>
          <a:srcRect l="14288" t="19661" b="18944"/>
          <a:stretch/>
        </p:blipFill>
        <p:spPr>
          <a:xfrm>
            <a:off x="6825343" y="4111683"/>
            <a:ext cx="4309679" cy="2180259"/>
          </a:xfrm>
          <a:prstGeom prst="rect">
            <a:avLst/>
          </a:prstGeom>
        </p:spPr>
      </p:pic>
      <p:pic>
        <p:nvPicPr>
          <p:cNvPr id="6" name="Picture 5" descr="Background pattern&#10;&#10;Description automatically generated with medium confidence">
            <a:extLst>
              <a:ext uri="{FF2B5EF4-FFF2-40B4-BE49-F238E27FC236}">
                <a16:creationId xmlns:a16="http://schemas.microsoft.com/office/drawing/2014/main" id="{F3C8B25A-0014-67EA-981E-693D7DEF9587}"/>
              </a:ext>
            </a:extLst>
          </p:cNvPr>
          <p:cNvPicPr>
            <a:picLocks noChangeAspect="1"/>
          </p:cNvPicPr>
          <p:nvPr/>
        </p:nvPicPr>
        <p:blipFill rotWithShape="1">
          <a:blip r:embed="rId4">
            <a:extLst>
              <a:ext uri="{28A0092B-C50C-407E-A947-70E740481C1C}">
                <a14:useLocalDpi xmlns:a14="http://schemas.microsoft.com/office/drawing/2010/main" val="0"/>
              </a:ext>
            </a:extLst>
          </a:blip>
          <a:srcRect l="7172" t="19136" r="7117" b="18256"/>
          <a:stretch/>
        </p:blipFill>
        <p:spPr>
          <a:xfrm>
            <a:off x="1067863" y="4111682"/>
            <a:ext cx="4309679" cy="2211367"/>
          </a:xfrm>
          <a:prstGeom prst="rect">
            <a:avLst/>
          </a:prstGeom>
        </p:spPr>
      </p:pic>
      <p:pic>
        <p:nvPicPr>
          <p:cNvPr id="8" name="Picture 7" descr="Map&#10;&#10;Description automatically generated">
            <a:extLst>
              <a:ext uri="{FF2B5EF4-FFF2-40B4-BE49-F238E27FC236}">
                <a16:creationId xmlns:a16="http://schemas.microsoft.com/office/drawing/2014/main" id="{CEBAB0BF-50C1-74DF-5667-C6D14C19C97F}"/>
              </a:ext>
            </a:extLst>
          </p:cNvPr>
          <p:cNvPicPr>
            <a:picLocks noChangeAspect="1"/>
          </p:cNvPicPr>
          <p:nvPr/>
        </p:nvPicPr>
        <p:blipFill rotWithShape="1">
          <a:blip r:embed="rId5">
            <a:duotone>
              <a:schemeClr val="accent3">
                <a:shade val="45000"/>
                <a:satMod val="135000"/>
              </a:schemeClr>
              <a:prstClr val="white"/>
            </a:duotone>
            <a:extLst>
              <a:ext uri="{28A0092B-C50C-407E-A947-70E740481C1C}">
                <a14:useLocalDpi xmlns:a14="http://schemas.microsoft.com/office/drawing/2010/main" val="0"/>
              </a:ext>
            </a:extLst>
          </a:blip>
          <a:srcRect l="14471" t="18261" r="18" b="20489"/>
          <a:stretch/>
        </p:blipFill>
        <p:spPr>
          <a:xfrm>
            <a:off x="6825342" y="519398"/>
            <a:ext cx="4309679" cy="2180259"/>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9ACDCC7A-A58D-77E7-0317-060F38D8D040}"/>
              </a:ext>
            </a:extLst>
          </p:cNvPr>
          <p:cNvPicPr>
            <a:picLocks noChangeAspect="1"/>
          </p:cNvPicPr>
          <p:nvPr/>
        </p:nvPicPr>
        <p:blipFill rotWithShape="1">
          <a:blip r:embed="rId6">
            <a:duotone>
              <a:schemeClr val="accent3">
                <a:shade val="45000"/>
                <a:satMod val="135000"/>
              </a:schemeClr>
              <a:prstClr val="white"/>
            </a:duotone>
            <a:extLst>
              <a:ext uri="{28A0092B-C50C-407E-A947-70E740481C1C}">
                <a14:useLocalDpi xmlns:a14="http://schemas.microsoft.com/office/drawing/2010/main" val="0"/>
              </a:ext>
            </a:extLst>
          </a:blip>
          <a:srcRect t="18261" r="14682" b="20927"/>
          <a:stretch/>
        </p:blipFill>
        <p:spPr>
          <a:xfrm>
            <a:off x="1066502" y="534950"/>
            <a:ext cx="4309679" cy="2164707"/>
          </a:xfrm>
          <a:prstGeom prst="rect">
            <a:avLst/>
          </a:prstGeom>
        </p:spPr>
      </p:pic>
    </p:spTree>
    <p:extLst>
      <p:ext uri="{BB962C8B-B14F-4D97-AF65-F5344CB8AC3E}">
        <p14:creationId xmlns:p14="http://schemas.microsoft.com/office/powerpoint/2010/main" val="582741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 aerial view of a city&#10;&#10;Description automatically generated">
            <a:extLst>
              <a:ext uri="{FF2B5EF4-FFF2-40B4-BE49-F238E27FC236}">
                <a16:creationId xmlns:a16="http://schemas.microsoft.com/office/drawing/2014/main" id="{34374BE1-EB30-B438-83E2-C4705AB7375A}"/>
              </a:ext>
            </a:extLst>
          </p:cNvPr>
          <p:cNvPicPr>
            <a:picLocks noChangeAspect="1"/>
          </p:cNvPicPr>
          <p:nvPr/>
        </p:nvPicPr>
        <p:blipFill rotWithShape="1">
          <a:blip r:embed="rId3">
            <a:extLst>
              <a:ext uri="{28A0092B-C50C-407E-A947-70E740481C1C}">
                <a14:useLocalDpi xmlns:a14="http://schemas.microsoft.com/office/drawing/2010/main" val="0"/>
              </a:ext>
            </a:extLst>
          </a:blip>
          <a:srcRect l="5149" t="10129" r="2578" b="15042"/>
          <a:stretch/>
        </p:blipFill>
        <p:spPr>
          <a:xfrm>
            <a:off x="1052208" y="535021"/>
            <a:ext cx="10087583" cy="5778230"/>
          </a:xfrm>
          <a:prstGeom prst="rect">
            <a:avLst/>
          </a:prstGeom>
        </p:spPr>
      </p:pic>
    </p:spTree>
    <p:extLst>
      <p:ext uri="{BB962C8B-B14F-4D97-AF65-F5344CB8AC3E}">
        <p14:creationId xmlns:p14="http://schemas.microsoft.com/office/powerpoint/2010/main" val="38608279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road&#10;&#10;Description automatically generated">
            <a:extLst>
              <a:ext uri="{FF2B5EF4-FFF2-40B4-BE49-F238E27FC236}">
                <a16:creationId xmlns:a16="http://schemas.microsoft.com/office/drawing/2014/main" id="{29374A3D-501A-599B-0981-478386B77033}"/>
              </a:ext>
            </a:extLst>
          </p:cNvPr>
          <p:cNvPicPr>
            <a:picLocks noChangeAspect="1"/>
          </p:cNvPicPr>
          <p:nvPr/>
        </p:nvPicPr>
        <p:blipFill rotWithShape="1">
          <a:blip r:embed="rId3">
            <a:extLst>
              <a:ext uri="{28A0092B-C50C-407E-A947-70E740481C1C}">
                <a14:useLocalDpi xmlns:a14="http://schemas.microsoft.com/office/drawing/2010/main" val="0"/>
              </a:ext>
            </a:extLst>
          </a:blip>
          <a:srcRect l="1258" r="1734"/>
          <a:stretch/>
        </p:blipFill>
        <p:spPr>
          <a:xfrm>
            <a:off x="1066801" y="992525"/>
            <a:ext cx="10069286" cy="4872949"/>
          </a:xfrm>
          <a:prstGeom prst="rect">
            <a:avLst/>
          </a:prstGeom>
        </p:spPr>
      </p:pic>
    </p:spTree>
    <p:extLst>
      <p:ext uri="{BB962C8B-B14F-4D97-AF65-F5344CB8AC3E}">
        <p14:creationId xmlns:p14="http://schemas.microsoft.com/office/powerpoint/2010/main" val="11174622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measuring stick&#10;&#10;Description automatically generated">
            <a:extLst>
              <a:ext uri="{FF2B5EF4-FFF2-40B4-BE49-F238E27FC236}">
                <a16:creationId xmlns:a16="http://schemas.microsoft.com/office/drawing/2014/main" id="{C6B93520-2CA5-611D-235B-F9860F0B2C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6496" y="2554650"/>
            <a:ext cx="1760625" cy="1800000"/>
          </a:xfrm>
          <a:prstGeom prst="rect">
            <a:avLst/>
          </a:prstGeom>
        </p:spPr>
      </p:pic>
      <p:pic>
        <p:nvPicPr>
          <p:cNvPr id="5" name="Picture 4" descr="A drawing of a house&#10;&#10;Description automatically generated with low confidence">
            <a:extLst>
              <a:ext uri="{FF2B5EF4-FFF2-40B4-BE49-F238E27FC236}">
                <a16:creationId xmlns:a16="http://schemas.microsoft.com/office/drawing/2014/main" id="{C3347704-5FC5-8099-BB2E-ACBF4EE72D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5229" y="2538802"/>
            <a:ext cx="1760000" cy="1800000"/>
          </a:xfrm>
          <a:prstGeom prst="rect">
            <a:avLst/>
          </a:prstGeom>
        </p:spPr>
      </p:pic>
      <p:pic>
        <p:nvPicPr>
          <p:cNvPr id="8" name="Picture 7" descr="Diagram&#10;&#10;Description automatically generated">
            <a:extLst>
              <a:ext uri="{FF2B5EF4-FFF2-40B4-BE49-F238E27FC236}">
                <a16:creationId xmlns:a16="http://schemas.microsoft.com/office/drawing/2014/main" id="{25C700EF-34C3-D46F-0EF9-8C47A4D0C7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86352" y="2538802"/>
            <a:ext cx="1760625" cy="1800000"/>
          </a:xfrm>
          <a:prstGeom prst="rect">
            <a:avLst/>
          </a:prstGeom>
        </p:spPr>
      </p:pic>
      <p:pic>
        <p:nvPicPr>
          <p:cNvPr id="10" name="Picture 9" descr="A picture containing outdoor, linedrawing&#10;&#10;Description automatically generated">
            <a:extLst>
              <a:ext uri="{FF2B5EF4-FFF2-40B4-BE49-F238E27FC236}">
                <a16:creationId xmlns:a16="http://schemas.microsoft.com/office/drawing/2014/main" id="{69F2494E-6160-2CB5-76D8-E2F660954E72}"/>
              </a:ext>
            </a:extLst>
          </p:cNvPr>
          <p:cNvPicPr>
            <a:picLocks noChangeAspect="1"/>
          </p:cNvPicPr>
          <p:nvPr/>
        </p:nvPicPr>
        <p:blipFill rotWithShape="1">
          <a:blip r:embed="rId6">
            <a:extLst>
              <a:ext uri="{28A0092B-C50C-407E-A947-70E740481C1C}">
                <a14:useLocalDpi xmlns:a14="http://schemas.microsoft.com/office/drawing/2010/main" val="0"/>
              </a:ext>
            </a:extLst>
          </a:blip>
          <a:srcRect t="25400" b="17752"/>
          <a:stretch/>
        </p:blipFill>
        <p:spPr>
          <a:xfrm>
            <a:off x="569218" y="2726288"/>
            <a:ext cx="2412000" cy="1402328"/>
          </a:xfrm>
          <a:prstGeom prst="rect">
            <a:avLst/>
          </a:prstGeom>
        </p:spPr>
      </p:pic>
    </p:spTree>
    <p:extLst>
      <p:ext uri="{BB962C8B-B14F-4D97-AF65-F5344CB8AC3E}">
        <p14:creationId xmlns:p14="http://schemas.microsoft.com/office/powerpoint/2010/main" val="11779667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0780869-6CB5-7740-E0CA-FB760BDF6F9F}"/>
              </a:ext>
            </a:extLst>
          </p:cNvPr>
          <p:cNvSpPr txBox="1"/>
          <p:nvPr/>
        </p:nvSpPr>
        <p:spPr>
          <a:xfrm>
            <a:off x="5248762" y="3238673"/>
            <a:ext cx="1728358" cy="400110"/>
          </a:xfrm>
          <a:prstGeom prst="rect">
            <a:avLst/>
          </a:prstGeom>
          <a:noFill/>
        </p:spPr>
        <p:txBody>
          <a:bodyPr wrap="none" rtlCol="0">
            <a:spAutoFit/>
          </a:bodyPr>
          <a:lstStyle/>
          <a:p>
            <a:r>
              <a:rPr lang="es-EC" sz="2000" b="1" dirty="0">
                <a:latin typeface="Brandon Grotesque Light" panose="020B0303020203060202" pitchFamily="34" charset="0"/>
              </a:rPr>
              <a:t>LA ALAMEDA</a:t>
            </a:r>
            <a:endParaRPr lang="en-US" sz="2000" b="1" dirty="0">
              <a:latin typeface="Brandon Grotesque Light" panose="020B0303020203060202" pitchFamily="34" charset="0"/>
            </a:endParaRPr>
          </a:p>
        </p:txBody>
      </p:sp>
    </p:spTree>
    <p:extLst>
      <p:ext uri="{BB962C8B-B14F-4D97-AF65-F5344CB8AC3E}">
        <p14:creationId xmlns:p14="http://schemas.microsoft.com/office/powerpoint/2010/main" val="9725615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sky, building, white&#10;&#10;Description automatically generated">
            <a:extLst>
              <a:ext uri="{FF2B5EF4-FFF2-40B4-BE49-F238E27FC236}">
                <a16:creationId xmlns:a16="http://schemas.microsoft.com/office/drawing/2014/main" id="{78E0C57A-76A3-4B66-1986-78FB11AEB5AB}"/>
              </a:ext>
            </a:extLst>
          </p:cNvPr>
          <p:cNvPicPr>
            <a:picLocks noChangeAspect="1"/>
          </p:cNvPicPr>
          <p:nvPr/>
        </p:nvPicPr>
        <p:blipFill rotWithShape="1">
          <a:blip r:embed="rId3">
            <a:extLst>
              <a:ext uri="{28A0092B-C50C-407E-A947-70E740481C1C}">
                <a14:useLocalDpi xmlns:a14="http://schemas.microsoft.com/office/drawing/2010/main" val="0"/>
              </a:ext>
            </a:extLst>
          </a:blip>
          <a:srcRect t="545" b="-1"/>
          <a:stretch/>
        </p:blipFill>
        <p:spPr>
          <a:xfrm>
            <a:off x="9327398" y="2705271"/>
            <a:ext cx="2160000" cy="1455416"/>
          </a:xfrm>
          <a:prstGeom prst="rect">
            <a:avLst/>
          </a:prstGeom>
        </p:spPr>
      </p:pic>
      <p:pic>
        <p:nvPicPr>
          <p:cNvPr id="5" name="Picture 4" descr="A picture containing outdoor, sky, white, black&#10;&#10;Description automatically generated">
            <a:extLst>
              <a:ext uri="{FF2B5EF4-FFF2-40B4-BE49-F238E27FC236}">
                <a16:creationId xmlns:a16="http://schemas.microsoft.com/office/drawing/2014/main" id="{E333BF5D-88C0-EF34-51F4-4F60614B14A2}"/>
              </a:ext>
            </a:extLst>
          </p:cNvPr>
          <p:cNvPicPr>
            <a:picLocks noChangeAspect="1"/>
          </p:cNvPicPr>
          <p:nvPr/>
        </p:nvPicPr>
        <p:blipFill rotWithShape="1">
          <a:blip r:embed="rId4">
            <a:extLst>
              <a:ext uri="{28A0092B-C50C-407E-A947-70E740481C1C}">
                <a14:useLocalDpi xmlns:a14="http://schemas.microsoft.com/office/drawing/2010/main" val="0"/>
              </a:ext>
            </a:extLst>
          </a:blip>
          <a:srcRect t="6277"/>
          <a:stretch/>
        </p:blipFill>
        <p:spPr>
          <a:xfrm>
            <a:off x="6428706" y="2695754"/>
            <a:ext cx="2160000" cy="1463377"/>
          </a:xfrm>
          <a:prstGeom prst="rect">
            <a:avLst/>
          </a:prstGeom>
        </p:spPr>
      </p:pic>
      <p:pic>
        <p:nvPicPr>
          <p:cNvPr id="8" name="Picture 7" descr="A picture containing tree, building, old, white&#10;&#10;Description automatically generated">
            <a:extLst>
              <a:ext uri="{FF2B5EF4-FFF2-40B4-BE49-F238E27FC236}">
                <a16:creationId xmlns:a16="http://schemas.microsoft.com/office/drawing/2014/main" id="{9BA1A342-7462-B362-9E80-B05F958D4723}"/>
              </a:ext>
            </a:extLst>
          </p:cNvPr>
          <p:cNvPicPr>
            <a:picLocks noChangeAspect="1"/>
          </p:cNvPicPr>
          <p:nvPr/>
        </p:nvPicPr>
        <p:blipFill rotWithShape="1">
          <a:blip r:embed="rId5">
            <a:extLst>
              <a:ext uri="{28A0092B-C50C-407E-A947-70E740481C1C}">
                <a14:useLocalDpi xmlns:a14="http://schemas.microsoft.com/office/drawing/2010/main" val="0"/>
              </a:ext>
            </a:extLst>
          </a:blip>
          <a:srcRect t="5031" b="4634"/>
          <a:stretch/>
        </p:blipFill>
        <p:spPr>
          <a:xfrm>
            <a:off x="3567459" y="2705271"/>
            <a:ext cx="2160000" cy="1453860"/>
          </a:xfrm>
          <a:prstGeom prst="rect">
            <a:avLst/>
          </a:prstGeom>
        </p:spPr>
      </p:pic>
      <p:pic>
        <p:nvPicPr>
          <p:cNvPr id="10" name="Picture 9" descr="A picture containing outdoor, old, people, crowd&#10;&#10;Description automatically generated">
            <a:extLst>
              <a:ext uri="{FF2B5EF4-FFF2-40B4-BE49-F238E27FC236}">
                <a16:creationId xmlns:a16="http://schemas.microsoft.com/office/drawing/2014/main" id="{B77B9F39-B9DC-B9AD-E2C4-3CAB1943B2C3}"/>
              </a:ext>
            </a:extLst>
          </p:cNvPr>
          <p:cNvPicPr>
            <a:picLocks noChangeAspect="1"/>
          </p:cNvPicPr>
          <p:nvPr/>
        </p:nvPicPr>
        <p:blipFill rotWithShape="1">
          <a:blip r:embed="rId6">
            <a:extLst>
              <a:ext uri="{28A0092B-C50C-407E-A947-70E740481C1C}">
                <a14:useLocalDpi xmlns:a14="http://schemas.microsoft.com/office/drawing/2010/main" val="0"/>
              </a:ext>
            </a:extLst>
          </a:blip>
          <a:srcRect t="5664" b="9117"/>
          <a:stretch/>
        </p:blipFill>
        <p:spPr>
          <a:xfrm>
            <a:off x="684440" y="2705271"/>
            <a:ext cx="2160000" cy="1453860"/>
          </a:xfrm>
          <a:prstGeom prst="rect">
            <a:avLst/>
          </a:prstGeom>
        </p:spPr>
      </p:pic>
    </p:spTree>
    <p:extLst>
      <p:ext uri="{BB962C8B-B14F-4D97-AF65-F5344CB8AC3E}">
        <p14:creationId xmlns:p14="http://schemas.microsoft.com/office/powerpoint/2010/main" val="1220285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arque La Alameda (Quito) - All You Need to Know BEFORE You Go">
            <a:extLst>
              <a:ext uri="{FF2B5EF4-FFF2-40B4-BE49-F238E27FC236}">
                <a16:creationId xmlns:a16="http://schemas.microsoft.com/office/drawing/2014/main" id="{CED2C983-BA08-B0D4-71CD-F1006C2D22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415" b="26717"/>
          <a:stretch/>
        </p:blipFill>
        <p:spPr bwMode="auto">
          <a:xfrm>
            <a:off x="695325" y="2705270"/>
            <a:ext cx="2160000" cy="144434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arque La Alameda, Quito Visitors' Guide: Tips and Information - Trek Zone">
            <a:extLst>
              <a:ext uri="{FF2B5EF4-FFF2-40B4-BE49-F238E27FC236}">
                <a16:creationId xmlns:a16="http://schemas.microsoft.com/office/drawing/2014/main" id="{DE915C75-0AFF-B56D-1AD4-75973F5FBCE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421" b="4834"/>
          <a:stretch/>
        </p:blipFill>
        <p:spPr bwMode="auto">
          <a:xfrm>
            <a:off x="3556573" y="2705271"/>
            <a:ext cx="2160000" cy="145386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arque La Alameda - Wikipedia">
            <a:extLst>
              <a:ext uri="{FF2B5EF4-FFF2-40B4-BE49-F238E27FC236}">
                <a16:creationId xmlns:a16="http://schemas.microsoft.com/office/drawing/2014/main" id="{CF538767-6FC4-F649-7570-6AB97E4EEAB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4840" b="5300"/>
          <a:stretch/>
        </p:blipFill>
        <p:spPr bwMode="auto">
          <a:xfrm>
            <a:off x="6447429" y="2695755"/>
            <a:ext cx="2160000" cy="145386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El Churo en la ciudad Quito">
            <a:extLst>
              <a:ext uri="{FF2B5EF4-FFF2-40B4-BE49-F238E27FC236}">
                <a16:creationId xmlns:a16="http://schemas.microsoft.com/office/drawing/2014/main" id="{45661E07-0587-28DD-3BEF-D4FCE5DD1E0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1913" b="14377"/>
          <a:stretch/>
        </p:blipFill>
        <p:spPr bwMode="auto">
          <a:xfrm>
            <a:off x="9330448" y="2705272"/>
            <a:ext cx="2160000" cy="1453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871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linedrawing&#10;&#10;Description automatically generated">
            <a:extLst>
              <a:ext uri="{FF2B5EF4-FFF2-40B4-BE49-F238E27FC236}">
                <a16:creationId xmlns:a16="http://schemas.microsoft.com/office/drawing/2014/main" id="{072B9B6E-B4AA-D087-7148-D935DC80EF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733" y="2233747"/>
            <a:ext cx="2160000" cy="2195894"/>
          </a:xfrm>
          <a:prstGeom prst="rect">
            <a:avLst/>
          </a:prstGeom>
        </p:spPr>
      </p:pic>
      <p:pic>
        <p:nvPicPr>
          <p:cNvPr id="4" name="Picture 3" descr="Diagram, engineering drawing&#10;&#10;Description automatically generated">
            <a:extLst>
              <a:ext uri="{FF2B5EF4-FFF2-40B4-BE49-F238E27FC236}">
                <a16:creationId xmlns:a16="http://schemas.microsoft.com/office/drawing/2014/main" id="{1ABA751C-540D-A23B-FAA6-71872FD1DB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342" y="2233747"/>
            <a:ext cx="2160000" cy="2195894"/>
          </a:xfrm>
          <a:prstGeom prst="rect">
            <a:avLst/>
          </a:prstGeom>
        </p:spPr>
      </p:pic>
      <p:pic>
        <p:nvPicPr>
          <p:cNvPr id="11" name="Picture 10" descr="A drawing of a tree&#10;&#10;Description automatically generated with low confidence">
            <a:extLst>
              <a:ext uri="{FF2B5EF4-FFF2-40B4-BE49-F238E27FC236}">
                <a16:creationId xmlns:a16="http://schemas.microsoft.com/office/drawing/2014/main" id="{A6324FEE-B973-4883-681E-65AC6A578D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8706" y="2233747"/>
            <a:ext cx="2160000" cy="2195894"/>
          </a:xfrm>
          <a:prstGeom prst="rect">
            <a:avLst/>
          </a:prstGeom>
        </p:spPr>
      </p:pic>
      <p:pic>
        <p:nvPicPr>
          <p:cNvPr id="7" name="Picture 6" descr="Shape&#10;&#10;Description automatically generated">
            <a:extLst>
              <a:ext uri="{FF2B5EF4-FFF2-40B4-BE49-F238E27FC236}">
                <a16:creationId xmlns:a16="http://schemas.microsoft.com/office/drawing/2014/main" id="{FB934DC1-D269-E95B-9049-B4A9CD0336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47560" y="2329495"/>
            <a:ext cx="2160000" cy="2195894"/>
          </a:xfrm>
          <a:prstGeom prst="rect">
            <a:avLst/>
          </a:prstGeom>
        </p:spPr>
      </p:pic>
      <p:sp>
        <p:nvSpPr>
          <p:cNvPr id="2" name="TextBox 1">
            <a:extLst>
              <a:ext uri="{FF2B5EF4-FFF2-40B4-BE49-F238E27FC236}">
                <a16:creationId xmlns:a16="http://schemas.microsoft.com/office/drawing/2014/main" id="{C025072E-B6C7-B2E4-885F-1F35C76559F8}"/>
              </a:ext>
            </a:extLst>
          </p:cNvPr>
          <p:cNvSpPr txBox="1"/>
          <p:nvPr/>
        </p:nvSpPr>
        <p:spPr>
          <a:xfrm>
            <a:off x="1206230" y="4708187"/>
            <a:ext cx="1270989" cy="369332"/>
          </a:xfrm>
          <a:prstGeom prst="rect">
            <a:avLst/>
          </a:prstGeom>
          <a:noFill/>
        </p:spPr>
        <p:txBody>
          <a:bodyPr wrap="none" rtlCol="0">
            <a:spAutoFit/>
          </a:bodyPr>
          <a:lstStyle/>
          <a:p>
            <a:r>
              <a:rPr lang="en-US" dirty="0"/>
              <a:t>Promenade</a:t>
            </a:r>
          </a:p>
        </p:txBody>
      </p:sp>
      <p:sp>
        <p:nvSpPr>
          <p:cNvPr id="8" name="TextBox 7">
            <a:extLst>
              <a:ext uri="{FF2B5EF4-FFF2-40B4-BE49-F238E27FC236}">
                <a16:creationId xmlns:a16="http://schemas.microsoft.com/office/drawing/2014/main" id="{CD40EA5D-0E8E-9939-A18D-2186669E8724}"/>
              </a:ext>
            </a:extLst>
          </p:cNvPr>
          <p:cNvSpPr txBox="1"/>
          <p:nvPr/>
        </p:nvSpPr>
        <p:spPr>
          <a:xfrm>
            <a:off x="3985026" y="4708187"/>
            <a:ext cx="1420261" cy="369332"/>
          </a:xfrm>
          <a:prstGeom prst="rect">
            <a:avLst/>
          </a:prstGeom>
          <a:noFill/>
        </p:spPr>
        <p:txBody>
          <a:bodyPr wrap="none" rtlCol="0">
            <a:spAutoFit/>
          </a:bodyPr>
          <a:lstStyle/>
          <a:p>
            <a:r>
              <a:rPr lang="es-EC" dirty="0"/>
              <a:t>Preexistencia</a:t>
            </a:r>
          </a:p>
        </p:txBody>
      </p:sp>
      <p:sp>
        <p:nvSpPr>
          <p:cNvPr id="9" name="TextBox 8">
            <a:extLst>
              <a:ext uri="{FF2B5EF4-FFF2-40B4-BE49-F238E27FC236}">
                <a16:creationId xmlns:a16="http://schemas.microsoft.com/office/drawing/2014/main" id="{44A54DAB-5C65-2052-F8D1-A5A81E8A84FD}"/>
              </a:ext>
            </a:extLst>
          </p:cNvPr>
          <p:cNvSpPr txBox="1"/>
          <p:nvPr/>
        </p:nvSpPr>
        <p:spPr>
          <a:xfrm>
            <a:off x="6913094" y="4708187"/>
            <a:ext cx="1191224" cy="369332"/>
          </a:xfrm>
          <a:prstGeom prst="rect">
            <a:avLst/>
          </a:prstGeom>
          <a:noFill/>
        </p:spPr>
        <p:txBody>
          <a:bodyPr wrap="none" rtlCol="0">
            <a:spAutoFit/>
          </a:bodyPr>
          <a:lstStyle/>
          <a:p>
            <a:r>
              <a:rPr lang="en-US" dirty="0"/>
              <a:t>Naturaleza</a:t>
            </a:r>
          </a:p>
        </p:txBody>
      </p:sp>
      <p:sp>
        <p:nvSpPr>
          <p:cNvPr id="10" name="TextBox 9">
            <a:extLst>
              <a:ext uri="{FF2B5EF4-FFF2-40B4-BE49-F238E27FC236}">
                <a16:creationId xmlns:a16="http://schemas.microsoft.com/office/drawing/2014/main" id="{10A55FCA-33CC-4239-C12C-650A61CE5025}"/>
              </a:ext>
            </a:extLst>
          </p:cNvPr>
          <p:cNvSpPr txBox="1"/>
          <p:nvPr/>
        </p:nvSpPr>
        <p:spPr>
          <a:xfrm>
            <a:off x="9745899" y="4708187"/>
            <a:ext cx="1363322" cy="369332"/>
          </a:xfrm>
          <a:prstGeom prst="rect">
            <a:avLst/>
          </a:prstGeom>
          <a:noFill/>
        </p:spPr>
        <p:txBody>
          <a:bodyPr wrap="none" rtlCol="0">
            <a:spAutoFit/>
          </a:bodyPr>
          <a:lstStyle/>
          <a:p>
            <a:r>
              <a:rPr lang="en-US" dirty="0"/>
              <a:t>Monumento</a:t>
            </a:r>
          </a:p>
        </p:txBody>
      </p:sp>
    </p:spTree>
    <p:extLst>
      <p:ext uri="{BB962C8B-B14F-4D97-AF65-F5344CB8AC3E}">
        <p14:creationId xmlns:p14="http://schemas.microsoft.com/office/powerpoint/2010/main" val="31383760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ity with many buildings&#10;&#10;Description automatically generated with low confidence">
            <a:extLst>
              <a:ext uri="{FF2B5EF4-FFF2-40B4-BE49-F238E27FC236}">
                <a16:creationId xmlns:a16="http://schemas.microsoft.com/office/drawing/2014/main" id="{FFCF8A01-5D8E-6A13-C7C8-D48AC3D84FA3}"/>
              </a:ext>
            </a:extLst>
          </p:cNvPr>
          <p:cNvPicPr>
            <a:picLocks noChangeAspect="1"/>
          </p:cNvPicPr>
          <p:nvPr/>
        </p:nvPicPr>
        <p:blipFill rotWithShape="1">
          <a:blip r:embed="rId3">
            <a:extLst>
              <a:ext uri="{28A0092B-C50C-407E-A947-70E740481C1C}">
                <a14:useLocalDpi xmlns:a14="http://schemas.microsoft.com/office/drawing/2010/main" val="0"/>
              </a:ext>
            </a:extLst>
          </a:blip>
          <a:srcRect l="14039" r="18575"/>
          <a:stretch/>
        </p:blipFill>
        <p:spPr>
          <a:xfrm>
            <a:off x="1070043" y="552296"/>
            <a:ext cx="2178995" cy="2160000"/>
          </a:xfrm>
          <a:prstGeom prst="rect">
            <a:avLst/>
          </a:prstGeom>
        </p:spPr>
      </p:pic>
      <p:pic>
        <p:nvPicPr>
          <p:cNvPr id="5" name="Picture 4">
            <a:extLst>
              <a:ext uri="{FF2B5EF4-FFF2-40B4-BE49-F238E27FC236}">
                <a16:creationId xmlns:a16="http://schemas.microsoft.com/office/drawing/2014/main" id="{5C474FCC-9DF9-44AF-5BEE-D81B4685ACC9}"/>
              </a:ext>
            </a:extLst>
          </p:cNvPr>
          <p:cNvPicPr>
            <a:picLocks noChangeAspect="1"/>
          </p:cNvPicPr>
          <p:nvPr/>
        </p:nvPicPr>
        <p:blipFill rotWithShape="1">
          <a:blip r:embed="rId4">
            <a:extLst>
              <a:ext uri="{28A0092B-C50C-407E-A947-70E740481C1C}">
                <a14:useLocalDpi xmlns:a14="http://schemas.microsoft.com/office/drawing/2010/main" val="0"/>
              </a:ext>
            </a:extLst>
          </a:blip>
          <a:srcRect l="12703" r="9062"/>
          <a:stretch/>
        </p:blipFill>
        <p:spPr>
          <a:xfrm>
            <a:off x="5016230" y="552296"/>
            <a:ext cx="2178995" cy="2160000"/>
          </a:xfrm>
          <a:prstGeom prst="rect">
            <a:avLst/>
          </a:prstGeom>
        </p:spPr>
      </p:pic>
      <p:pic>
        <p:nvPicPr>
          <p:cNvPr id="7" name="Picture 6" descr="Diagram, engineering drawing&#10;&#10;Description automatically generated">
            <a:extLst>
              <a:ext uri="{FF2B5EF4-FFF2-40B4-BE49-F238E27FC236}">
                <a16:creationId xmlns:a16="http://schemas.microsoft.com/office/drawing/2014/main" id="{C2DE6AD9-1027-A578-88DB-F777CFA9E706}"/>
              </a:ext>
            </a:extLst>
          </p:cNvPr>
          <p:cNvPicPr>
            <a:picLocks noChangeAspect="1"/>
          </p:cNvPicPr>
          <p:nvPr/>
        </p:nvPicPr>
        <p:blipFill rotWithShape="1">
          <a:blip r:embed="rId5">
            <a:extLst>
              <a:ext uri="{28A0092B-C50C-407E-A947-70E740481C1C}">
                <a14:useLocalDpi xmlns:a14="http://schemas.microsoft.com/office/drawing/2010/main" val="0"/>
              </a:ext>
            </a:extLst>
          </a:blip>
          <a:srcRect l="26593" t="37091" r="33802" b="30316"/>
          <a:stretch/>
        </p:blipFill>
        <p:spPr>
          <a:xfrm>
            <a:off x="8858658" y="688472"/>
            <a:ext cx="2250331" cy="1916350"/>
          </a:xfrm>
          <a:prstGeom prst="rect">
            <a:avLst/>
          </a:prstGeom>
        </p:spPr>
      </p:pic>
    </p:spTree>
    <p:extLst>
      <p:ext uri="{BB962C8B-B14F-4D97-AF65-F5344CB8AC3E}">
        <p14:creationId xmlns:p14="http://schemas.microsoft.com/office/powerpoint/2010/main" val="6532291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ity with many buildings&#10;&#10;Description automatically generated with low confidence">
            <a:extLst>
              <a:ext uri="{FF2B5EF4-FFF2-40B4-BE49-F238E27FC236}">
                <a16:creationId xmlns:a16="http://schemas.microsoft.com/office/drawing/2014/main" id="{FFCF8A01-5D8E-6A13-C7C8-D48AC3D84FA3}"/>
              </a:ext>
            </a:extLst>
          </p:cNvPr>
          <p:cNvPicPr>
            <a:picLocks noChangeAspect="1"/>
          </p:cNvPicPr>
          <p:nvPr/>
        </p:nvPicPr>
        <p:blipFill rotWithShape="1">
          <a:blip r:embed="rId3">
            <a:extLst>
              <a:ext uri="{28A0092B-C50C-407E-A947-70E740481C1C}">
                <a14:useLocalDpi xmlns:a14="http://schemas.microsoft.com/office/drawing/2010/main" val="0"/>
              </a:ext>
            </a:extLst>
          </a:blip>
          <a:srcRect l="14039" r="18575"/>
          <a:stretch/>
        </p:blipFill>
        <p:spPr>
          <a:xfrm>
            <a:off x="1070043" y="552296"/>
            <a:ext cx="2178995" cy="2160000"/>
          </a:xfrm>
          <a:prstGeom prst="rect">
            <a:avLst/>
          </a:prstGeom>
        </p:spPr>
      </p:pic>
      <p:pic>
        <p:nvPicPr>
          <p:cNvPr id="5" name="Picture 4">
            <a:extLst>
              <a:ext uri="{FF2B5EF4-FFF2-40B4-BE49-F238E27FC236}">
                <a16:creationId xmlns:a16="http://schemas.microsoft.com/office/drawing/2014/main" id="{5C474FCC-9DF9-44AF-5BEE-D81B4685ACC9}"/>
              </a:ext>
            </a:extLst>
          </p:cNvPr>
          <p:cNvPicPr>
            <a:picLocks noChangeAspect="1"/>
          </p:cNvPicPr>
          <p:nvPr/>
        </p:nvPicPr>
        <p:blipFill rotWithShape="1">
          <a:blip r:embed="rId4">
            <a:extLst>
              <a:ext uri="{28A0092B-C50C-407E-A947-70E740481C1C}">
                <a14:useLocalDpi xmlns:a14="http://schemas.microsoft.com/office/drawing/2010/main" val="0"/>
              </a:ext>
            </a:extLst>
          </a:blip>
          <a:srcRect l="12703" r="9062"/>
          <a:stretch/>
        </p:blipFill>
        <p:spPr>
          <a:xfrm>
            <a:off x="5016230" y="552296"/>
            <a:ext cx="2178995" cy="2160000"/>
          </a:xfrm>
          <a:prstGeom prst="rect">
            <a:avLst/>
          </a:prstGeom>
        </p:spPr>
      </p:pic>
      <p:pic>
        <p:nvPicPr>
          <p:cNvPr id="7" name="Picture 6" descr="Diagram, engineering drawing&#10;&#10;Description automatically generated">
            <a:extLst>
              <a:ext uri="{FF2B5EF4-FFF2-40B4-BE49-F238E27FC236}">
                <a16:creationId xmlns:a16="http://schemas.microsoft.com/office/drawing/2014/main" id="{C2DE6AD9-1027-A578-88DB-F777CFA9E706}"/>
              </a:ext>
            </a:extLst>
          </p:cNvPr>
          <p:cNvPicPr>
            <a:picLocks noChangeAspect="1"/>
          </p:cNvPicPr>
          <p:nvPr/>
        </p:nvPicPr>
        <p:blipFill rotWithShape="1">
          <a:blip r:embed="rId5">
            <a:extLst>
              <a:ext uri="{28A0092B-C50C-407E-A947-70E740481C1C}">
                <a14:useLocalDpi xmlns:a14="http://schemas.microsoft.com/office/drawing/2010/main" val="0"/>
              </a:ext>
            </a:extLst>
          </a:blip>
          <a:srcRect l="26593" t="37091" r="33802" b="30316"/>
          <a:stretch/>
        </p:blipFill>
        <p:spPr>
          <a:xfrm>
            <a:off x="8858658" y="688472"/>
            <a:ext cx="2250331" cy="1916350"/>
          </a:xfrm>
          <a:prstGeom prst="rect">
            <a:avLst/>
          </a:prstGeom>
        </p:spPr>
      </p:pic>
      <p:pic>
        <p:nvPicPr>
          <p:cNvPr id="10" name="Picture 9" descr="A picture containing sky, outdoor, city&#10;&#10;Description automatically generated">
            <a:extLst>
              <a:ext uri="{FF2B5EF4-FFF2-40B4-BE49-F238E27FC236}">
                <a16:creationId xmlns:a16="http://schemas.microsoft.com/office/drawing/2014/main" id="{DB00A6C4-17B2-6175-9CAB-609FC5E0D7A0}"/>
              </a:ext>
            </a:extLst>
          </p:cNvPr>
          <p:cNvPicPr>
            <a:picLocks noChangeAspect="1"/>
          </p:cNvPicPr>
          <p:nvPr/>
        </p:nvPicPr>
        <p:blipFill rotWithShape="1">
          <a:blip r:embed="rId6">
            <a:extLst>
              <a:ext uri="{28A0092B-C50C-407E-A947-70E740481C1C}">
                <a14:useLocalDpi xmlns:a14="http://schemas.microsoft.com/office/drawing/2010/main" val="0"/>
              </a:ext>
            </a:extLst>
          </a:blip>
          <a:srcRect l="21298" r="21955"/>
          <a:stretch/>
        </p:blipFill>
        <p:spPr>
          <a:xfrm>
            <a:off x="1050587" y="4150335"/>
            <a:ext cx="2178995" cy="2160000"/>
          </a:xfrm>
          <a:prstGeom prst="rect">
            <a:avLst/>
          </a:prstGeom>
        </p:spPr>
      </p:pic>
      <p:pic>
        <p:nvPicPr>
          <p:cNvPr id="11" name="Picture 10" descr="Aerial view of a city&#10;&#10;Description automatically generated with medium confidence">
            <a:extLst>
              <a:ext uri="{FF2B5EF4-FFF2-40B4-BE49-F238E27FC236}">
                <a16:creationId xmlns:a16="http://schemas.microsoft.com/office/drawing/2014/main" id="{BA975AC8-8C82-DAD9-137D-6498DE986E0C}"/>
              </a:ext>
            </a:extLst>
          </p:cNvPr>
          <p:cNvPicPr>
            <a:picLocks noChangeAspect="1"/>
          </p:cNvPicPr>
          <p:nvPr/>
        </p:nvPicPr>
        <p:blipFill rotWithShape="1">
          <a:blip r:embed="rId7">
            <a:extLst>
              <a:ext uri="{28A0092B-C50C-407E-A947-70E740481C1C}">
                <a14:useLocalDpi xmlns:a14="http://schemas.microsoft.com/office/drawing/2010/main" val="0"/>
              </a:ext>
            </a:extLst>
          </a:blip>
          <a:srcRect l="33401" r="-193"/>
          <a:stretch/>
        </p:blipFill>
        <p:spPr>
          <a:xfrm>
            <a:off x="5016230" y="4145705"/>
            <a:ext cx="2178995" cy="2160000"/>
          </a:xfrm>
          <a:prstGeom prst="rect">
            <a:avLst/>
          </a:prstGeom>
        </p:spPr>
      </p:pic>
      <p:pic>
        <p:nvPicPr>
          <p:cNvPr id="12" name="Picture 11" descr="A picture containing text, antenna, device, gauge&#10;&#10;Description automatically generated">
            <a:extLst>
              <a:ext uri="{FF2B5EF4-FFF2-40B4-BE49-F238E27FC236}">
                <a16:creationId xmlns:a16="http://schemas.microsoft.com/office/drawing/2014/main" id="{B9927E17-C735-63A8-011E-37F6D9321BF7}"/>
              </a:ext>
            </a:extLst>
          </p:cNvPr>
          <p:cNvPicPr>
            <a:picLocks noChangeAspect="1"/>
          </p:cNvPicPr>
          <p:nvPr/>
        </p:nvPicPr>
        <p:blipFill rotWithShape="1">
          <a:blip r:embed="rId8">
            <a:extLst>
              <a:ext uri="{28A0092B-C50C-407E-A947-70E740481C1C}">
                <a14:useLocalDpi xmlns:a14="http://schemas.microsoft.com/office/drawing/2010/main" val="0"/>
              </a:ext>
            </a:extLst>
          </a:blip>
          <a:srcRect l="15162" t="17635" r="18186" b="14789"/>
          <a:stretch/>
        </p:blipFill>
        <p:spPr>
          <a:xfrm>
            <a:off x="9105090" y="4150335"/>
            <a:ext cx="2130523" cy="2160000"/>
          </a:xfrm>
          <a:prstGeom prst="rect">
            <a:avLst/>
          </a:prstGeom>
        </p:spPr>
      </p:pic>
    </p:spTree>
    <p:extLst>
      <p:ext uri="{BB962C8B-B14F-4D97-AF65-F5344CB8AC3E}">
        <p14:creationId xmlns:p14="http://schemas.microsoft.com/office/powerpoint/2010/main" val="326579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Quito quiere convertirse en la primera ciudad inteligente de Ecuador •  ESMARTCITY">
            <a:extLst>
              <a:ext uri="{FF2B5EF4-FFF2-40B4-BE49-F238E27FC236}">
                <a16:creationId xmlns:a16="http://schemas.microsoft.com/office/drawing/2014/main" id="{FF9B2189-FD4E-8086-398C-6CAED8BF899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32" t="4851" r="1921" b="-116"/>
          <a:stretch/>
        </p:blipFill>
        <p:spPr bwMode="auto">
          <a:xfrm>
            <a:off x="1066800" y="554478"/>
            <a:ext cx="10058400" cy="5768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7460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iagram&#10;&#10;Description automatically generated">
            <a:extLst>
              <a:ext uri="{FF2B5EF4-FFF2-40B4-BE49-F238E27FC236}">
                <a16:creationId xmlns:a16="http://schemas.microsoft.com/office/drawing/2014/main" id="{E9DFA428-2F2D-CD28-0578-58A695AB9A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pic>
        <p:nvPicPr>
          <p:cNvPr id="6" name="Picture 5" descr="Diagram, engineering drawing&#10;&#10;Description automatically generated">
            <a:extLst>
              <a:ext uri="{FF2B5EF4-FFF2-40B4-BE49-F238E27FC236}">
                <a16:creationId xmlns:a16="http://schemas.microsoft.com/office/drawing/2014/main" id="{CAF024E9-97C0-5E5C-85A6-995483DB2653}"/>
              </a:ext>
            </a:extLst>
          </p:cNvPr>
          <p:cNvPicPr>
            <a:picLocks noChangeAspect="1"/>
          </p:cNvPicPr>
          <p:nvPr/>
        </p:nvPicPr>
        <p:blipFill rotWithShape="1">
          <a:blip r:embed="rId4">
            <a:extLst>
              <a:ext uri="{28A0092B-C50C-407E-A947-70E740481C1C}">
                <a14:useLocalDpi xmlns:a14="http://schemas.microsoft.com/office/drawing/2010/main" val="0"/>
              </a:ext>
            </a:extLst>
          </a:blip>
          <a:srcRect l="26593" t="37091" r="33802" b="30316"/>
          <a:stretch/>
        </p:blipFill>
        <p:spPr>
          <a:xfrm>
            <a:off x="8858658" y="688472"/>
            <a:ext cx="2250331" cy="1916350"/>
          </a:xfrm>
          <a:prstGeom prst="rect">
            <a:avLst/>
          </a:prstGeom>
        </p:spPr>
      </p:pic>
      <p:pic>
        <p:nvPicPr>
          <p:cNvPr id="7" name="Picture 6" descr="A picture containing text, antenna, device, gauge&#10;&#10;Description automatically generated">
            <a:extLst>
              <a:ext uri="{FF2B5EF4-FFF2-40B4-BE49-F238E27FC236}">
                <a16:creationId xmlns:a16="http://schemas.microsoft.com/office/drawing/2014/main" id="{84DC2218-EEFF-38E9-5F02-F3727FEB5C48}"/>
              </a:ext>
            </a:extLst>
          </p:cNvPr>
          <p:cNvPicPr>
            <a:picLocks noChangeAspect="1"/>
          </p:cNvPicPr>
          <p:nvPr/>
        </p:nvPicPr>
        <p:blipFill rotWithShape="1">
          <a:blip r:embed="rId5">
            <a:extLst>
              <a:ext uri="{28A0092B-C50C-407E-A947-70E740481C1C}">
                <a14:useLocalDpi xmlns:a14="http://schemas.microsoft.com/office/drawing/2010/main" val="0"/>
              </a:ext>
            </a:extLst>
          </a:blip>
          <a:srcRect l="15162" t="17635" r="18186" b="14789"/>
          <a:stretch/>
        </p:blipFill>
        <p:spPr>
          <a:xfrm>
            <a:off x="9105090" y="4150335"/>
            <a:ext cx="2130523" cy="2160000"/>
          </a:xfrm>
          <a:prstGeom prst="rect">
            <a:avLst/>
          </a:prstGeom>
        </p:spPr>
      </p:pic>
      <p:sp>
        <p:nvSpPr>
          <p:cNvPr id="2" name="Rectangle 1">
            <a:extLst>
              <a:ext uri="{FF2B5EF4-FFF2-40B4-BE49-F238E27FC236}">
                <a16:creationId xmlns:a16="http://schemas.microsoft.com/office/drawing/2014/main" id="{3BF1AED8-2E9B-A187-2172-A427C3B64364}"/>
              </a:ext>
            </a:extLst>
          </p:cNvPr>
          <p:cNvSpPr/>
          <p:nvPr/>
        </p:nvSpPr>
        <p:spPr>
          <a:xfrm rot="3216171">
            <a:off x="5601799" y="2455327"/>
            <a:ext cx="349200" cy="349200"/>
          </a:xfrm>
          <a:prstGeom prst="rect">
            <a:avLst/>
          </a:prstGeom>
          <a:noFill/>
          <a:ln w="889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1BDB31A-F7D1-5113-DC9C-2C03B9C852AE}"/>
              </a:ext>
            </a:extLst>
          </p:cNvPr>
          <p:cNvSpPr/>
          <p:nvPr/>
        </p:nvSpPr>
        <p:spPr>
          <a:xfrm rot="3216171">
            <a:off x="6043165" y="1853975"/>
            <a:ext cx="90000" cy="90000"/>
          </a:xfrm>
          <a:prstGeom prst="rect">
            <a:avLst/>
          </a:prstGeom>
          <a:solidFill>
            <a:srgbClr val="FF000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8852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58333E-6 0 L -0.33411 -0.58148 " pathEditMode="fixed" rAng="0" ptsTypes="AA">
                                      <p:cBhvr>
                                        <p:cTn id="6" dur="2000" fill="hold"/>
                                        <p:tgtEl>
                                          <p:spTgt spid="7"/>
                                        </p:tgtEl>
                                        <p:attrNameLst>
                                          <p:attrName>ppt_x</p:attrName>
                                          <p:attrName>ppt_y</p:attrName>
                                        </p:attrNameLst>
                                      </p:cBhvr>
                                      <p:rCtr x="-16706" y="-29074"/>
                                    </p:animMotion>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2000"/>
                                  </p:stCondLst>
                                  <p:childTnLst>
                                    <p:animMotion origin="layout" path="M -2.08333E-7 3.7037E-6 L -0.33945 0.15486 " pathEditMode="relative" rAng="0" ptsTypes="AA">
                                      <p:cBhvr>
                                        <p:cTn id="14" dur="2000" fill="hold"/>
                                        <p:tgtEl>
                                          <p:spTgt spid="6"/>
                                        </p:tgtEl>
                                        <p:attrNameLst>
                                          <p:attrName>ppt_x</p:attrName>
                                          <p:attrName>ppt_y</p:attrName>
                                        </p:attrNameLst>
                                      </p:cBhvr>
                                      <p:rCtr x="-16979" y="7731"/>
                                    </p:animMotion>
                                  </p:childTnLst>
                                </p:cTn>
                              </p:par>
                              <p:par>
                                <p:cTn id="15" presetID="1" presetClass="exit" presetSubtype="0" fill="hold" nodeType="with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9B9665D-EF75-A02F-8B6F-4E36ECD84AD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6858000" cy="6858000"/>
          </a:xfrm>
          <a:prstGeom prst="rect">
            <a:avLst/>
          </a:prstGeom>
        </p:spPr>
      </p:pic>
    </p:spTree>
    <p:extLst>
      <p:ext uri="{BB962C8B-B14F-4D97-AF65-F5344CB8AC3E}">
        <p14:creationId xmlns:p14="http://schemas.microsoft.com/office/powerpoint/2010/main" val="26958844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EE2FC0-B005-B0DB-A9A3-F22C1213FEC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6858000" cy="6858000"/>
          </a:xfrm>
          <a:prstGeom prst="rect">
            <a:avLst/>
          </a:prstGeom>
        </p:spPr>
      </p:pic>
      <p:pic>
        <p:nvPicPr>
          <p:cNvPr id="5" name="Picture 4" descr="A picture containing outdoor&#10;&#10;Description automatically generated">
            <a:extLst>
              <a:ext uri="{FF2B5EF4-FFF2-40B4-BE49-F238E27FC236}">
                <a16:creationId xmlns:a16="http://schemas.microsoft.com/office/drawing/2014/main" id="{002FB5AF-3719-CC14-4D51-A64D890991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16012" y="3798933"/>
            <a:ext cx="2520000" cy="2517902"/>
          </a:xfrm>
          <a:prstGeom prst="rect">
            <a:avLst/>
          </a:prstGeom>
        </p:spPr>
      </p:pic>
      <p:pic>
        <p:nvPicPr>
          <p:cNvPr id="6" name="Picture 5" descr="A picture containing text, grass, table&#10;&#10;Description automatically generated">
            <a:extLst>
              <a:ext uri="{FF2B5EF4-FFF2-40B4-BE49-F238E27FC236}">
                <a16:creationId xmlns:a16="http://schemas.microsoft.com/office/drawing/2014/main" id="{9961437B-8D1A-2FF6-F4C2-1392D592860C}"/>
              </a:ext>
            </a:extLst>
          </p:cNvPr>
          <p:cNvPicPr>
            <a:picLocks noChangeAspect="1"/>
          </p:cNvPicPr>
          <p:nvPr/>
        </p:nvPicPr>
        <p:blipFill rotWithShape="1">
          <a:blip r:embed="rId5">
            <a:extLst>
              <a:ext uri="{28A0092B-C50C-407E-A947-70E740481C1C}">
                <a14:useLocalDpi xmlns:a14="http://schemas.microsoft.com/office/drawing/2010/main" val="0"/>
              </a:ext>
            </a:extLst>
          </a:blip>
          <a:srcRect l="-652" t="2252" r="651" b="26941"/>
          <a:stretch/>
        </p:blipFill>
        <p:spPr>
          <a:xfrm>
            <a:off x="8631864" y="540081"/>
            <a:ext cx="2520000" cy="2520001"/>
          </a:xfrm>
          <a:prstGeom prst="rect">
            <a:avLst/>
          </a:prstGeom>
        </p:spPr>
      </p:pic>
    </p:spTree>
    <p:extLst>
      <p:ext uri="{BB962C8B-B14F-4D97-AF65-F5344CB8AC3E}">
        <p14:creationId xmlns:p14="http://schemas.microsoft.com/office/powerpoint/2010/main" val="1130768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EE2FC0-B005-B0DB-A9A3-F22C1213FEC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6858000" cy="6858000"/>
          </a:xfrm>
          <a:prstGeom prst="rect">
            <a:avLst/>
          </a:prstGeom>
        </p:spPr>
      </p:pic>
    </p:spTree>
    <p:extLst>
      <p:ext uri="{BB962C8B-B14F-4D97-AF65-F5344CB8AC3E}">
        <p14:creationId xmlns:p14="http://schemas.microsoft.com/office/powerpoint/2010/main" val="2765523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4A25B01-A689-3866-8C84-0C93422E63DC}"/>
              </a:ext>
            </a:extLst>
          </p:cNvPr>
          <p:cNvPicPr>
            <a:picLocks noChangeAspect="1"/>
          </p:cNvPicPr>
          <p:nvPr/>
        </p:nvPicPr>
        <p:blipFill rotWithShape="1">
          <a:blip r:embed="rId3">
            <a:extLst>
              <a:ext uri="{28A0092B-C50C-407E-A947-70E740481C1C}">
                <a14:useLocalDpi xmlns:a14="http://schemas.microsoft.com/office/drawing/2010/main" val="0"/>
              </a:ext>
            </a:extLst>
          </a:blip>
          <a:srcRect l="4817" t="10134" r="2319" b="9926"/>
          <a:stretch/>
        </p:blipFill>
        <p:spPr>
          <a:xfrm>
            <a:off x="0" y="-347199"/>
            <a:ext cx="12192000" cy="7406918"/>
          </a:xfrm>
          <a:prstGeom prst="rect">
            <a:avLst/>
          </a:prstGeom>
        </p:spPr>
      </p:pic>
    </p:spTree>
    <p:extLst>
      <p:ext uri="{BB962C8B-B14F-4D97-AF65-F5344CB8AC3E}">
        <p14:creationId xmlns:p14="http://schemas.microsoft.com/office/powerpoint/2010/main" val="1021942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4A25B01-A689-3866-8C84-0C93422E63DC}"/>
              </a:ext>
            </a:extLst>
          </p:cNvPr>
          <p:cNvPicPr>
            <a:picLocks noChangeAspect="1"/>
          </p:cNvPicPr>
          <p:nvPr/>
        </p:nvPicPr>
        <p:blipFill rotWithShape="1">
          <a:blip r:embed="rId3">
            <a:extLst>
              <a:ext uri="{28A0092B-C50C-407E-A947-70E740481C1C}">
                <a14:useLocalDpi xmlns:a14="http://schemas.microsoft.com/office/drawing/2010/main" val="0"/>
              </a:ext>
            </a:extLst>
          </a:blip>
          <a:srcRect l="4817" t="10134" r="2319" b="9926"/>
          <a:stretch/>
        </p:blipFill>
        <p:spPr>
          <a:xfrm>
            <a:off x="0" y="-347199"/>
            <a:ext cx="12192000" cy="7406918"/>
          </a:xfrm>
          <a:prstGeom prst="rect">
            <a:avLst/>
          </a:prstGeom>
        </p:spPr>
      </p:pic>
    </p:spTree>
    <p:extLst>
      <p:ext uri="{BB962C8B-B14F-4D97-AF65-F5344CB8AC3E}">
        <p14:creationId xmlns:p14="http://schemas.microsoft.com/office/powerpoint/2010/main" val="5472325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F2E7DD-B8EE-D0B3-6BDB-05CF61F749BC}"/>
              </a:ext>
            </a:extLst>
          </p:cNvPr>
          <p:cNvPicPr>
            <a:picLocks noChangeAspect="1"/>
          </p:cNvPicPr>
          <p:nvPr/>
        </p:nvPicPr>
        <p:blipFill rotWithShape="1">
          <a:blip r:embed="rId3"/>
          <a:srcRect l="18303" t="20323" r="16786" b="10241"/>
          <a:stretch/>
        </p:blipFill>
        <p:spPr>
          <a:xfrm>
            <a:off x="397328" y="0"/>
            <a:ext cx="11397343" cy="6858000"/>
          </a:xfrm>
          <a:prstGeom prst="rect">
            <a:avLst/>
          </a:prstGeom>
        </p:spPr>
      </p:pic>
    </p:spTree>
    <p:extLst>
      <p:ext uri="{BB962C8B-B14F-4D97-AF65-F5344CB8AC3E}">
        <p14:creationId xmlns:p14="http://schemas.microsoft.com/office/powerpoint/2010/main" val="26954590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iagram&#10;&#10;Description automatically generated">
            <a:extLst>
              <a:ext uri="{FF2B5EF4-FFF2-40B4-BE49-F238E27FC236}">
                <a16:creationId xmlns:a16="http://schemas.microsoft.com/office/drawing/2014/main" id="{7126857B-3EA1-CD9C-8FC4-7A2C507855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1928" y="195127"/>
            <a:ext cx="2520000" cy="2520000"/>
          </a:xfrm>
          <a:prstGeom prst="rect">
            <a:avLst/>
          </a:prstGeom>
          <a:ln>
            <a:noFill/>
          </a:ln>
        </p:spPr>
      </p:pic>
      <p:pic>
        <p:nvPicPr>
          <p:cNvPr id="6" name="Picture 5" descr="Diagram&#10;&#10;Description automatically generated">
            <a:extLst>
              <a:ext uri="{FF2B5EF4-FFF2-40B4-BE49-F238E27FC236}">
                <a16:creationId xmlns:a16="http://schemas.microsoft.com/office/drawing/2014/main" id="{6A74193C-82CD-7009-BD57-676BE67BAEE6}"/>
              </a:ext>
            </a:extLst>
          </p:cNvPr>
          <p:cNvPicPr>
            <a:picLocks noChangeAspect="1"/>
          </p:cNvPicPr>
          <p:nvPr/>
        </p:nvPicPr>
        <p:blipFill rotWithShape="1">
          <a:blip r:embed="rId4">
            <a:extLst>
              <a:ext uri="{28A0092B-C50C-407E-A947-70E740481C1C}">
                <a14:useLocalDpi xmlns:a14="http://schemas.microsoft.com/office/drawing/2010/main" val="0"/>
              </a:ext>
            </a:extLst>
          </a:blip>
          <a:srcRect b="-1346"/>
          <a:stretch/>
        </p:blipFill>
        <p:spPr>
          <a:xfrm>
            <a:off x="8610513" y="3189513"/>
            <a:ext cx="2520000" cy="3351334"/>
          </a:xfrm>
          <a:prstGeom prst="rect">
            <a:avLst/>
          </a:prstGeom>
          <a:ln>
            <a:noFill/>
          </a:ln>
        </p:spPr>
      </p:pic>
      <p:pic>
        <p:nvPicPr>
          <p:cNvPr id="7" name="Picture 6">
            <a:extLst>
              <a:ext uri="{FF2B5EF4-FFF2-40B4-BE49-F238E27FC236}">
                <a16:creationId xmlns:a16="http://schemas.microsoft.com/office/drawing/2014/main" id="{4D80FFFB-FFD4-632C-F6F9-29158E0850D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0" y="0"/>
            <a:ext cx="6871743" cy="6857999"/>
          </a:xfrm>
          <a:prstGeom prst="rect">
            <a:avLst/>
          </a:prstGeom>
        </p:spPr>
      </p:pic>
    </p:spTree>
    <p:extLst>
      <p:ext uri="{BB962C8B-B14F-4D97-AF65-F5344CB8AC3E}">
        <p14:creationId xmlns:p14="http://schemas.microsoft.com/office/powerpoint/2010/main" val="1548017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B3553A-AD16-1FD2-5E5B-52C140A044E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6871743" cy="6857999"/>
          </a:xfrm>
          <a:prstGeom prst="rect">
            <a:avLst/>
          </a:prstGeom>
        </p:spPr>
      </p:pic>
    </p:spTree>
    <p:extLst>
      <p:ext uri="{BB962C8B-B14F-4D97-AF65-F5344CB8AC3E}">
        <p14:creationId xmlns:p14="http://schemas.microsoft.com/office/powerpoint/2010/main" val="39255671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4CDA648E-3A70-A2F7-F8C0-3712CA2C0144}"/>
              </a:ext>
            </a:extLst>
          </p:cNvPr>
          <p:cNvPicPr>
            <a:picLocks noChangeAspect="1"/>
          </p:cNvPicPr>
          <p:nvPr/>
        </p:nvPicPr>
        <p:blipFill rotWithShape="1">
          <a:blip r:embed="rId3">
            <a:extLst>
              <a:ext uri="{28A0092B-C50C-407E-A947-70E740481C1C}">
                <a14:useLocalDpi xmlns:a14="http://schemas.microsoft.com/office/drawing/2010/main" val="0"/>
              </a:ext>
            </a:extLst>
          </a:blip>
          <a:srcRect t="17376" b="3301"/>
          <a:stretch/>
        </p:blipFill>
        <p:spPr>
          <a:xfrm>
            <a:off x="0" y="0"/>
            <a:ext cx="12240000" cy="6858000"/>
          </a:xfrm>
          <a:prstGeom prst="rect">
            <a:avLst/>
          </a:prstGeom>
        </p:spPr>
      </p:pic>
    </p:spTree>
    <p:extLst>
      <p:ext uri="{BB962C8B-B14F-4D97-AF65-F5344CB8AC3E}">
        <p14:creationId xmlns:p14="http://schemas.microsoft.com/office/powerpoint/2010/main" val="3621965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0BCA2CB-7CC6-008E-1BA8-583708A1FD97}"/>
              </a:ext>
            </a:extLst>
          </p:cNvPr>
          <p:cNvSpPr txBox="1"/>
          <p:nvPr/>
        </p:nvSpPr>
        <p:spPr>
          <a:xfrm>
            <a:off x="5455090" y="3228945"/>
            <a:ext cx="1298753" cy="400110"/>
          </a:xfrm>
          <a:prstGeom prst="rect">
            <a:avLst/>
          </a:prstGeom>
          <a:noFill/>
        </p:spPr>
        <p:txBody>
          <a:bodyPr wrap="none" rtlCol="0">
            <a:spAutoFit/>
          </a:bodyPr>
          <a:lstStyle/>
          <a:p>
            <a:r>
              <a:rPr lang="es-EC" sz="2000" b="1" dirty="0">
                <a:latin typeface="Brandon Grotesque Light" panose="020B0303020203060202" pitchFamily="34" charset="0"/>
              </a:rPr>
              <a:t>LA CRISIS</a:t>
            </a:r>
            <a:endParaRPr lang="en-US" sz="2000" b="1" dirty="0">
              <a:latin typeface="Brandon Grotesque Light" panose="020B0303020203060202" pitchFamily="34" charset="0"/>
            </a:endParaRPr>
          </a:p>
        </p:txBody>
      </p:sp>
    </p:spTree>
    <p:extLst>
      <p:ext uri="{BB962C8B-B14F-4D97-AF65-F5344CB8AC3E}">
        <p14:creationId xmlns:p14="http://schemas.microsoft.com/office/powerpoint/2010/main" val="22703312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odulos">
            <a:hlinkClick r:id="" action="ppaction://media"/>
            <a:extLst>
              <a:ext uri="{FF2B5EF4-FFF2-40B4-BE49-F238E27FC236}">
                <a16:creationId xmlns:a16="http://schemas.microsoft.com/office/drawing/2014/main" id="{50AEE071-A96F-2EDC-0C3F-1438575BD9E3}"/>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10212" r="10239"/>
          <a:stretch/>
        </p:blipFill>
        <p:spPr>
          <a:xfrm>
            <a:off x="0" y="-1520883"/>
            <a:ext cx="12240000" cy="8655165"/>
          </a:xfrm>
          <a:prstGeom prst="rect">
            <a:avLst/>
          </a:prstGeom>
        </p:spPr>
      </p:pic>
    </p:spTree>
    <p:extLst>
      <p:ext uri="{BB962C8B-B14F-4D97-AF65-F5344CB8AC3E}">
        <p14:creationId xmlns:p14="http://schemas.microsoft.com/office/powerpoint/2010/main" val="1375659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CBCDEC2B-BA23-9795-93F9-188E2005A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0128" y="0"/>
            <a:ext cx="6871743" cy="6858000"/>
          </a:xfrm>
          <a:prstGeom prst="rect">
            <a:avLst/>
          </a:prstGeom>
        </p:spPr>
      </p:pic>
      <p:pic>
        <p:nvPicPr>
          <p:cNvPr id="6" name="Picture 5" descr="A picture containing antenna&#10;&#10;Description automatically generated">
            <a:extLst>
              <a:ext uri="{FF2B5EF4-FFF2-40B4-BE49-F238E27FC236}">
                <a16:creationId xmlns:a16="http://schemas.microsoft.com/office/drawing/2014/main" id="{CB3D3143-06FA-B8A6-3111-E5F56E2013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7743" y="2709000"/>
            <a:ext cx="1440000" cy="1440000"/>
          </a:xfrm>
          <a:prstGeom prst="rect">
            <a:avLst/>
          </a:prstGeom>
        </p:spPr>
      </p:pic>
      <p:pic>
        <p:nvPicPr>
          <p:cNvPr id="9" name="Picture 8" descr="A picture containing linedrawing&#10;&#10;Description automatically generated">
            <a:extLst>
              <a:ext uri="{FF2B5EF4-FFF2-40B4-BE49-F238E27FC236}">
                <a16:creationId xmlns:a16="http://schemas.microsoft.com/office/drawing/2014/main" id="{61D18668-1A42-A4FF-4E84-C330B5FF10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7743" y="4756275"/>
            <a:ext cx="1440000" cy="1440000"/>
          </a:xfrm>
          <a:prstGeom prst="rect">
            <a:avLst/>
          </a:prstGeom>
        </p:spPr>
      </p:pic>
      <p:pic>
        <p:nvPicPr>
          <p:cNvPr id="11" name="Picture 10" descr="A group of people skiing&#10;&#10;Description automatically generated with low confidence">
            <a:extLst>
              <a:ext uri="{FF2B5EF4-FFF2-40B4-BE49-F238E27FC236}">
                <a16:creationId xmlns:a16="http://schemas.microsoft.com/office/drawing/2014/main" id="{5E3C0EE5-2B23-768A-C32B-286A6E1FE0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56675" y="502300"/>
            <a:ext cx="1440000" cy="1440000"/>
          </a:xfrm>
          <a:prstGeom prst="rect">
            <a:avLst/>
          </a:prstGeom>
        </p:spPr>
      </p:pic>
      <p:pic>
        <p:nvPicPr>
          <p:cNvPr id="13" name="Picture 12" descr="A group of people on a boat&#10;&#10;Description automatically generated with low confidence">
            <a:extLst>
              <a:ext uri="{FF2B5EF4-FFF2-40B4-BE49-F238E27FC236}">
                <a16:creationId xmlns:a16="http://schemas.microsoft.com/office/drawing/2014/main" id="{3DFE4BDF-6B01-67B3-7F76-EF15F9CA75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6726" y="4849826"/>
            <a:ext cx="1440000" cy="1440000"/>
          </a:xfrm>
          <a:prstGeom prst="rect">
            <a:avLst/>
          </a:prstGeom>
        </p:spPr>
      </p:pic>
      <p:pic>
        <p:nvPicPr>
          <p:cNvPr id="15" name="Picture 14" descr="A picture containing linedrawing&#10;&#10;Description automatically generated">
            <a:extLst>
              <a:ext uri="{FF2B5EF4-FFF2-40B4-BE49-F238E27FC236}">
                <a16:creationId xmlns:a16="http://schemas.microsoft.com/office/drawing/2014/main" id="{D6E64F86-4263-E4A7-10B8-23CABCBC0E2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6726" y="2597600"/>
            <a:ext cx="1440000" cy="1440000"/>
          </a:xfrm>
          <a:prstGeom prst="rect">
            <a:avLst/>
          </a:prstGeom>
        </p:spPr>
      </p:pic>
      <p:pic>
        <p:nvPicPr>
          <p:cNvPr id="17" name="Picture 16" descr="A picture containing linedrawing, silhouette&#10;&#10;Description automatically generated">
            <a:extLst>
              <a:ext uri="{FF2B5EF4-FFF2-40B4-BE49-F238E27FC236}">
                <a16:creationId xmlns:a16="http://schemas.microsoft.com/office/drawing/2014/main" id="{3832350F-3B88-E858-1905-7B9717D9AC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2192" y="502300"/>
            <a:ext cx="1440000" cy="1440000"/>
          </a:xfrm>
          <a:prstGeom prst="rect">
            <a:avLst/>
          </a:prstGeom>
        </p:spPr>
      </p:pic>
    </p:spTree>
    <p:extLst>
      <p:ext uri="{BB962C8B-B14F-4D97-AF65-F5344CB8AC3E}">
        <p14:creationId xmlns:p14="http://schemas.microsoft.com/office/powerpoint/2010/main" val="3515768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CBCDEC2B-BA23-9795-93F9-188E2005A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0128" y="0"/>
            <a:ext cx="6871743" cy="6858000"/>
          </a:xfrm>
          <a:prstGeom prst="rect">
            <a:avLst/>
          </a:prstGeom>
        </p:spPr>
      </p:pic>
      <p:pic>
        <p:nvPicPr>
          <p:cNvPr id="6" name="Picture 5" descr="A picture containing antenna&#10;&#10;Description automatically generated">
            <a:extLst>
              <a:ext uri="{FF2B5EF4-FFF2-40B4-BE49-F238E27FC236}">
                <a16:creationId xmlns:a16="http://schemas.microsoft.com/office/drawing/2014/main" id="{CB3D3143-06FA-B8A6-3111-E5F56E2013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47743" y="2709000"/>
            <a:ext cx="1440000" cy="1440000"/>
          </a:xfrm>
          <a:prstGeom prst="rect">
            <a:avLst/>
          </a:prstGeom>
        </p:spPr>
      </p:pic>
      <p:pic>
        <p:nvPicPr>
          <p:cNvPr id="9" name="Picture 8" descr="A picture containing linedrawing&#10;&#10;Description automatically generated">
            <a:extLst>
              <a:ext uri="{FF2B5EF4-FFF2-40B4-BE49-F238E27FC236}">
                <a16:creationId xmlns:a16="http://schemas.microsoft.com/office/drawing/2014/main" id="{61D18668-1A42-A4FF-4E84-C330B5FF10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7743" y="4756275"/>
            <a:ext cx="1440000" cy="1440000"/>
          </a:xfrm>
          <a:prstGeom prst="rect">
            <a:avLst/>
          </a:prstGeom>
        </p:spPr>
      </p:pic>
      <p:pic>
        <p:nvPicPr>
          <p:cNvPr id="11" name="Picture 10" descr="A group of people skiing&#10;&#10;Description automatically generated with low confidence">
            <a:extLst>
              <a:ext uri="{FF2B5EF4-FFF2-40B4-BE49-F238E27FC236}">
                <a16:creationId xmlns:a16="http://schemas.microsoft.com/office/drawing/2014/main" id="{5E3C0EE5-2B23-768A-C32B-286A6E1FE0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56675" y="502300"/>
            <a:ext cx="1440000" cy="1440000"/>
          </a:xfrm>
          <a:prstGeom prst="rect">
            <a:avLst/>
          </a:prstGeom>
        </p:spPr>
      </p:pic>
      <p:pic>
        <p:nvPicPr>
          <p:cNvPr id="13" name="Picture 12" descr="A group of people on a boat&#10;&#10;Description automatically generated with low confidence">
            <a:extLst>
              <a:ext uri="{FF2B5EF4-FFF2-40B4-BE49-F238E27FC236}">
                <a16:creationId xmlns:a16="http://schemas.microsoft.com/office/drawing/2014/main" id="{3DFE4BDF-6B01-67B3-7F76-EF15F9CA75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6726" y="4849826"/>
            <a:ext cx="1440000" cy="1440000"/>
          </a:xfrm>
          <a:prstGeom prst="rect">
            <a:avLst/>
          </a:prstGeom>
        </p:spPr>
      </p:pic>
      <p:pic>
        <p:nvPicPr>
          <p:cNvPr id="15" name="Picture 14" descr="A picture containing linedrawing&#10;&#10;Description automatically generated">
            <a:extLst>
              <a:ext uri="{FF2B5EF4-FFF2-40B4-BE49-F238E27FC236}">
                <a16:creationId xmlns:a16="http://schemas.microsoft.com/office/drawing/2014/main" id="{D6E64F86-4263-E4A7-10B8-23CABCBC0E2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6726" y="2597600"/>
            <a:ext cx="1440000" cy="1440000"/>
          </a:xfrm>
          <a:prstGeom prst="rect">
            <a:avLst/>
          </a:prstGeom>
        </p:spPr>
      </p:pic>
      <p:pic>
        <p:nvPicPr>
          <p:cNvPr id="17" name="Picture 16" descr="A picture containing linedrawing, silhouette&#10;&#10;Description automatically generated">
            <a:extLst>
              <a:ext uri="{FF2B5EF4-FFF2-40B4-BE49-F238E27FC236}">
                <a16:creationId xmlns:a16="http://schemas.microsoft.com/office/drawing/2014/main" id="{3832350F-3B88-E858-1905-7B9717D9AC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2192" y="502300"/>
            <a:ext cx="1440000" cy="1440000"/>
          </a:xfrm>
          <a:prstGeom prst="rect">
            <a:avLst/>
          </a:prstGeom>
        </p:spPr>
      </p:pic>
    </p:spTree>
    <p:extLst>
      <p:ext uri="{BB962C8B-B14F-4D97-AF65-F5344CB8AC3E}">
        <p14:creationId xmlns:p14="http://schemas.microsoft.com/office/powerpoint/2010/main" val="774219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iagram&#10;&#10;Description automatically generated">
            <a:extLst>
              <a:ext uri="{FF2B5EF4-FFF2-40B4-BE49-F238E27FC236}">
                <a16:creationId xmlns:a16="http://schemas.microsoft.com/office/drawing/2014/main" id="{0316CD8C-5FA0-CBFA-8AD1-62A7DD003F20}"/>
              </a:ext>
            </a:extLst>
          </p:cNvPr>
          <p:cNvPicPr>
            <a:picLocks noChangeAspect="1"/>
          </p:cNvPicPr>
          <p:nvPr/>
        </p:nvPicPr>
        <p:blipFill rotWithShape="1">
          <a:blip r:embed="rId3">
            <a:extLst>
              <a:ext uri="{28A0092B-C50C-407E-A947-70E740481C1C}">
                <a14:useLocalDpi xmlns:a14="http://schemas.microsoft.com/office/drawing/2010/main" val="0"/>
              </a:ext>
            </a:extLst>
          </a:blip>
          <a:srcRect l="56040" t="3561" r="11354" b="61841"/>
          <a:stretch/>
        </p:blipFill>
        <p:spPr>
          <a:xfrm>
            <a:off x="5712000" y="0"/>
            <a:ext cx="6480000" cy="6862170"/>
          </a:xfrm>
          <a:prstGeom prst="rect">
            <a:avLst/>
          </a:prstGeom>
        </p:spPr>
      </p:pic>
      <p:pic>
        <p:nvPicPr>
          <p:cNvPr id="8" name="Picture 7" descr="A picture containing diagram&#10;&#10;Description automatically generated">
            <a:extLst>
              <a:ext uri="{FF2B5EF4-FFF2-40B4-BE49-F238E27FC236}">
                <a16:creationId xmlns:a16="http://schemas.microsoft.com/office/drawing/2014/main" id="{28BA108D-F655-2AA3-9C5C-4046CBA53763}"/>
              </a:ext>
            </a:extLst>
          </p:cNvPr>
          <p:cNvPicPr>
            <a:picLocks noChangeAspect="1"/>
          </p:cNvPicPr>
          <p:nvPr/>
        </p:nvPicPr>
        <p:blipFill rotWithShape="1">
          <a:blip r:embed="rId4">
            <a:extLst>
              <a:ext uri="{28A0092B-C50C-407E-A947-70E740481C1C}">
                <a14:useLocalDpi xmlns:a14="http://schemas.microsoft.com/office/drawing/2010/main" val="0"/>
              </a:ext>
            </a:extLst>
          </a:blip>
          <a:srcRect l="10127" t="35461" r="54059" b="25248"/>
          <a:stretch/>
        </p:blipFill>
        <p:spPr>
          <a:xfrm>
            <a:off x="525294" y="964301"/>
            <a:ext cx="4795736" cy="5123953"/>
          </a:xfrm>
          <a:prstGeom prst="rect">
            <a:avLst/>
          </a:prstGeom>
        </p:spPr>
      </p:pic>
    </p:spTree>
    <p:extLst>
      <p:ext uri="{BB962C8B-B14F-4D97-AF65-F5344CB8AC3E}">
        <p14:creationId xmlns:p14="http://schemas.microsoft.com/office/powerpoint/2010/main" val="18578905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iagram&#10;&#10;Description automatically generated">
            <a:extLst>
              <a:ext uri="{FF2B5EF4-FFF2-40B4-BE49-F238E27FC236}">
                <a16:creationId xmlns:a16="http://schemas.microsoft.com/office/drawing/2014/main" id="{0316CD8C-5FA0-CBFA-8AD1-62A7DD003F20}"/>
              </a:ext>
            </a:extLst>
          </p:cNvPr>
          <p:cNvPicPr>
            <a:picLocks noChangeAspect="1"/>
          </p:cNvPicPr>
          <p:nvPr/>
        </p:nvPicPr>
        <p:blipFill rotWithShape="1">
          <a:blip r:embed="rId3">
            <a:extLst>
              <a:ext uri="{28A0092B-C50C-407E-A947-70E740481C1C}">
                <a14:useLocalDpi xmlns:a14="http://schemas.microsoft.com/office/drawing/2010/main" val="0"/>
              </a:ext>
            </a:extLst>
          </a:blip>
          <a:srcRect l="56116" t="38030" r="11278" b="27373"/>
          <a:stretch/>
        </p:blipFill>
        <p:spPr>
          <a:xfrm>
            <a:off x="5712000" y="0"/>
            <a:ext cx="6480000" cy="6862171"/>
          </a:xfrm>
          <a:prstGeom prst="rect">
            <a:avLst/>
          </a:prstGeom>
        </p:spPr>
      </p:pic>
    </p:spTree>
    <p:extLst>
      <p:ext uri="{BB962C8B-B14F-4D97-AF65-F5344CB8AC3E}">
        <p14:creationId xmlns:p14="http://schemas.microsoft.com/office/powerpoint/2010/main" val="288768246"/>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iagram&#10;&#10;Description automatically generated">
            <a:extLst>
              <a:ext uri="{FF2B5EF4-FFF2-40B4-BE49-F238E27FC236}">
                <a16:creationId xmlns:a16="http://schemas.microsoft.com/office/drawing/2014/main" id="{0316CD8C-5FA0-CBFA-8AD1-62A7DD003F20}"/>
              </a:ext>
            </a:extLst>
          </p:cNvPr>
          <p:cNvPicPr>
            <a:picLocks noChangeAspect="1"/>
          </p:cNvPicPr>
          <p:nvPr/>
        </p:nvPicPr>
        <p:blipFill rotWithShape="1">
          <a:blip r:embed="rId2">
            <a:extLst>
              <a:ext uri="{28A0092B-C50C-407E-A947-70E740481C1C}">
                <a14:useLocalDpi xmlns:a14="http://schemas.microsoft.com/office/drawing/2010/main" val="0"/>
              </a:ext>
            </a:extLst>
          </a:blip>
          <a:srcRect l="56193" t="73222" r="11201" b="-7819"/>
          <a:stretch/>
        </p:blipFill>
        <p:spPr>
          <a:xfrm>
            <a:off x="5712000" y="0"/>
            <a:ext cx="6480000" cy="6862171"/>
          </a:xfrm>
          <a:prstGeom prst="rect">
            <a:avLst/>
          </a:prstGeom>
        </p:spPr>
      </p:pic>
    </p:spTree>
    <p:extLst>
      <p:ext uri="{BB962C8B-B14F-4D97-AF65-F5344CB8AC3E}">
        <p14:creationId xmlns:p14="http://schemas.microsoft.com/office/powerpoint/2010/main" val="3501416510"/>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D0BCAF0-8413-9D42-446B-792D6E9704DB}"/>
              </a:ext>
            </a:extLst>
          </p:cNvPr>
          <p:cNvPicPr>
            <a:picLocks noChangeAspect="1"/>
          </p:cNvPicPr>
          <p:nvPr/>
        </p:nvPicPr>
        <p:blipFill rotWithShape="1">
          <a:blip r:embed="rId2"/>
          <a:srcRect l="55484" t="20694" r="4921" b="18889"/>
          <a:stretch/>
        </p:blipFill>
        <p:spPr>
          <a:xfrm>
            <a:off x="-112225" y="2963215"/>
            <a:ext cx="4474429" cy="3840454"/>
          </a:xfrm>
          <a:prstGeom prst="rect">
            <a:avLst/>
          </a:prstGeom>
        </p:spPr>
      </p:pic>
      <p:pic>
        <p:nvPicPr>
          <p:cNvPr id="6" name="Picture 5">
            <a:extLst>
              <a:ext uri="{FF2B5EF4-FFF2-40B4-BE49-F238E27FC236}">
                <a16:creationId xmlns:a16="http://schemas.microsoft.com/office/drawing/2014/main" id="{A80EB837-9D08-0FB1-3A2D-A27595356ACB}"/>
              </a:ext>
            </a:extLst>
          </p:cNvPr>
          <p:cNvPicPr>
            <a:picLocks noChangeAspect="1"/>
          </p:cNvPicPr>
          <p:nvPr/>
        </p:nvPicPr>
        <p:blipFill rotWithShape="1">
          <a:blip r:embed="rId2"/>
          <a:srcRect l="2188" t="20694" r="58990" b="18889"/>
          <a:stretch/>
        </p:blipFill>
        <p:spPr>
          <a:xfrm>
            <a:off x="0" y="2952329"/>
            <a:ext cx="4386944" cy="3840355"/>
          </a:xfrm>
          <a:prstGeom prst="rect">
            <a:avLst/>
          </a:prstGeom>
        </p:spPr>
      </p:pic>
      <p:pic>
        <p:nvPicPr>
          <p:cNvPr id="9" name="Picture 8">
            <a:extLst>
              <a:ext uri="{FF2B5EF4-FFF2-40B4-BE49-F238E27FC236}">
                <a16:creationId xmlns:a16="http://schemas.microsoft.com/office/drawing/2014/main" id="{B1373330-A666-E2A1-9D5A-56B8D22E583A}"/>
              </a:ext>
            </a:extLst>
          </p:cNvPr>
          <p:cNvPicPr>
            <a:picLocks noChangeAspect="1"/>
          </p:cNvPicPr>
          <p:nvPr/>
        </p:nvPicPr>
        <p:blipFill rotWithShape="1">
          <a:blip r:embed="rId3"/>
          <a:srcRect l="25938" t="8333" r="25625" b="7229"/>
          <a:stretch/>
        </p:blipFill>
        <p:spPr>
          <a:xfrm>
            <a:off x="5648325" y="571500"/>
            <a:ext cx="5905500" cy="5790750"/>
          </a:xfrm>
          <a:prstGeom prst="rect">
            <a:avLst/>
          </a:prstGeom>
        </p:spPr>
      </p:pic>
    </p:spTree>
    <p:extLst>
      <p:ext uri="{BB962C8B-B14F-4D97-AF65-F5344CB8AC3E}">
        <p14:creationId xmlns:p14="http://schemas.microsoft.com/office/powerpoint/2010/main" val="16696228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0D872BBA-3944-FF42-C94C-A1DCED1FD7DA}"/>
              </a:ext>
            </a:extLst>
          </p:cNvPr>
          <p:cNvPicPr>
            <a:picLocks noChangeAspect="1"/>
          </p:cNvPicPr>
          <p:nvPr/>
        </p:nvPicPr>
        <p:blipFill rotWithShape="1">
          <a:blip r:embed="rId3">
            <a:extLst>
              <a:ext uri="{28A0092B-C50C-407E-A947-70E740481C1C}">
                <a14:useLocalDpi xmlns:a14="http://schemas.microsoft.com/office/drawing/2010/main" val="0"/>
              </a:ext>
            </a:extLst>
          </a:blip>
          <a:srcRect l="53303" t="4964" r="13855" b="62469"/>
          <a:stretch/>
        </p:blipFill>
        <p:spPr>
          <a:xfrm>
            <a:off x="5436358" y="0"/>
            <a:ext cx="6929817" cy="6858000"/>
          </a:xfrm>
          <a:prstGeom prst="rect">
            <a:avLst/>
          </a:prstGeom>
        </p:spPr>
      </p:pic>
      <p:pic>
        <p:nvPicPr>
          <p:cNvPr id="6" name="Picture 5" descr="Diagram, engineering drawing&#10;&#10;Description automatically generated">
            <a:extLst>
              <a:ext uri="{FF2B5EF4-FFF2-40B4-BE49-F238E27FC236}">
                <a16:creationId xmlns:a16="http://schemas.microsoft.com/office/drawing/2014/main" id="{0CA610BA-A5D9-C4DE-BA2D-1BDD9EB10E55}"/>
              </a:ext>
            </a:extLst>
          </p:cNvPr>
          <p:cNvPicPr>
            <a:picLocks noChangeAspect="1"/>
          </p:cNvPicPr>
          <p:nvPr/>
        </p:nvPicPr>
        <p:blipFill rotWithShape="1">
          <a:blip r:embed="rId4">
            <a:extLst>
              <a:ext uri="{28A0092B-C50C-407E-A947-70E740481C1C}">
                <a14:useLocalDpi xmlns:a14="http://schemas.microsoft.com/office/drawing/2010/main" val="0"/>
              </a:ext>
            </a:extLst>
          </a:blip>
          <a:srcRect l="14563" t="16596" r="55425" b="18865"/>
          <a:stretch/>
        </p:blipFill>
        <p:spPr>
          <a:xfrm>
            <a:off x="982493" y="257362"/>
            <a:ext cx="2960452" cy="6353799"/>
          </a:xfrm>
          <a:prstGeom prst="rect">
            <a:avLst/>
          </a:prstGeom>
        </p:spPr>
      </p:pic>
    </p:spTree>
    <p:extLst>
      <p:ext uri="{BB962C8B-B14F-4D97-AF65-F5344CB8AC3E}">
        <p14:creationId xmlns:p14="http://schemas.microsoft.com/office/powerpoint/2010/main" val="12400306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0D872BBA-3944-FF42-C94C-A1DCED1FD7DA}"/>
              </a:ext>
            </a:extLst>
          </p:cNvPr>
          <p:cNvPicPr>
            <a:picLocks noChangeAspect="1"/>
          </p:cNvPicPr>
          <p:nvPr/>
        </p:nvPicPr>
        <p:blipFill rotWithShape="1">
          <a:blip r:embed="rId2">
            <a:extLst>
              <a:ext uri="{28A0092B-C50C-407E-A947-70E740481C1C}">
                <a14:useLocalDpi xmlns:a14="http://schemas.microsoft.com/office/drawing/2010/main" val="0"/>
              </a:ext>
            </a:extLst>
          </a:blip>
          <a:srcRect l="53362" t="36852" r="13796" b="38421"/>
          <a:stretch/>
        </p:blipFill>
        <p:spPr>
          <a:xfrm>
            <a:off x="5436358" y="0"/>
            <a:ext cx="6929817" cy="5207000"/>
          </a:xfrm>
          <a:prstGeom prst="rect">
            <a:avLst/>
          </a:prstGeom>
        </p:spPr>
      </p:pic>
      <p:pic>
        <p:nvPicPr>
          <p:cNvPr id="9" name="Picture 8" descr="Diagram, engineering drawing&#10;&#10;Description automatically generated">
            <a:extLst>
              <a:ext uri="{FF2B5EF4-FFF2-40B4-BE49-F238E27FC236}">
                <a16:creationId xmlns:a16="http://schemas.microsoft.com/office/drawing/2014/main" id="{A4922FDA-9A10-6030-ABB0-DFEF03505B46}"/>
              </a:ext>
            </a:extLst>
          </p:cNvPr>
          <p:cNvPicPr>
            <a:picLocks noChangeAspect="1"/>
          </p:cNvPicPr>
          <p:nvPr/>
        </p:nvPicPr>
        <p:blipFill rotWithShape="1">
          <a:blip r:embed="rId2">
            <a:extLst>
              <a:ext uri="{28A0092B-C50C-407E-A947-70E740481C1C}">
                <a14:useLocalDpi xmlns:a14="http://schemas.microsoft.com/office/drawing/2010/main" val="0"/>
              </a:ext>
            </a:extLst>
          </a:blip>
          <a:srcRect l="56385" t="33079" r="39899" b="54825"/>
          <a:stretch/>
        </p:blipFill>
        <p:spPr>
          <a:xfrm>
            <a:off x="6076652" y="4096132"/>
            <a:ext cx="783770" cy="2761868"/>
          </a:xfrm>
          <a:prstGeom prst="rect">
            <a:avLst/>
          </a:prstGeom>
        </p:spPr>
      </p:pic>
      <p:pic>
        <p:nvPicPr>
          <p:cNvPr id="10" name="Picture 9" descr="Diagram, engineering drawing&#10;&#10;Description automatically generated">
            <a:extLst>
              <a:ext uri="{FF2B5EF4-FFF2-40B4-BE49-F238E27FC236}">
                <a16:creationId xmlns:a16="http://schemas.microsoft.com/office/drawing/2014/main" id="{A6262125-BCF8-0231-C0C7-FC690EA81A24}"/>
              </a:ext>
            </a:extLst>
          </p:cNvPr>
          <p:cNvPicPr>
            <a:picLocks noChangeAspect="1"/>
          </p:cNvPicPr>
          <p:nvPr/>
        </p:nvPicPr>
        <p:blipFill rotWithShape="1">
          <a:blip r:embed="rId2">
            <a:extLst>
              <a:ext uri="{28A0092B-C50C-407E-A947-70E740481C1C}">
                <a14:useLocalDpi xmlns:a14="http://schemas.microsoft.com/office/drawing/2010/main" val="0"/>
              </a:ext>
            </a:extLst>
          </a:blip>
          <a:srcRect l="56385" t="33079" r="39899" b="54825"/>
          <a:stretch/>
        </p:blipFill>
        <p:spPr>
          <a:xfrm>
            <a:off x="10667702" y="4096132"/>
            <a:ext cx="783770" cy="2761868"/>
          </a:xfrm>
          <a:prstGeom prst="rect">
            <a:avLst/>
          </a:prstGeom>
        </p:spPr>
      </p:pic>
    </p:spTree>
    <p:extLst>
      <p:ext uri="{BB962C8B-B14F-4D97-AF65-F5344CB8AC3E}">
        <p14:creationId xmlns:p14="http://schemas.microsoft.com/office/powerpoint/2010/main" val="4086291460"/>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0D872BBA-3944-FF42-C94C-A1DCED1FD7DA}"/>
              </a:ext>
            </a:extLst>
          </p:cNvPr>
          <p:cNvPicPr>
            <a:picLocks noChangeAspect="1"/>
          </p:cNvPicPr>
          <p:nvPr/>
        </p:nvPicPr>
        <p:blipFill rotWithShape="1">
          <a:blip r:embed="rId2">
            <a:extLst>
              <a:ext uri="{28A0092B-C50C-407E-A947-70E740481C1C}">
                <a14:useLocalDpi xmlns:a14="http://schemas.microsoft.com/office/drawing/2010/main" val="0"/>
              </a:ext>
            </a:extLst>
          </a:blip>
          <a:srcRect l="53361" t="62544" r="13797" b="4889"/>
          <a:stretch/>
        </p:blipFill>
        <p:spPr>
          <a:xfrm>
            <a:off x="5447244" y="0"/>
            <a:ext cx="6929817" cy="6858000"/>
          </a:xfrm>
          <a:prstGeom prst="rect">
            <a:avLst/>
          </a:prstGeom>
        </p:spPr>
      </p:pic>
    </p:spTree>
    <p:extLst>
      <p:ext uri="{BB962C8B-B14F-4D97-AF65-F5344CB8AC3E}">
        <p14:creationId xmlns:p14="http://schemas.microsoft.com/office/powerpoint/2010/main" val="311066180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agram, engineering drawing&#10;&#10;Description automatically generated">
            <a:extLst>
              <a:ext uri="{FF2B5EF4-FFF2-40B4-BE49-F238E27FC236}">
                <a16:creationId xmlns:a16="http://schemas.microsoft.com/office/drawing/2014/main" id="{738CA17E-C7DE-EB46-D529-D82E976789B3}"/>
              </a:ext>
            </a:extLst>
          </p:cNvPr>
          <p:cNvPicPr>
            <a:picLocks noChangeAspect="1"/>
          </p:cNvPicPr>
          <p:nvPr/>
        </p:nvPicPr>
        <p:blipFill rotWithShape="1">
          <a:blip r:embed="rId3">
            <a:extLst>
              <a:ext uri="{28A0092B-C50C-407E-A947-70E740481C1C}">
                <a14:useLocalDpi xmlns:a14="http://schemas.microsoft.com/office/drawing/2010/main" val="0"/>
              </a:ext>
            </a:extLst>
          </a:blip>
          <a:srcRect t="5091" b="10998"/>
          <a:stretch/>
        </p:blipFill>
        <p:spPr>
          <a:xfrm>
            <a:off x="4147183" y="1624243"/>
            <a:ext cx="3917089" cy="3600000"/>
          </a:xfrm>
          <a:prstGeom prst="rect">
            <a:avLst/>
          </a:prstGeom>
        </p:spPr>
      </p:pic>
    </p:spTree>
    <p:extLst>
      <p:ext uri="{BB962C8B-B14F-4D97-AF65-F5344CB8AC3E}">
        <p14:creationId xmlns:p14="http://schemas.microsoft.com/office/powerpoint/2010/main" val="41532643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78D6142-CD3B-AA24-F80C-ACF6C44095EB}"/>
              </a:ext>
            </a:extLst>
          </p:cNvPr>
          <p:cNvPicPr>
            <a:picLocks noChangeAspect="1"/>
          </p:cNvPicPr>
          <p:nvPr/>
        </p:nvPicPr>
        <p:blipFill rotWithShape="1">
          <a:blip r:embed="rId2"/>
          <a:srcRect l="51607" t="22699" r="5714" b="12857"/>
          <a:stretch/>
        </p:blipFill>
        <p:spPr>
          <a:xfrm>
            <a:off x="-257176" y="2844607"/>
            <a:ext cx="4747035" cy="4032000"/>
          </a:xfrm>
          <a:prstGeom prst="rect">
            <a:avLst/>
          </a:prstGeom>
        </p:spPr>
      </p:pic>
      <p:pic>
        <p:nvPicPr>
          <p:cNvPr id="8" name="Picture 7">
            <a:extLst>
              <a:ext uri="{FF2B5EF4-FFF2-40B4-BE49-F238E27FC236}">
                <a16:creationId xmlns:a16="http://schemas.microsoft.com/office/drawing/2014/main" id="{9A3A71B3-1898-BB41-F375-5FFA7EB75A04}"/>
              </a:ext>
            </a:extLst>
          </p:cNvPr>
          <p:cNvPicPr>
            <a:picLocks noChangeAspect="1"/>
          </p:cNvPicPr>
          <p:nvPr/>
        </p:nvPicPr>
        <p:blipFill rotWithShape="1">
          <a:blip r:embed="rId3"/>
          <a:srcRect l="25536" t="23333" r="31875" b="12540"/>
          <a:stretch/>
        </p:blipFill>
        <p:spPr>
          <a:xfrm>
            <a:off x="-186916" y="2856621"/>
            <a:ext cx="4724400" cy="4001379"/>
          </a:xfrm>
          <a:prstGeom prst="rect">
            <a:avLst/>
          </a:prstGeom>
        </p:spPr>
      </p:pic>
      <p:pic>
        <p:nvPicPr>
          <p:cNvPr id="3" name="Picture 2">
            <a:extLst>
              <a:ext uri="{FF2B5EF4-FFF2-40B4-BE49-F238E27FC236}">
                <a16:creationId xmlns:a16="http://schemas.microsoft.com/office/drawing/2014/main" id="{9A62CB0B-BA14-E654-09B1-B2A5BD47BD88}"/>
              </a:ext>
            </a:extLst>
          </p:cNvPr>
          <p:cNvPicPr>
            <a:picLocks noChangeAspect="1"/>
          </p:cNvPicPr>
          <p:nvPr/>
        </p:nvPicPr>
        <p:blipFill rotWithShape="1">
          <a:blip r:embed="rId4"/>
          <a:srcRect l="34554" t="3333" r="32768" b="3492"/>
          <a:stretch/>
        </p:blipFill>
        <p:spPr>
          <a:xfrm>
            <a:off x="6858000" y="234043"/>
            <a:ext cx="3984172" cy="6389914"/>
          </a:xfrm>
          <a:prstGeom prst="rect">
            <a:avLst/>
          </a:prstGeom>
        </p:spPr>
      </p:pic>
      <p:pic>
        <p:nvPicPr>
          <p:cNvPr id="6" name="Picture 5">
            <a:extLst>
              <a:ext uri="{FF2B5EF4-FFF2-40B4-BE49-F238E27FC236}">
                <a16:creationId xmlns:a16="http://schemas.microsoft.com/office/drawing/2014/main" id="{66A6D444-091E-50CC-DC6B-F6B55A16525A}"/>
              </a:ext>
            </a:extLst>
          </p:cNvPr>
          <p:cNvPicPr>
            <a:picLocks noChangeAspect="1"/>
          </p:cNvPicPr>
          <p:nvPr/>
        </p:nvPicPr>
        <p:blipFill rotWithShape="1">
          <a:blip r:embed="rId5"/>
          <a:srcRect l="10357" t="24128" r="47143" b="12380"/>
          <a:stretch/>
        </p:blipFill>
        <p:spPr>
          <a:xfrm>
            <a:off x="-234542" y="2892232"/>
            <a:ext cx="4724401" cy="3970085"/>
          </a:xfrm>
          <a:prstGeom prst="rect">
            <a:avLst/>
          </a:prstGeom>
        </p:spPr>
      </p:pic>
    </p:spTree>
    <p:extLst>
      <p:ext uri="{BB962C8B-B14F-4D97-AF65-F5344CB8AC3E}">
        <p14:creationId xmlns:p14="http://schemas.microsoft.com/office/powerpoint/2010/main" val="976189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362DD6B-E07A-6E9B-E003-26ACDD9008AC}"/>
              </a:ext>
            </a:extLst>
          </p:cNvPr>
          <p:cNvPicPr>
            <a:picLocks noChangeAspect="1"/>
          </p:cNvPicPr>
          <p:nvPr/>
        </p:nvPicPr>
        <p:blipFill rotWithShape="1">
          <a:blip r:embed="rId3"/>
          <a:srcRect l="8750" r="50000"/>
          <a:stretch/>
        </p:blipFill>
        <p:spPr>
          <a:xfrm>
            <a:off x="823235" y="722540"/>
            <a:ext cx="3960000" cy="5400000"/>
          </a:xfrm>
          <a:prstGeom prst="rect">
            <a:avLst/>
          </a:prstGeom>
        </p:spPr>
      </p:pic>
      <p:pic>
        <p:nvPicPr>
          <p:cNvPr id="7" name="Picture 6">
            <a:extLst>
              <a:ext uri="{FF2B5EF4-FFF2-40B4-BE49-F238E27FC236}">
                <a16:creationId xmlns:a16="http://schemas.microsoft.com/office/drawing/2014/main" id="{6BC0B835-A865-C99E-84B0-3569A0A3F4A7}"/>
              </a:ext>
            </a:extLst>
          </p:cNvPr>
          <p:cNvPicPr>
            <a:picLocks noChangeAspect="1"/>
          </p:cNvPicPr>
          <p:nvPr/>
        </p:nvPicPr>
        <p:blipFill rotWithShape="1">
          <a:blip r:embed="rId4"/>
          <a:srcRect l="52768" r="22947" b="65288"/>
          <a:stretch/>
        </p:blipFill>
        <p:spPr>
          <a:xfrm>
            <a:off x="5722886" y="1648006"/>
            <a:ext cx="6480000" cy="5209994"/>
          </a:xfrm>
          <a:prstGeom prst="rect">
            <a:avLst/>
          </a:prstGeom>
        </p:spPr>
      </p:pic>
    </p:spTree>
    <p:extLst>
      <p:ext uri="{BB962C8B-B14F-4D97-AF65-F5344CB8AC3E}">
        <p14:creationId xmlns:p14="http://schemas.microsoft.com/office/powerpoint/2010/main" val="40498882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BC0B835-A865-C99E-84B0-3569A0A3F4A7}"/>
              </a:ext>
            </a:extLst>
          </p:cNvPr>
          <p:cNvPicPr>
            <a:picLocks noChangeAspect="1"/>
          </p:cNvPicPr>
          <p:nvPr/>
        </p:nvPicPr>
        <p:blipFill rotWithShape="1">
          <a:blip r:embed="rId2"/>
          <a:srcRect l="52810" t="32754" r="22905" b="37801"/>
          <a:stretch/>
        </p:blipFill>
        <p:spPr>
          <a:xfrm>
            <a:off x="5733772" y="0"/>
            <a:ext cx="6480000" cy="4419600"/>
          </a:xfrm>
          <a:prstGeom prst="rect">
            <a:avLst/>
          </a:prstGeom>
        </p:spPr>
      </p:pic>
      <p:pic>
        <p:nvPicPr>
          <p:cNvPr id="5" name="Picture 4" descr="Diagram, engineering drawing&#10;&#10;Description automatically generated">
            <a:extLst>
              <a:ext uri="{FF2B5EF4-FFF2-40B4-BE49-F238E27FC236}">
                <a16:creationId xmlns:a16="http://schemas.microsoft.com/office/drawing/2014/main" id="{D5C65472-7DF8-23BC-8D5D-15C4C9041B6A}"/>
              </a:ext>
            </a:extLst>
          </p:cNvPr>
          <p:cNvPicPr>
            <a:picLocks noChangeAspect="1"/>
          </p:cNvPicPr>
          <p:nvPr/>
        </p:nvPicPr>
        <p:blipFill rotWithShape="1">
          <a:blip r:embed="rId3">
            <a:extLst>
              <a:ext uri="{28A0092B-C50C-407E-A947-70E740481C1C}">
                <a14:useLocalDpi xmlns:a14="http://schemas.microsoft.com/office/drawing/2010/main" val="0"/>
              </a:ext>
            </a:extLst>
          </a:blip>
          <a:srcRect l="56385" t="33079" r="39899" b="54825"/>
          <a:stretch/>
        </p:blipFill>
        <p:spPr>
          <a:xfrm>
            <a:off x="5989457" y="4096132"/>
            <a:ext cx="783770" cy="2761868"/>
          </a:xfrm>
          <a:prstGeom prst="rect">
            <a:avLst/>
          </a:prstGeom>
        </p:spPr>
      </p:pic>
      <p:pic>
        <p:nvPicPr>
          <p:cNvPr id="6" name="Picture 5" descr="Diagram, engineering drawing&#10;&#10;Description automatically generated">
            <a:extLst>
              <a:ext uri="{FF2B5EF4-FFF2-40B4-BE49-F238E27FC236}">
                <a16:creationId xmlns:a16="http://schemas.microsoft.com/office/drawing/2014/main" id="{86EA5338-E352-281D-A568-F876DD67DEFA}"/>
              </a:ext>
            </a:extLst>
          </p:cNvPr>
          <p:cNvPicPr>
            <a:picLocks noChangeAspect="1"/>
          </p:cNvPicPr>
          <p:nvPr/>
        </p:nvPicPr>
        <p:blipFill rotWithShape="1">
          <a:blip r:embed="rId3">
            <a:extLst>
              <a:ext uri="{28A0092B-C50C-407E-A947-70E740481C1C}">
                <a14:useLocalDpi xmlns:a14="http://schemas.microsoft.com/office/drawing/2010/main" val="0"/>
              </a:ext>
            </a:extLst>
          </a:blip>
          <a:srcRect l="56385" t="33079" r="39899" b="54825"/>
          <a:stretch/>
        </p:blipFill>
        <p:spPr>
          <a:xfrm>
            <a:off x="10679428" y="4413738"/>
            <a:ext cx="783770" cy="2761868"/>
          </a:xfrm>
          <a:prstGeom prst="rect">
            <a:avLst/>
          </a:prstGeom>
        </p:spPr>
      </p:pic>
    </p:spTree>
    <p:extLst>
      <p:ext uri="{BB962C8B-B14F-4D97-AF65-F5344CB8AC3E}">
        <p14:creationId xmlns:p14="http://schemas.microsoft.com/office/powerpoint/2010/main" val="361456632"/>
      </p:ext>
    </p:extLst>
  </p:cSld>
  <p:clrMapOvr>
    <a:masterClrMapping/>
  </p:clrMapOvr>
  <p:transition spd="slow">
    <p:push dir="u"/>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BC0B835-A865-C99E-84B0-3569A0A3F4A7}"/>
              </a:ext>
            </a:extLst>
          </p:cNvPr>
          <p:cNvPicPr>
            <a:picLocks noChangeAspect="1"/>
          </p:cNvPicPr>
          <p:nvPr/>
        </p:nvPicPr>
        <p:blipFill rotWithShape="1">
          <a:blip r:embed="rId2"/>
          <a:srcRect l="52728" t="61780" r="22987"/>
          <a:stretch/>
        </p:blipFill>
        <p:spPr>
          <a:xfrm>
            <a:off x="5701114" y="1121228"/>
            <a:ext cx="6480000" cy="5736772"/>
          </a:xfrm>
          <a:prstGeom prst="rect">
            <a:avLst/>
          </a:prstGeom>
        </p:spPr>
      </p:pic>
      <p:pic>
        <p:nvPicPr>
          <p:cNvPr id="3" name="Picture 2" descr="Diagram, engineering drawing&#10;&#10;Description automatically generated">
            <a:extLst>
              <a:ext uri="{FF2B5EF4-FFF2-40B4-BE49-F238E27FC236}">
                <a16:creationId xmlns:a16="http://schemas.microsoft.com/office/drawing/2014/main" id="{F634C6CA-2086-28D7-9739-E9AD017063B9}"/>
              </a:ext>
            </a:extLst>
          </p:cNvPr>
          <p:cNvPicPr>
            <a:picLocks noChangeAspect="1"/>
          </p:cNvPicPr>
          <p:nvPr/>
        </p:nvPicPr>
        <p:blipFill rotWithShape="1">
          <a:blip r:embed="rId3">
            <a:extLst>
              <a:ext uri="{28A0092B-C50C-407E-A947-70E740481C1C}">
                <a14:useLocalDpi xmlns:a14="http://schemas.microsoft.com/office/drawing/2010/main" val="0"/>
              </a:ext>
            </a:extLst>
          </a:blip>
          <a:srcRect l="56385" t="33079" r="39899" b="54825"/>
          <a:stretch/>
        </p:blipFill>
        <p:spPr>
          <a:xfrm>
            <a:off x="5989566" y="-508526"/>
            <a:ext cx="783770" cy="1629754"/>
          </a:xfrm>
          <a:prstGeom prst="rect">
            <a:avLst/>
          </a:prstGeom>
        </p:spPr>
      </p:pic>
      <p:pic>
        <p:nvPicPr>
          <p:cNvPr id="4" name="Picture 3" descr="Diagram, engineering drawing&#10;&#10;Description automatically generated">
            <a:extLst>
              <a:ext uri="{FF2B5EF4-FFF2-40B4-BE49-F238E27FC236}">
                <a16:creationId xmlns:a16="http://schemas.microsoft.com/office/drawing/2014/main" id="{D3F9EEB4-1A4B-080B-B056-BFD5B1F87D67}"/>
              </a:ext>
            </a:extLst>
          </p:cNvPr>
          <p:cNvPicPr>
            <a:picLocks noChangeAspect="1"/>
          </p:cNvPicPr>
          <p:nvPr/>
        </p:nvPicPr>
        <p:blipFill rotWithShape="1">
          <a:blip r:embed="rId3">
            <a:extLst>
              <a:ext uri="{28A0092B-C50C-407E-A947-70E740481C1C}">
                <a14:useLocalDpi xmlns:a14="http://schemas.microsoft.com/office/drawing/2010/main" val="0"/>
              </a:ext>
            </a:extLst>
          </a:blip>
          <a:srcRect l="56385" t="33079" r="39899" b="54825"/>
          <a:stretch/>
        </p:blipFill>
        <p:spPr>
          <a:xfrm>
            <a:off x="10667704" y="-508526"/>
            <a:ext cx="783770" cy="1629754"/>
          </a:xfrm>
          <a:prstGeom prst="rect">
            <a:avLst/>
          </a:prstGeom>
        </p:spPr>
      </p:pic>
    </p:spTree>
    <p:extLst>
      <p:ext uri="{BB962C8B-B14F-4D97-AF65-F5344CB8AC3E}">
        <p14:creationId xmlns:p14="http://schemas.microsoft.com/office/powerpoint/2010/main" val="2827524706"/>
      </p:ext>
    </p:extLst>
  </p:cSld>
  <p:clrMapOvr>
    <a:masterClrMapping/>
  </p:clrMapOvr>
  <p:transition spd="slow">
    <p:push dir="u"/>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5541B0-224C-4F5B-1B1A-02B62E5FE10A}"/>
              </a:ext>
            </a:extLst>
          </p:cNvPr>
          <p:cNvPicPr>
            <a:picLocks noChangeAspect="1"/>
          </p:cNvPicPr>
          <p:nvPr/>
        </p:nvPicPr>
        <p:blipFill rotWithShape="1">
          <a:blip r:embed="rId2"/>
          <a:srcRect l="9107" t="22064" r="54821" b="13968"/>
          <a:stretch/>
        </p:blipFill>
        <p:spPr>
          <a:xfrm>
            <a:off x="-266701" y="2453368"/>
            <a:ext cx="4799880" cy="4788000"/>
          </a:xfrm>
          <a:prstGeom prst="rect">
            <a:avLst/>
          </a:prstGeom>
        </p:spPr>
      </p:pic>
      <p:pic>
        <p:nvPicPr>
          <p:cNvPr id="10" name="Picture 9">
            <a:extLst>
              <a:ext uri="{FF2B5EF4-FFF2-40B4-BE49-F238E27FC236}">
                <a16:creationId xmlns:a16="http://schemas.microsoft.com/office/drawing/2014/main" id="{94F397E9-F00D-E443-7847-CA3DF7B5A292}"/>
              </a:ext>
            </a:extLst>
          </p:cNvPr>
          <p:cNvPicPr>
            <a:picLocks noChangeAspect="1"/>
          </p:cNvPicPr>
          <p:nvPr/>
        </p:nvPicPr>
        <p:blipFill rotWithShape="1">
          <a:blip r:embed="rId3"/>
          <a:srcRect l="30000" t="20000" r="31153" b="12540"/>
          <a:stretch/>
        </p:blipFill>
        <p:spPr>
          <a:xfrm>
            <a:off x="-380439" y="2328183"/>
            <a:ext cx="5181876" cy="5061858"/>
          </a:xfrm>
          <a:prstGeom prst="rect">
            <a:avLst/>
          </a:prstGeom>
        </p:spPr>
      </p:pic>
      <p:pic>
        <p:nvPicPr>
          <p:cNvPr id="12" name="Picture 11">
            <a:extLst>
              <a:ext uri="{FF2B5EF4-FFF2-40B4-BE49-F238E27FC236}">
                <a16:creationId xmlns:a16="http://schemas.microsoft.com/office/drawing/2014/main" id="{D55B6A5B-6860-F159-42AA-9BF52289AFBF}"/>
              </a:ext>
            </a:extLst>
          </p:cNvPr>
          <p:cNvPicPr>
            <a:picLocks noChangeAspect="1"/>
          </p:cNvPicPr>
          <p:nvPr/>
        </p:nvPicPr>
        <p:blipFill rotWithShape="1">
          <a:blip r:embed="rId4"/>
          <a:srcRect l="58839" t="18889" r="3571" b="12222"/>
          <a:stretch/>
        </p:blipFill>
        <p:spPr>
          <a:xfrm>
            <a:off x="-392096" y="2220687"/>
            <a:ext cx="5028719" cy="5184000"/>
          </a:xfrm>
          <a:prstGeom prst="rect">
            <a:avLst/>
          </a:prstGeom>
        </p:spPr>
      </p:pic>
      <p:pic>
        <p:nvPicPr>
          <p:cNvPr id="3" name="Picture 2">
            <a:extLst>
              <a:ext uri="{FF2B5EF4-FFF2-40B4-BE49-F238E27FC236}">
                <a16:creationId xmlns:a16="http://schemas.microsoft.com/office/drawing/2014/main" id="{6890ECC3-106F-F52E-1788-EEE25CAADF3C}"/>
              </a:ext>
            </a:extLst>
          </p:cNvPr>
          <p:cNvPicPr>
            <a:picLocks noChangeAspect="1"/>
          </p:cNvPicPr>
          <p:nvPr/>
        </p:nvPicPr>
        <p:blipFill rotWithShape="1">
          <a:blip r:embed="rId5"/>
          <a:srcRect l="32322" r="32589"/>
          <a:stretch/>
        </p:blipFill>
        <p:spPr>
          <a:xfrm>
            <a:off x="7097485" y="0"/>
            <a:ext cx="4278085" cy="6858000"/>
          </a:xfrm>
          <a:prstGeom prst="rect">
            <a:avLst/>
          </a:prstGeom>
        </p:spPr>
      </p:pic>
    </p:spTree>
    <p:extLst>
      <p:ext uri="{BB962C8B-B14F-4D97-AF65-F5344CB8AC3E}">
        <p14:creationId xmlns:p14="http://schemas.microsoft.com/office/powerpoint/2010/main" val="243492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876EB394-1FED-9C6A-36F3-0EEC54F84826}"/>
              </a:ext>
            </a:extLst>
          </p:cNvPr>
          <p:cNvPicPr>
            <a:picLocks noChangeAspect="1"/>
          </p:cNvPicPr>
          <p:nvPr/>
        </p:nvPicPr>
        <p:blipFill rotWithShape="1">
          <a:blip r:embed="rId3">
            <a:extLst>
              <a:ext uri="{28A0092B-C50C-407E-A947-70E740481C1C}">
                <a14:useLocalDpi xmlns:a14="http://schemas.microsoft.com/office/drawing/2010/main" val="0"/>
              </a:ext>
            </a:extLst>
          </a:blip>
          <a:srcRect l="392" t="36648" r="-392" b="7323"/>
          <a:stretch/>
        </p:blipFill>
        <p:spPr>
          <a:xfrm>
            <a:off x="0" y="0"/>
            <a:ext cx="12240000" cy="6858000"/>
          </a:xfrm>
          <a:prstGeom prst="rect">
            <a:avLst/>
          </a:prstGeom>
        </p:spPr>
      </p:pic>
    </p:spTree>
    <p:extLst>
      <p:ext uri="{BB962C8B-B14F-4D97-AF65-F5344CB8AC3E}">
        <p14:creationId xmlns:p14="http://schemas.microsoft.com/office/powerpoint/2010/main" val="10839408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876EB394-1FED-9C6A-36F3-0EEC54F84826}"/>
              </a:ext>
            </a:extLst>
          </p:cNvPr>
          <p:cNvPicPr>
            <a:picLocks noChangeAspect="1"/>
          </p:cNvPicPr>
          <p:nvPr/>
        </p:nvPicPr>
        <p:blipFill rotWithShape="1">
          <a:blip r:embed="rId3">
            <a:extLst>
              <a:ext uri="{28A0092B-C50C-407E-A947-70E740481C1C}">
                <a14:useLocalDpi xmlns:a14="http://schemas.microsoft.com/office/drawing/2010/main" val="0"/>
              </a:ext>
            </a:extLst>
          </a:blip>
          <a:srcRect l="392" t="36648" r="-392" b="7323"/>
          <a:stretch/>
        </p:blipFill>
        <p:spPr>
          <a:xfrm>
            <a:off x="0" y="0"/>
            <a:ext cx="12240000" cy="6858000"/>
          </a:xfrm>
          <a:prstGeom prst="rect">
            <a:avLst/>
          </a:prstGeom>
        </p:spPr>
      </p:pic>
    </p:spTree>
    <p:extLst>
      <p:ext uri="{BB962C8B-B14F-4D97-AF65-F5344CB8AC3E}">
        <p14:creationId xmlns:p14="http://schemas.microsoft.com/office/powerpoint/2010/main" val="8672115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62FB9470-5504-9AB4-AB68-FB01D7D9F7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Tree>
    <p:extLst>
      <p:ext uri="{BB962C8B-B14F-4D97-AF65-F5344CB8AC3E}">
        <p14:creationId xmlns:p14="http://schemas.microsoft.com/office/powerpoint/2010/main" val="8740326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walking on a bridge&#10;&#10;Description automatically generated with low confidence">
            <a:extLst>
              <a:ext uri="{FF2B5EF4-FFF2-40B4-BE49-F238E27FC236}">
                <a16:creationId xmlns:a16="http://schemas.microsoft.com/office/drawing/2014/main" id="{94266885-7C43-9846-D057-6EBE6D395A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40000" cy="6840000"/>
          </a:xfrm>
          <a:prstGeom prst="rect">
            <a:avLst/>
          </a:prstGeom>
        </p:spPr>
      </p:pic>
    </p:spTree>
    <p:extLst>
      <p:ext uri="{BB962C8B-B14F-4D97-AF65-F5344CB8AC3E}">
        <p14:creationId xmlns:p14="http://schemas.microsoft.com/office/powerpoint/2010/main" val="11646673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walking on a bridge&#10;&#10;Description automatically generated with low confidence">
            <a:extLst>
              <a:ext uri="{FF2B5EF4-FFF2-40B4-BE49-F238E27FC236}">
                <a16:creationId xmlns:a16="http://schemas.microsoft.com/office/drawing/2014/main" id="{94266885-7C43-9846-D057-6EBE6D395A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40000" cy="6840000"/>
          </a:xfrm>
          <a:prstGeom prst="rect">
            <a:avLst/>
          </a:prstGeom>
        </p:spPr>
      </p:pic>
    </p:spTree>
    <p:extLst>
      <p:ext uri="{BB962C8B-B14F-4D97-AF65-F5344CB8AC3E}">
        <p14:creationId xmlns:p14="http://schemas.microsoft.com/office/powerpoint/2010/main" val="3812029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51D896DE-1DFF-D5D7-5B72-EED842226200}"/>
              </a:ext>
            </a:extLst>
          </p:cNvPr>
          <p:cNvPicPr>
            <a:picLocks noChangeAspect="1"/>
          </p:cNvPicPr>
          <p:nvPr/>
        </p:nvPicPr>
        <p:blipFill rotWithShape="1">
          <a:blip r:embed="rId3">
            <a:extLst>
              <a:ext uri="{28A0092B-C50C-407E-A947-70E740481C1C}">
                <a14:useLocalDpi xmlns:a14="http://schemas.microsoft.com/office/drawing/2010/main" val="0"/>
              </a:ext>
            </a:extLst>
          </a:blip>
          <a:srcRect l="3989" t="2790" r="3508" b="3668"/>
          <a:stretch/>
        </p:blipFill>
        <p:spPr>
          <a:xfrm>
            <a:off x="4319138" y="1638808"/>
            <a:ext cx="3573179" cy="3600000"/>
          </a:xfrm>
          <a:prstGeom prst="rect">
            <a:avLst/>
          </a:prstGeom>
        </p:spPr>
      </p:pic>
    </p:spTree>
    <p:extLst>
      <p:ext uri="{BB962C8B-B14F-4D97-AF65-F5344CB8AC3E}">
        <p14:creationId xmlns:p14="http://schemas.microsoft.com/office/powerpoint/2010/main" val="19029687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iagram&#10;&#10;Description automatically generated">
            <a:extLst>
              <a:ext uri="{FF2B5EF4-FFF2-40B4-BE49-F238E27FC236}">
                <a16:creationId xmlns:a16="http://schemas.microsoft.com/office/drawing/2014/main" id="{A93AE78F-AA0F-323B-4E6D-75BD46DB8043}"/>
              </a:ext>
            </a:extLst>
          </p:cNvPr>
          <p:cNvPicPr>
            <a:picLocks noChangeAspect="1"/>
          </p:cNvPicPr>
          <p:nvPr/>
        </p:nvPicPr>
        <p:blipFill rotWithShape="1">
          <a:blip r:embed="rId3">
            <a:extLst>
              <a:ext uri="{28A0092B-C50C-407E-A947-70E740481C1C}">
                <a14:useLocalDpi xmlns:a14="http://schemas.microsoft.com/office/drawing/2010/main" val="0"/>
              </a:ext>
            </a:extLst>
          </a:blip>
          <a:srcRect t="20320" r="44571" b="17450"/>
          <a:stretch/>
        </p:blipFill>
        <p:spPr>
          <a:xfrm>
            <a:off x="0" y="0"/>
            <a:ext cx="12192000" cy="6858000"/>
          </a:xfrm>
          <a:prstGeom prst="rect">
            <a:avLst/>
          </a:prstGeom>
        </p:spPr>
      </p:pic>
    </p:spTree>
    <p:extLst>
      <p:ext uri="{BB962C8B-B14F-4D97-AF65-F5344CB8AC3E}">
        <p14:creationId xmlns:p14="http://schemas.microsoft.com/office/powerpoint/2010/main" val="5310980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iagram&#10;&#10;Description automatically generated">
            <a:extLst>
              <a:ext uri="{FF2B5EF4-FFF2-40B4-BE49-F238E27FC236}">
                <a16:creationId xmlns:a16="http://schemas.microsoft.com/office/drawing/2014/main" id="{A93AE78F-AA0F-323B-4E6D-75BD46DB8043}"/>
              </a:ext>
            </a:extLst>
          </p:cNvPr>
          <p:cNvPicPr>
            <a:picLocks noChangeAspect="1"/>
          </p:cNvPicPr>
          <p:nvPr/>
        </p:nvPicPr>
        <p:blipFill rotWithShape="1">
          <a:blip r:embed="rId3">
            <a:extLst>
              <a:ext uri="{28A0092B-C50C-407E-A947-70E740481C1C}">
                <a14:useLocalDpi xmlns:a14="http://schemas.microsoft.com/office/drawing/2010/main" val="0"/>
              </a:ext>
            </a:extLst>
          </a:blip>
          <a:srcRect l="55429" t="20320" r="-10858" b="17450"/>
          <a:stretch/>
        </p:blipFill>
        <p:spPr>
          <a:xfrm>
            <a:off x="0" y="0"/>
            <a:ext cx="12192000" cy="6858000"/>
          </a:xfrm>
          <a:prstGeom prst="rect">
            <a:avLst/>
          </a:prstGeom>
        </p:spPr>
      </p:pic>
    </p:spTree>
    <p:extLst>
      <p:ext uri="{BB962C8B-B14F-4D97-AF65-F5344CB8AC3E}">
        <p14:creationId xmlns:p14="http://schemas.microsoft.com/office/powerpoint/2010/main" val="4030844064"/>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E27265E-6F93-FC51-7939-3191A944200F}"/>
              </a:ext>
            </a:extLst>
          </p:cNvPr>
          <p:cNvPicPr>
            <a:picLocks noChangeAspect="1"/>
          </p:cNvPicPr>
          <p:nvPr/>
        </p:nvPicPr>
        <p:blipFill rotWithShape="1">
          <a:blip r:embed="rId3"/>
          <a:srcRect l="36797" t="12916" r="30781" b="12084"/>
          <a:stretch/>
        </p:blipFill>
        <p:spPr>
          <a:xfrm>
            <a:off x="342900" y="367688"/>
            <a:ext cx="4705350" cy="6122624"/>
          </a:xfrm>
          <a:prstGeom prst="rect">
            <a:avLst/>
          </a:prstGeom>
        </p:spPr>
      </p:pic>
    </p:spTree>
    <p:extLst>
      <p:ext uri="{BB962C8B-B14F-4D97-AF65-F5344CB8AC3E}">
        <p14:creationId xmlns:p14="http://schemas.microsoft.com/office/powerpoint/2010/main" val="12122444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E8B3596-A1EC-AD8C-E725-58A505E0BA1D}"/>
              </a:ext>
            </a:extLst>
          </p:cNvPr>
          <p:cNvPicPr>
            <a:picLocks noChangeAspect="1"/>
          </p:cNvPicPr>
          <p:nvPr/>
        </p:nvPicPr>
        <p:blipFill rotWithShape="1">
          <a:blip r:embed="rId3"/>
          <a:srcRect l="7344" t="19862" r="50000" b="18472"/>
          <a:stretch/>
        </p:blipFill>
        <p:spPr>
          <a:xfrm>
            <a:off x="6210300" y="1314449"/>
            <a:ext cx="5200650" cy="4229101"/>
          </a:xfrm>
          <a:prstGeom prst="rect">
            <a:avLst/>
          </a:prstGeom>
        </p:spPr>
      </p:pic>
      <p:grpSp>
        <p:nvGrpSpPr>
          <p:cNvPr id="14" name="Group 13">
            <a:extLst>
              <a:ext uri="{FF2B5EF4-FFF2-40B4-BE49-F238E27FC236}">
                <a16:creationId xmlns:a16="http://schemas.microsoft.com/office/drawing/2014/main" id="{5BE353FF-FDAF-FEBE-9F0E-8909CEBE1185}"/>
              </a:ext>
            </a:extLst>
          </p:cNvPr>
          <p:cNvGrpSpPr/>
          <p:nvPr/>
        </p:nvGrpSpPr>
        <p:grpSpPr>
          <a:xfrm>
            <a:off x="5886450" y="1314449"/>
            <a:ext cx="5524500" cy="4533901"/>
            <a:chOff x="5886450" y="1314449"/>
            <a:chExt cx="5524500" cy="4533901"/>
          </a:xfrm>
        </p:grpSpPr>
        <p:pic>
          <p:nvPicPr>
            <p:cNvPr id="8" name="Picture 7">
              <a:extLst>
                <a:ext uri="{FF2B5EF4-FFF2-40B4-BE49-F238E27FC236}">
                  <a16:creationId xmlns:a16="http://schemas.microsoft.com/office/drawing/2014/main" id="{E0AFEF27-F108-4204-FCF4-5BEEA45E534D}"/>
                </a:ext>
              </a:extLst>
            </p:cNvPr>
            <p:cNvPicPr>
              <a:picLocks noChangeAspect="1"/>
            </p:cNvPicPr>
            <p:nvPr/>
          </p:nvPicPr>
          <p:blipFill rotWithShape="1">
            <a:blip r:embed="rId4"/>
            <a:srcRect l="7578" t="19167" r="47968" b="16806"/>
            <a:stretch/>
          </p:blipFill>
          <p:spPr>
            <a:xfrm>
              <a:off x="5991224" y="1314449"/>
              <a:ext cx="5419726" cy="4391027"/>
            </a:xfrm>
            <a:prstGeom prst="rect">
              <a:avLst/>
            </a:prstGeom>
          </p:spPr>
        </p:pic>
        <p:sp>
          <p:nvSpPr>
            <p:cNvPr id="13" name="Rectangle 12">
              <a:extLst>
                <a:ext uri="{FF2B5EF4-FFF2-40B4-BE49-F238E27FC236}">
                  <a16:creationId xmlns:a16="http://schemas.microsoft.com/office/drawing/2014/main" id="{A5B5AF35-02DE-4C9C-5311-55D9AFB96EB1}"/>
                </a:ext>
              </a:extLst>
            </p:cNvPr>
            <p:cNvSpPr/>
            <p:nvPr/>
          </p:nvSpPr>
          <p:spPr>
            <a:xfrm>
              <a:off x="5886450" y="5391150"/>
              <a:ext cx="1171575"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1F03C515-2A43-EFC3-A1A3-1F271823BB29}"/>
              </a:ext>
            </a:extLst>
          </p:cNvPr>
          <p:cNvGrpSpPr/>
          <p:nvPr/>
        </p:nvGrpSpPr>
        <p:grpSpPr>
          <a:xfrm>
            <a:off x="5334000" y="1238250"/>
            <a:ext cx="6076950" cy="4610100"/>
            <a:chOff x="5334000" y="1238250"/>
            <a:chExt cx="6076950" cy="4610100"/>
          </a:xfrm>
        </p:grpSpPr>
        <p:pic>
          <p:nvPicPr>
            <p:cNvPr id="10" name="Picture 9">
              <a:extLst>
                <a:ext uri="{FF2B5EF4-FFF2-40B4-BE49-F238E27FC236}">
                  <a16:creationId xmlns:a16="http://schemas.microsoft.com/office/drawing/2014/main" id="{8B7E045D-F14E-556C-1DC2-4340BADB8A75}"/>
                </a:ext>
              </a:extLst>
            </p:cNvPr>
            <p:cNvPicPr>
              <a:picLocks noChangeAspect="1"/>
            </p:cNvPicPr>
            <p:nvPr/>
          </p:nvPicPr>
          <p:blipFill rotWithShape="1">
            <a:blip r:embed="rId5"/>
            <a:srcRect l="50938" t="23611" r="4610" b="16806"/>
            <a:stretch/>
          </p:blipFill>
          <p:spPr>
            <a:xfrm>
              <a:off x="5485888" y="1238250"/>
              <a:ext cx="5925062" cy="4467226"/>
            </a:xfrm>
            <a:prstGeom prst="rect">
              <a:avLst/>
            </a:prstGeom>
          </p:spPr>
        </p:pic>
        <p:sp>
          <p:nvSpPr>
            <p:cNvPr id="11" name="Rectangle 10">
              <a:extLst>
                <a:ext uri="{FF2B5EF4-FFF2-40B4-BE49-F238E27FC236}">
                  <a16:creationId xmlns:a16="http://schemas.microsoft.com/office/drawing/2014/main" id="{01C97683-5E18-DF33-5115-B23BE96670B7}"/>
                </a:ext>
              </a:extLst>
            </p:cNvPr>
            <p:cNvSpPr/>
            <p:nvPr/>
          </p:nvSpPr>
          <p:spPr>
            <a:xfrm>
              <a:off x="5334000" y="5391150"/>
              <a:ext cx="1038225"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0E27265E-6F93-FC51-7939-3191A944200F}"/>
              </a:ext>
            </a:extLst>
          </p:cNvPr>
          <p:cNvPicPr>
            <a:picLocks noChangeAspect="1"/>
          </p:cNvPicPr>
          <p:nvPr/>
        </p:nvPicPr>
        <p:blipFill rotWithShape="1">
          <a:blip r:embed="rId6"/>
          <a:srcRect l="36797" t="12916" r="30781" b="12084"/>
          <a:stretch/>
        </p:blipFill>
        <p:spPr>
          <a:xfrm>
            <a:off x="342900" y="367688"/>
            <a:ext cx="4705350" cy="6122624"/>
          </a:xfrm>
          <a:prstGeom prst="rect">
            <a:avLst/>
          </a:prstGeom>
        </p:spPr>
      </p:pic>
    </p:spTree>
    <p:extLst>
      <p:ext uri="{BB962C8B-B14F-4D97-AF65-F5344CB8AC3E}">
        <p14:creationId xmlns:p14="http://schemas.microsoft.com/office/powerpoint/2010/main" val="178333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E27265E-6F93-FC51-7939-3191A944200F}"/>
              </a:ext>
            </a:extLst>
          </p:cNvPr>
          <p:cNvPicPr>
            <a:picLocks noChangeAspect="1"/>
          </p:cNvPicPr>
          <p:nvPr/>
        </p:nvPicPr>
        <p:blipFill rotWithShape="1">
          <a:blip r:embed="rId3"/>
          <a:srcRect l="36797" t="12916" r="30781" b="12084"/>
          <a:stretch/>
        </p:blipFill>
        <p:spPr>
          <a:xfrm>
            <a:off x="342900" y="367688"/>
            <a:ext cx="4705350" cy="6122624"/>
          </a:xfrm>
          <a:prstGeom prst="rect">
            <a:avLst/>
          </a:prstGeom>
        </p:spPr>
      </p:pic>
      <p:pic>
        <p:nvPicPr>
          <p:cNvPr id="3" name="Picture 2">
            <a:extLst>
              <a:ext uri="{FF2B5EF4-FFF2-40B4-BE49-F238E27FC236}">
                <a16:creationId xmlns:a16="http://schemas.microsoft.com/office/drawing/2014/main" id="{7B6C7EEC-54C0-CAF4-1CB1-5C24B9EF7F8F}"/>
              </a:ext>
            </a:extLst>
          </p:cNvPr>
          <p:cNvPicPr>
            <a:picLocks noChangeAspect="1"/>
          </p:cNvPicPr>
          <p:nvPr/>
        </p:nvPicPr>
        <p:blipFill rotWithShape="1">
          <a:blip r:embed="rId4"/>
          <a:srcRect l="14609" t="21945" r="72503" b="9723"/>
          <a:stretch/>
        </p:blipFill>
        <p:spPr>
          <a:xfrm flipH="1">
            <a:off x="7219952" y="310538"/>
            <a:ext cx="2085973" cy="6221536"/>
          </a:xfrm>
          <a:prstGeom prst="rect">
            <a:avLst/>
          </a:prstGeom>
        </p:spPr>
      </p:pic>
      <p:sp>
        <p:nvSpPr>
          <p:cNvPr id="5" name="Rectangle 4">
            <a:extLst>
              <a:ext uri="{FF2B5EF4-FFF2-40B4-BE49-F238E27FC236}">
                <a16:creationId xmlns:a16="http://schemas.microsoft.com/office/drawing/2014/main" id="{FD9E2204-9674-FC16-2C34-16C7016B68E6}"/>
              </a:ext>
            </a:extLst>
          </p:cNvPr>
          <p:cNvSpPr/>
          <p:nvPr/>
        </p:nvSpPr>
        <p:spPr>
          <a:xfrm>
            <a:off x="7019925" y="447675"/>
            <a:ext cx="447675" cy="400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B655110-91F6-F165-A35E-4B03E5FC509B}"/>
              </a:ext>
            </a:extLst>
          </p:cNvPr>
          <p:cNvSpPr/>
          <p:nvPr/>
        </p:nvSpPr>
        <p:spPr>
          <a:xfrm>
            <a:off x="7019925" y="6387443"/>
            <a:ext cx="847725"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08681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E27265E-6F93-FC51-7939-3191A944200F}"/>
              </a:ext>
            </a:extLst>
          </p:cNvPr>
          <p:cNvPicPr>
            <a:picLocks noChangeAspect="1"/>
          </p:cNvPicPr>
          <p:nvPr/>
        </p:nvPicPr>
        <p:blipFill rotWithShape="1">
          <a:blip r:embed="rId3"/>
          <a:srcRect l="36797" t="12916" r="30781" b="12084"/>
          <a:stretch/>
        </p:blipFill>
        <p:spPr>
          <a:xfrm>
            <a:off x="342900" y="367688"/>
            <a:ext cx="4705350" cy="6122624"/>
          </a:xfrm>
          <a:prstGeom prst="rect">
            <a:avLst/>
          </a:prstGeom>
        </p:spPr>
      </p:pic>
      <p:sp>
        <p:nvSpPr>
          <p:cNvPr id="5" name="Rectangle 4">
            <a:extLst>
              <a:ext uri="{FF2B5EF4-FFF2-40B4-BE49-F238E27FC236}">
                <a16:creationId xmlns:a16="http://schemas.microsoft.com/office/drawing/2014/main" id="{FD9E2204-9674-FC16-2C34-16C7016B68E6}"/>
              </a:ext>
            </a:extLst>
          </p:cNvPr>
          <p:cNvSpPr/>
          <p:nvPr/>
        </p:nvSpPr>
        <p:spPr>
          <a:xfrm>
            <a:off x="7019925" y="447675"/>
            <a:ext cx="447675" cy="400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B655110-91F6-F165-A35E-4B03E5FC509B}"/>
              </a:ext>
            </a:extLst>
          </p:cNvPr>
          <p:cNvSpPr/>
          <p:nvPr/>
        </p:nvSpPr>
        <p:spPr>
          <a:xfrm>
            <a:off x="7019925" y="6387443"/>
            <a:ext cx="847725"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riosidades de la historia del Ecuador - QUITO CHuro de la Alameda años  60s RDA | Facebook">
            <a:extLst>
              <a:ext uri="{FF2B5EF4-FFF2-40B4-BE49-F238E27FC236}">
                <a16:creationId xmlns:a16="http://schemas.microsoft.com/office/drawing/2014/main" id="{021D47EB-44A0-F6DD-9FD0-0BFFAB2D23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5525" y="1924050"/>
            <a:ext cx="5040000" cy="30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00101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E27265E-6F93-FC51-7939-3191A944200F}"/>
              </a:ext>
            </a:extLst>
          </p:cNvPr>
          <p:cNvPicPr>
            <a:picLocks noChangeAspect="1"/>
          </p:cNvPicPr>
          <p:nvPr/>
        </p:nvPicPr>
        <p:blipFill rotWithShape="1">
          <a:blip r:embed="rId3"/>
          <a:srcRect l="36797" t="12916" r="30781" b="12084"/>
          <a:stretch/>
        </p:blipFill>
        <p:spPr>
          <a:xfrm>
            <a:off x="342900" y="367688"/>
            <a:ext cx="4705350" cy="6122624"/>
          </a:xfrm>
          <a:prstGeom prst="rect">
            <a:avLst/>
          </a:prstGeom>
        </p:spPr>
      </p:pic>
      <p:sp>
        <p:nvSpPr>
          <p:cNvPr id="5" name="Rectangle 4">
            <a:extLst>
              <a:ext uri="{FF2B5EF4-FFF2-40B4-BE49-F238E27FC236}">
                <a16:creationId xmlns:a16="http://schemas.microsoft.com/office/drawing/2014/main" id="{FD9E2204-9674-FC16-2C34-16C7016B68E6}"/>
              </a:ext>
            </a:extLst>
          </p:cNvPr>
          <p:cNvSpPr/>
          <p:nvPr/>
        </p:nvSpPr>
        <p:spPr>
          <a:xfrm>
            <a:off x="7019925" y="447675"/>
            <a:ext cx="447675" cy="400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B655110-91F6-F165-A35E-4B03E5FC509B}"/>
              </a:ext>
            </a:extLst>
          </p:cNvPr>
          <p:cNvSpPr/>
          <p:nvPr/>
        </p:nvSpPr>
        <p:spPr>
          <a:xfrm>
            <a:off x="7019925" y="6387443"/>
            <a:ext cx="847725"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riosidades de la historia del Ecuador - QUITO CHuro de la Alameda años  60s RDA | Facebook">
            <a:extLst>
              <a:ext uri="{FF2B5EF4-FFF2-40B4-BE49-F238E27FC236}">
                <a16:creationId xmlns:a16="http://schemas.microsoft.com/office/drawing/2014/main" id="{021D47EB-44A0-F6DD-9FD0-0BFFAB2D23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5525" y="1924050"/>
            <a:ext cx="5040000" cy="30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07477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1A5243E-081D-AC9F-FCC5-C249EC8E2C3B}"/>
              </a:ext>
            </a:extLst>
          </p:cNvPr>
          <p:cNvPicPr>
            <a:picLocks noChangeAspect="1"/>
          </p:cNvPicPr>
          <p:nvPr/>
        </p:nvPicPr>
        <p:blipFill rotWithShape="1">
          <a:blip r:embed="rId3"/>
          <a:srcRect l="17813" t="23925" r="17734" b="11655"/>
          <a:stretch/>
        </p:blipFill>
        <p:spPr>
          <a:xfrm>
            <a:off x="-6324" y="1"/>
            <a:ext cx="12198323" cy="6858000"/>
          </a:xfrm>
          <a:prstGeom prst="rect">
            <a:avLst/>
          </a:prstGeom>
        </p:spPr>
      </p:pic>
    </p:spTree>
    <p:extLst>
      <p:ext uri="{BB962C8B-B14F-4D97-AF65-F5344CB8AC3E}">
        <p14:creationId xmlns:p14="http://schemas.microsoft.com/office/powerpoint/2010/main" val="320131049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E82FCFE8-E87C-E2C7-B08D-7E808DC374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Tree>
    <p:extLst>
      <p:ext uri="{BB962C8B-B14F-4D97-AF65-F5344CB8AC3E}">
        <p14:creationId xmlns:p14="http://schemas.microsoft.com/office/powerpoint/2010/main" val="41209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E82FCFE8-E87C-E2C7-B08D-7E808DC374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Tree>
    <p:extLst>
      <p:ext uri="{BB962C8B-B14F-4D97-AF65-F5344CB8AC3E}">
        <p14:creationId xmlns:p14="http://schemas.microsoft.com/office/powerpoint/2010/main" val="988417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shape&#10;&#10;Description automatically generated">
            <a:extLst>
              <a:ext uri="{FF2B5EF4-FFF2-40B4-BE49-F238E27FC236}">
                <a16:creationId xmlns:a16="http://schemas.microsoft.com/office/drawing/2014/main" id="{37A4058E-ED62-F128-5B5F-203C79F58627}"/>
              </a:ext>
            </a:extLst>
          </p:cNvPr>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2104" t="6803" r="3772" b="4250"/>
          <a:stretch/>
        </p:blipFill>
        <p:spPr>
          <a:xfrm>
            <a:off x="4386552" y="1641039"/>
            <a:ext cx="3438351" cy="3600000"/>
          </a:xfrm>
          <a:prstGeom prst="rect">
            <a:avLst/>
          </a:prstGeom>
        </p:spPr>
      </p:pic>
      <p:cxnSp>
        <p:nvCxnSpPr>
          <p:cNvPr id="32" name="Straight Arrow Connector 31">
            <a:extLst>
              <a:ext uri="{FF2B5EF4-FFF2-40B4-BE49-F238E27FC236}">
                <a16:creationId xmlns:a16="http://schemas.microsoft.com/office/drawing/2014/main" id="{B4094F85-093C-F47C-52D0-7EB136CA0111}"/>
              </a:ext>
            </a:extLst>
          </p:cNvPr>
          <p:cNvCxnSpPr>
            <a:cxnSpLocks/>
          </p:cNvCxnSpPr>
          <p:nvPr/>
        </p:nvCxnSpPr>
        <p:spPr>
          <a:xfrm>
            <a:off x="5572446" y="2249544"/>
            <a:ext cx="8088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D12D8C0-F380-BDBF-5CBB-F950E70E6EA5}"/>
              </a:ext>
            </a:extLst>
          </p:cNvPr>
          <p:cNvCxnSpPr>
            <a:cxnSpLocks/>
          </p:cNvCxnSpPr>
          <p:nvPr/>
        </p:nvCxnSpPr>
        <p:spPr>
          <a:xfrm>
            <a:off x="5572446" y="2249544"/>
            <a:ext cx="0" cy="7342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9DC9E5D-3E9E-F2A1-1F65-D1950238C233}"/>
              </a:ext>
            </a:extLst>
          </p:cNvPr>
          <p:cNvCxnSpPr>
            <a:cxnSpLocks/>
          </p:cNvCxnSpPr>
          <p:nvPr/>
        </p:nvCxnSpPr>
        <p:spPr>
          <a:xfrm>
            <a:off x="5572446" y="4590667"/>
            <a:ext cx="8088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9BFC66B-7085-D998-5E02-3FADB8E4EAC7}"/>
              </a:ext>
            </a:extLst>
          </p:cNvPr>
          <p:cNvCxnSpPr>
            <a:cxnSpLocks/>
          </p:cNvCxnSpPr>
          <p:nvPr/>
        </p:nvCxnSpPr>
        <p:spPr>
          <a:xfrm>
            <a:off x="5572446" y="3735421"/>
            <a:ext cx="0" cy="8552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2231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BDE00A00-B9A7-67D9-4A96-55F0AC663E74}"/>
              </a:ext>
            </a:extLst>
          </p:cNvPr>
          <p:cNvPicPr>
            <a:picLocks noChangeAspect="1"/>
          </p:cNvPicPr>
          <p:nvPr/>
        </p:nvPicPr>
        <p:blipFill rotWithShape="1">
          <a:blip r:embed="rId3">
            <a:extLst>
              <a:ext uri="{28A0092B-C50C-407E-A947-70E740481C1C}">
                <a14:useLocalDpi xmlns:a14="http://schemas.microsoft.com/office/drawing/2010/main" val="0"/>
              </a:ext>
            </a:extLst>
          </a:blip>
          <a:srcRect t="7985" b="7985"/>
          <a:stretch/>
        </p:blipFill>
        <p:spPr>
          <a:xfrm>
            <a:off x="-48000" y="-1"/>
            <a:ext cx="12240000" cy="6858001"/>
          </a:xfrm>
          <a:prstGeom prst="rect">
            <a:avLst/>
          </a:prstGeom>
        </p:spPr>
      </p:pic>
    </p:spTree>
    <p:extLst>
      <p:ext uri="{BB962C8B-B14F-4D97-AF65-F5344CB8AC3E}">
        <p14:creationId xmlns:p14="http://schemas.microsoft.com/office/powerpoint/2010/main" val="40005835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BDE00A00-B9A7-67D9-4A96-55F0AC663E74}"/>
              </a:ext>
            </a:extLst>
          </p:cNvPr>
          <p:cNvPicPr>
            <a:picLocks noChangeAspect="1"/>
          </p:cNvPicPr>
          <p:nvPr/>
        </p:nvPicPr>
        <p:blipFill rotWithShape="1">
          <a:blip r:embed="rId3">
            <a:extLst>
              <a:ext uri="{28A0092B-C50C-407E-A947-70E740481C1C}">
                <a14:useLocalDpi xmlns:a14="http://schemas.microsoft.com/office/drawing/2010/main" val="0"/>
              </a:ext>
            </a:extLst>
          </a:blip>
          <a:srcRect t="7985" b="7985"/>
          <a:stretch/>
        </p:blipFill>
        <p:spPr>
          <a:xfrm>
            <a:off x="-48000" y="-1"/>
            <a:ext cx="12240000" cy="6858001"/>
          </a:xfrm>
          <a:prstGeom prst="rect">
            <a:avLst/>
          </a:prstGeom>
        </p:spPr>
      </p:pic>
    </p:spTree>
    <p:extLst>
      <p:ext uri="{BB962C8B-B14F-4D97-AF65-F5344CB8AC3E}">
        <p14:creationId xmlns:p14="http://schemas.microsoft.com/office/powerpoint/2010/main" val="36481127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7683637-8E95-21D2-C63F-81600772B38B}"/>
              </a:ext>
            </a:extLst>
          </p:cNvPr>
          <p:cNvSpPr txBox="1"/>
          <p:nvPr/>
        </p:nvSpPr>
        <p:spPr>
          <a:xfrm>
            <a:off x="3045270" y="3085943"/>
            <a:ext cx="6120493" cy="707886"/>
          </a:xfrm>
          <a:prstGeom prst="rect">
            <a:avLst/>
          </a:prstGeom>
          <a:noFill/>
        </p:spPr>
        <p:txBody>
          <a:bodyPr wrap="square" rtlCol="0">
            <a:spAutoFit/>
          </a:bodyPr>
          <a:lstStyle/>
          <a:p>
            <a:pPr algn="ctr"/>
            <a:r>
              <a:rPr lang="es-ES" sz="2000" dirty="0">
                <a:latin typeface="Brandon Grotesque Light" panose="020B0303020203060202" pitchFamily="34" charset="0"/>
              </a:rPr>
              <a:t>El Artificio Arquitectónico</a:t>
            </a:r>
          </a:p>
          <a:p>
            <a:pPr algn="ctr"/>
            <a:r>
              <a:rPr lang="es-ES" sz="2000" dirty="0">
                <a:latin typeface="Brandon Grotesque Light" panose="020B0303020203060202" pitchFamily="34" charset="0"/>
              </a:rPr>
              <a:t>Como hecho formal en una realidad tangible</a:t>
            </a:r>
            <a:endParaRPr lang="en-US" sz="2000" dirty="0">
              <a:latin typeface="Brandon Grotesque Light" panose="020B0303020203060202" pitchFamily="34" charset="0"/>
            </a:endParaRPr>
          </a:p>
        </p:txBody>
      </p:sp>
    </p:spTree>
    <p:extLst>
      <p:ext uri="{BB962C8B-B14F-4D97-AF65-F5344CB8AC3E}">
        <p14:creationId xmlns:p14="http://schemas.microsoft.com/office/powerpoint/2010/main" val="1011501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with medium confidence">
            <a:extLst>
              <a:ext uri="{FF2B5EF4-FFF2-40B4-BE49-F238E27FC236}">
                <a16:creationId xmlns:a16="http://schemas.microsoft.com/office/drawing/2014/main" id="{24055772-0606-179B-A38A-62DC06F910DD}"/>
              </a:ext>
            </a:extLst>
          </p:cNvPr>
          <p:cNvPicPr>
            <a:picLocks noChangeAspect="1"/>
          </p:cNvPicPr>
          <p:nvPr/>
        </p:nvPicPr>
        <p:blipFill rotWithShape="1">
          <a:blip r:embed="rId3">
            <a:extLst>
              <a:ext uri="{28A0092B-C50C-407E-A947-70E740481C1C}">
                <a14:useLocalDpi xmlns:a14="http://schemas.microsoft.com/office/drawing/2010/main" val="0"/>
              </a:ext>
            </a:extLst>
          </a:blip>
          <a:srcRect l="12856" t="11561" r="10072" b="17077"/>
          <a:stretch/>
        </p:blipFill>
        <p:spPr>
          <a:xfrm>
            <a:off x="4464372" y="1989000"/>
            <a:ext cx="3282712" cy="2880000"/>
          </a:xfrm>
          <a:prstGeom prst="rect">
            <a:avLst/>
          </a:prstGeom>
        </p:spPr>
      </p:pic>
    </p:spTree>
    <p:extLst>
      <p:ext uri="{BB962C8B-B14F-4D97-AF65-F5344CB8AC3E}">
        <p14:creationId xmlns:p14="http://schemas.microsoft.com/office/powerpoint/2010/main" val="3936646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house&#10;&#10;Description automatically generated with medium confidence">
            <a:extLst>
              <a:ext uri="{FF2B5EF4-FFF2-40B4-BE49-F238E27FC236}">
                <a16:creationId xmlns:a16="http://schemas.microsoft.com/office/drawing/2014/main" id="{F114D073-33ED-9B75-8924-7C67379438C4}"/>
              </a:ext>
            </a:extLst>
          </p:cNvPr>
          <p:cNvPicPr>
            <a:picLocks noChangeAspect="1"/>
          </p:cNvPicPr>
          <p:nvPr/>
        </p:nvPicPr>
        <p:blipFill rotWithShape="1">
          <a:blip r:embed="rId3">
            <a:extLst>
              <a:ext uri="{28A0092B-C50C-407E-A947-70E740481C1C}">
                <a14:useLocalDpi xmlns:a14="http://schemas.microsoft.com/office/drawing/2010/main" val="0"/>
              </a:ext>
            </a:extLst>
          </a:blip>
          <a:srcRect l="5247" t="8272" r="19231" b="1921"/>
          <a:stretch/>
        </p:blipFill>
        <p:spPr>
          <a:xfrm>
            <a:off x="4508218" y="1627648"/>
            <a:ext cx="3195019" cy="3600000"/>
          </a:xfrm>
          <a:prstGeom prst="rect">
            <a:avLst/>
          </a:prstGeom>
        </p:spPr>
      </p:pic>
    </p:spTree>
    <p:extLst>
      <p:ext uri="{BB962C8B-B14F-4D97-AF65-F5344CB8AC3E}">
        <p14:creationId xmlns:p14="http://schemas.microsoft.com/office/powerpoint/2010/main" val="3940529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6A1814DD07B68C4281E187536B6A65B0" ma:contentTypeVersion="5" ma:contentTypeDescription="Crear nuevo documento." ma:contentTypeScope="" ma:versionID="986bbbc30398092d825a5a632d86df40">
  <xsd:schema xmlns:xsd="http://www.w3.org/2001/XMLSchema" xmlns:xs="http://www.w3.org/2001/XMLSchema" xmlns:p="http://schemas.microsoft.com/office/2006/metadata/properties" xmlns:ns3="898dccfa-da27-4e7d-a142-7005b5625e94" targetNamespace="http://schemas.microsoft.com/office/2006/metadata/properties" ma:root="true" ma:fieldsID="a773e185ea479792e235871650af86f8" ns3:_="">
    <xsd:import namespace="898dccfa-da27-4e7d-a142-7005b5625e9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8dccfa-da27-4e7d-a142-7005b5625e9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8F8AEA-D623-40E9-8ABD-97BCF07CFD5B}">
  <ds:schemaRefs>
    <ds:schemaRef ds:uri="http://schemas.microsoft.com/sharepoint/v3/contenttype/forms"/>
  </ds:schemaRefs>
</ds:datastoreItem>
</file>

<file path=customXml/itemProps2.xml><?xml version="1.0" encoding="utf-8"?>
<ds:datastoreItem xmlns:ds="http://schemas.openxmlformats.org/officeDocument/2006/customXml" ds:itemID="{8D542E5E-DAF0-4BDC-918C-66A6F321E2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8dccfa-da27-4e7d-a142-7005b5625e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871D8B1-628B-4B92-AE17-ACE5B3E5224B}">
  <ds:schemaRefs>
    <ds:schemaRef ds:uri="http://purl.org/dc/elements/1.1/"/>
    <ds:schemaRef ds:uri="http://purl.org/dc/terms/"/>
    <ds:schemaRef ds:uri="http://www.w3.org/XML/1998/namespace"/>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898dccfa-da27-4e7d-a142-7005b5625e94"/>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2283</TotalTime>
  <Words>3354</Words>
  <Application>Microsoft Office PowerPoint</Application>
  <PresentationFormat>Widescreen</PresentationFormat>
  <Paragraphs>140</Paragraphs>
  <Slides>72</Slides>
  <Notes>64</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72</vt:i4>
      </vt:variant>
    </vt:vector>
  </HeadingPairs>
  <TitlesOfParts>
    <vt:vector size="77" baseType="lpstr">
      <vt:lpstr>Arial</vt:lpstr>
      <vt:lpstr>Brandon Grotesque Light</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PAEZ VALAREZO CAMILA ANDREA</dc:creator>
  <cp:lastModifiedBy>PAEZ VALAREZO CAMILA ANDREA</cp:lastModifiedBy>
  <cp:revision>61</cp:revision>
  <dcterms:created xsi:type="dcterms:W3CDTF">2022-05-26T20:20:23Z</dcterms:created>
  <dcterms:modified xsi:type="dcterms:W3CDTF">2022-06-03T15:01:20Z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0x0101006A1814DD07B68C4281E187536B6A65B0</vt:lpwstr>
  </property>
</Properties>
</file>