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handoutMasterIdLst>
    <p:handoutMasterId r:id="rId37"/>
  </p:handoutMasterIdLst>
  <p:sldIdLst>
    <p:sldId id="256" r:id="rId5"/>
    <p:sldId id="265" r:id="rId6"/>
    <p:sldId id="275" r:id="rId7"/>
    <p:sldId id="278" r:id="rId8"/>
    <p:sldId id="279" r:id="rId9"/>
    <p:sldId id="280" r:id="rId10"/>
    <p:sldId id="281" r:id="rId11"/>
    <p:sldId id="283" r:id="rId12"/>
    <p:sldId id="284" r:id="rId13"/>
    <p:sldId id="282" r:id="rId14"/>
    <p:sldId id="287" r:id="rId15"/>
    <p:sldId id="286" r:id="rId16"/>
    <p:sldId id="288" r:id="rId17"/>
    <p:sldId id="285" r:id="rId18"/>
    <p:sldId id="289" r:id="rId19"/>
    <p:sldId id="291" r:id="rId20"/>
    <p:sldId id="292" r:id="rId21"/>
    <p:sldId id="294" r:id="rId22"/>
    <p:sldId id="295" r:id="rId23"/>
    <p:sldId id="296" r:id="rId24"/>
    <p:sldId id="297" r:id="rId25"/>
    <p:sldId id="298" r:id="rId26"/>
    <p:sldId id="299" r:id="rId27"/>
    <p:sldId id="300" r:id="rId28"/>
    <p:sldId id="301" r:id="rId29"/>
    <p:sldId id="302" r:id="rId30"/>
    <p:sldId id="303" r:id="rId31"/>
    <p:sldId id="304" r:id="rId32"/>
    <p:sldId id="305" r:id="rId33"/>
    <p:sldId id="306" r:id="rId34"/>
    <p:sldId id="267" r:id="rId35"/>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8" pos="3839">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5" autoAdjust="0"/>
    <p:restoredTop sz="94660"/>
  </p:normalViewPr>
  <p:slideViewPr>
    <p:cSldViewPr showGuides="1">
      <p:cViewPr>
        <p:scale>
          <a:sx n="80" d="100"/>
          <a:sy n="80" d="100"/>
        </p:scale>
        <p:origin x="-84" y="-720"/>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283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66434"/>
          </a:xfrm>
          <a:prstGeom prst="rect">
            <a:avLst/>
          </a:prstGeom>
        </p:spPr>
        <p:txBody>
          <a:bodyPr vert="horz" lIns="91440" tIns="45720" rIns="91440" bIns="45720" rtlCol="0"/>
          <a:lstStyle>
            <a:lvl1pPr algn="l" latinLnBrk="0">
              <a:defRPr lang="es-ES" sz="1200"/>
            </a:lvl1pPr>
          </a:lstStyle>
          <a:p>
            <a:endParaRPr lang="es-ES"/>
          </a:p>
        </p:txBody>
      </p:sp>
      <p:sp>
        <p:nvSpPr>
          <p:cNvPr id="3" name="Marcador de posición de fecha 2"/>
          <p:cNvSpPr>
            <a:spLocks noGrp="1"/>
          </p:cNvSpPr>
          <p:nvPr>
            <p:ph type="dt" sz="quarter" idx="1"/>
          </p:nvPr>
        </p:nvSpPr>
        <p:spPr>
          <a:xfrm>
            <a:off x="3884613" y="0"/>
            <a:ext cx="2971800" cy="466434"/>
          </a:xfrm>
          <a:prstGeom prst="rect">
            <a:avLst/>
          </a:prstGeom>
        </p:spPr>
        <p:txBody>
          <a:bodyPr vert="horz" lIns="91440" tIns="45720" rIns="91440" bIns="45720" rtlCol="0"/>
          <a:lstStyle>
            <a:lvl1pPr algn="r" latinLnBrk="0">
              <a:defRPr lang="es-ES" sz="1200"/>
            </a:lvl1pPr>
          </a:lstStyle>
          <a:p>
            <a:fld id="{24CE221E-83ED-4F6C-BA5F-3F9E6FDB6953}" type="datetimeFigureOut">
              <a:rPr lang="es-ES"/>
              <a:pPr/>
              <a:t>04/05/2015</a:t>
            </a:fld>
            <a:endParaRPr lang="es-ES"/>
          </a:p>
        </p:txBody>
      </p:sp>
      <p:sp>
        <p:nvSpPr>
          <p:cNvPr id="4" name="Marcador de posición de pie de página 3"/>
          <p:cNvSpPr>
            <a:spLocks noGrp="1"/>
          </p:cNvSpPr>
          <p:nvPr>
            <p:ph type="ftr" sz="quarter" idx="2"/>
          </p:nvPr>
        </p:nvSpPr>
        <p:spPr>
          <a:xfrm>
            <a:off x="0" y="8829967"/>
            <a:ext cx="2971800" cy="466433"/>
          </a:xfrm>
          <a:prstGeom prst="rect">
            <a:avLst/>
          </a:prstGeom>
        </p:spPr>
        <p:txBody>
          <a:bodyPr vert="horz" lIns="91440" tIns="45720" rIns="91440" bIns="45720" rtlCol="0" anchor="b"/>
          <a:lstStyle>
            <a:lvl1pPr algn="l" latinLnBrk="0">
              <a:defRPr lang="es-ES" sz="1200"/>
            </a:lvl1pPr>
          </a:lstStyle>
          <a:p>
            <a:endParaRPr lang="es-ES"/>
          </a:p>
        </p:txBody>
      </p:sp>
      <p:sp>
        <p:nvSpPr>
          <p:cNvPr id="5" name="Marcador de posición de número de diapositiva 4"/>
          <p:cNvSpPr>
            <a:spLocks noGrp="1"/>
          </p:cNvSpPr>
          <p:nvPr>
            <p:ph type="sldNum" sz="quarter" idx="3"/>
          </p:nvPr>
        </p:nvSpPr>
        <p:spPr>
          <a:xfrm>
            <a:off x="3884613" y="8829967"/>
            <a:ext cx="2971800" cy="466433"/>
          </a:xfrm>
          <a:prstGeom prst="rect">
            <a:avLst/>
          </a:prstGeom>
        </p:spPr>
        <p:txBody>
          <a:bodyPr vert="horz" lIns="91440" tIns="45720" rIns="91440" bIns="45720" rtlCol="0" anchor="b"/>
          <a:lstStyle>
            <a:lvl1pPr algn="r" latinLnBrk="0">
              <a:defRPr lang="es-ES" sz="1200"/>
            </a:lvl1pPr>
          </a:lstStyle>
          <a:p>
            <a:fld id="{CA4CBEF8-5CDE-472B-839B-B8BB0C881006}" type="slidenum">
              <a:rPr lang="es-ES"/>
              <a:pPr/>
              <a:t>‹Nº›</a:t>
            </a:fld>
            <a:endParaRPr lang="es-ES"/>
          </a:p>
        </p:txBody>
      </p:sp>
    </p:spTree>
    <p:extLst>
      <p:ext uri="{BB962C8B-B14F-4D97-AF65-F5344CB8AC3E}">
        <p14:creationId xmlns:p14="http://schemas.microsoft.com/office/powerpoint/2010/main" val="42632892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64820"/>
          </a:xfrm>
          <a:prstGeom prst="rect">
            <a:avLst/>
          </a:prstGeom>
        </p:spPr>
        <p:txBody>
          <a:bodyPr vert="horz" lIns="91440" tIns="45720" rIns="91440" bIns="45720" rtlCol="0"/>
          <a:lstStyle>
            <a:lvl1pPr algn="l" latinLnBrk="0">
              <a:defRPr lang="es-ES" sz="1200"/>
            </a:lvl1pPr>
          </a:lstStyle>
          <a:p>
            <a:endParaRPr lang="es-ES"/>
          </a:p>
        </p:txBody>
      </p:sp>
      <p:sp>
        <p:nvSpPr>
          <p:cNvPr id="3" name="Marcador de posición de fecha 2"/>
          <p:cNvSpPr>
            <a:spLocks noGrp="1"/>
          </p:cNvSpPr>
          <p:nvPr>
            <p:ph type="dt" idx="1"/>
          </p:nvPr>
        </p:nvSpPr>
        <p:spPr>
          <a:xfrm>
            <a:off x="3884613" y="0"/>
            <a:ext cx="2971800" cy="464820"/>
          </a:xfrm>
          <a:prstGeom prst="rect">
            <a:avLst/>
          </a:prstGeom>
        </p:spPr>
        <p:txBody>
          <a:bodyPr vert="horz" lIns="91440" tIns="45720" rIns="91440" bIns="45720" rtlCol="0"/>
          <a:lstStyle>
            <a:lvl1pPr algn="r" latinLnBrk="0">
              <a:defRPr lang="es-ES" sz="1200"/>
            </a:lvl1pPr>
          </a:lstStyle>
          <a:p>
            <a:fld id="{97853E5F-CE67-483C-A264-F17AC70E9CA2}" type="datetimeFigureOut">
              <a:rPr lang="es-ES"/>
              <a:pPr/>
              <a:t>04/05/2015</a:t>
            </a:fld>
            <a:endParaRPr lang="es-ES"/>
          </a:p>
        </p:txBody>
      </p:sp>
      <p:sp>
        <p:nvSpPr>
          <p:cNvPr id="4" name="Marcador de posición de imagen de diapositiva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posición de notas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osición de pie de página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latinLnBrk="0">
              <a:defRPr lang="es-ES" sz="1200"/>
            </a:lvl1pPr>
          </a:lstStyle>
          <a:p>
            <a:endParaRPr lang="es-ES"/>
          </a:p>
        </p:txBody>
      </p:sp>
      <p:sp>
        <p:nvSpPr>
          <p:cNvPr id="7" name="Marcador de posición de número de diapositiva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latinLnBrk="0">
              <a:defRPr lang="es-ES" sz="1200"/>
            </a:lvl1pPr>
          </a:lstStyle>
          <a:p>
            <a:fld id="{6BB98AFB-CB0D-4DFE-87B9-B4B0D0DE73CD}" type="slidenum">
              <a:rPr/>
              <a:pPr/>
              <a:t>‹Nº›</a:t>
            </a:fld>
            <a:endParaRPr lang="es-ES"/>
          </a:p>
        </p:txBody>
      </p:sp>
    </p:spTree>
    <p:extLst>
      <p:ext uri="{BB962C8B-B14F-4D97-AF65-F5344CB8AC3E}">
        <p14:creationId xmlns:p14="http://schemas.microsoft.com/office/powerpoint/2010/main" val="2512805817"/>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a:p>
        </p:txBody>
      </p:sp>
      <p:sp>
        <p:nvSpPr>
          <p:cNvPr id="4" name="Marcador de posición de número de diapositiva 3"/>
          <p:cNvSpPr>
            <a:spLocks noGrp="1"/>
          </p:cNvSpPr>
          <p:nvPr>
            <p:ph type="sldNum" sz="quarter" idx="10"/>
          </p:nvPr>
        </p:nvSpPr>
        <p:spPr/>
        <p:txBody>
          <a:bodyPr/>
          <a:lstStyle/>
          <a:p>
            <a:fld id="{6BB98AFB-CB0D-4DFE-87B9-B4B0D0DE73CD}" type="slidenum">
              <a:rPr lang="es-ES"/>
              <a:pPr/>
              <a:t>1</a:t>
            </a:fld>
            <a:endParaRPr lang="es-ES"/>
          </a:p>
        </p:txBody>
      </p:sp>
    </p:spTree>
    <p:extLst>
      <p:ext uri="{BB962C8B-B14F-4D97-AF65-F5344CB8AC3E}">
        <p14:creationId xmlns:p14="http://schemas.microsoft.com/office/powerpoint/2010/main" val="28337410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065214" y="533400"/>
            <a:ext cx="5029200" cy="2514601"/>
          </a:xfrm>
        </p:spPr>
        <p:txBody>
          <a:bodyPr>
            <a:normAutofit/>
          </a:bodyPr>
          <a:lstStyle>
            <a:lvl1pPr latinLnBrk="0">
              <a:defRPr lang="es-ES" sz="5400"/>
            </a:lvl1pPr>
          </a:lstStyle>
          <a:p>
            <a:r>
              <a:rPr lang="es-ES"/>
              <a:t>Haga clic para modificar el estilo de título del patrón</a:t>
            </a:r>
          </a:p>
        </p:txBody>
      </p:sp>
      <p:sp>
        <p:nvSpPr>
          <p:cNvPr id="3" name="Subtítulo 2"/>
          <p:cNvSpPr>
            <a:spLocks noGrp="1"/>
          </p:cNvSpPr>
          <p:nvPr>
            <p:ph type="subTitle" idx="1"/>
          </p:nvPr>
        </p:nvSpPr>
        <p:spPr>
          <a:xfrm>
            <a:off x="1065212" y="3403600"/>
            <a:ext cx="5029201" cy="1397000"/>
          </a:xfrm>
        </p:spPr>
        <p:txBody>
          <a:bodyPr>
            <a:normAutofit/>
          </a:bodyPr>
          <a:lstStyle>
            <a:lvl1pPr marL="0" indent="0" algn="l" latinLnBrk="0">
              <a:spcBef>
                <a:spcPts val="600"/>
              </a:spcBef>
              <a:buNone/>
              <a:defRPr lang="es-ES" sz="2400">
                <a:solidFill>
                  <a:schemeClr val="tx1">
                    <a:lumMod val="65000"/>
                    <a:lumOff val="35000"/>
                  </a:schemeClr>
                </a:solidFill>
              </a:defRPr>
            </a:lvl1pPr>
            <a:lvl2pPr marL="457200" indent="0" algn="ctr" latinLnBrk="0">
              <a:buNone/>
              <a:defRPr lang="es-ES">
                <a:solidFill>
                  <a:schemeClr val="tx1">
                    <a:tint val="75000"/>
                  </a:schemeClr>
                </a:solidFill>
              </a:defRPr>
            </a:lvl2pPr>
            <a:lvl3pPr marL="914400" indent="0" algn="ctr" latinLnBrk="0">
              <a:buNone/>
              <a:defRPr lang="es-ES">
                <a:solidFill>
                  <a:schemeClr val="tx1">
                    <a:tint val="75000"/>
                  </a:schemeClr>
                </a:solidFill>
              </a:defRPr>
            </a:lvl3pPr>
            <a:lvl4pPr marL="1371600" indent="0" algn="ctr" latinLnBrk="0">
              <a:buNone/>
              <a:defRPr lang="es-ES">
                <a:solidFill>
                  <a:schemeClr val="tx1">
                    <a:tint val="75000"/>
                  </a:schemeClr>
                </a:solidFill>
              </a:defRPr>
            </a:lvl4pPr>
            <a:lvl5pPr marL="1828800" indent="0" algn="ctr" latinLnBrk="0">
              <a:buNone/>
              <a:defRPr lang="es-ES">
                <a:solidFill>
                  <a:schemeClr val="tx1">
                    <a:tint val="75000"/>
                  </a:schemeClr>
                </a:solidFill>
              </a:defRPr>
            </a:lvl5pPr>
            <a:lvl6pPr marL="2286000" indent="0" algn="ctr" latinLnBrk="0">
              <a:buNone/>
              <a:defRPr lang="es-ES">
                <a:solidFill>
                  <a:schemeClr val="tx1">
                    <a:tint val="75000"/>
                  </a:schemeClr>
                </a:solidFill>
              </a:defRPr>
            </a:lvl6pPr>
            <a:lvl7pPr marL="2743200" indent="0" algn="ctr" latinLnBrk="0">
              <a:buNone/>
              <a:defRPr lang="es-ES">
                <a:solidFill>
                  <a:schemeClr val="tx1">
                    <a:tint val="75000"/>
                  </a:schemeClr>
                </a:solidFill>
              </a:defRPr>
            </a:lvl7pPr>
            <a:lvl8pPr marL="3200400" indent="0" algn="ctr" latinLnBrk="0">
              <a:buNone/>
              <a:defRPr lang="es-ES">
                <a:solidFill>
                  <a:schemeClr val="tx1">
                    <a:tint val="75000"/>
                  </a:schemeClr>
                </a:solidFill>
              </a:defRPr>
            </a:lvl8pPr>
            <a:lvl9pPr marL="3657600" indent="0" algn="ctr" latinLnBrk="0">
              <a:buNone/>
              <a:defRPr lang="es-ES">
                <a:solidFill>
                  <a:schemeClr val="tx1">
                    <a:tint val="75000"/>
                  </a:schemeClr>
                </a:solidFill>
              </a:defRPr>
            </a:lvl9pPr>
          </a:lstStyle>
          <a:p>
            <a:r>
              <a:rPr lang="es-ES"/>
              <a:t>Haga clic para modificar el estilo de subtítulo del patrón</a:t>
            </a:r>
          </a:p>
        </p:txBody>
      </p:sp>
      <p:sp>
        <p:nvSpPr>
          <p:cNvPr id="4" name="Marcador de posición de fecha 3"/>
          <p:cNvSpPr>
            <a:spLocks noGrp="1"/>
          </p:cNvSpPr>
          <p:nvPr>
            <p:ph type="dt" sz="half" idx="10"/>
          </p:nvPr>
        </p:nvSpPr>
        <p:spPr/>
        <p:txBody>
          <a:bodyPr/>
          <a:lstStyle/>
          <a:p>
            <a:fld id="{3E0FA9E5-6744-4841-888F-9E7CC0C2B7EC}" type="datetimeFigureOut">
              <a:rPr lang="es-ES"/>
              <a:pPr/>
              <a:t>04/05/2015</a:t>
            </a:fld>
            <a:endParaRPr lang="es-ES"/>
          </a:p>
        </p:txBody>
      </p:sp>
      <p:sp>
        <p:nvSpPr>
          <p:cNvPr id="5" name="Marcador de posición de pie de página 4"/>
          <p:cNvSpPr>
            <a:spLocks noGrp="1"/>
          </p:cNvSpPr>
          <p:nvPr>
            <p:ph type="ftr" sz="quarter" idx="11"/>
          </p:nvPr>
        </p:nvSpPr>
        <p:spPr/>
        <p:txBody>
          <a:bodyPr/>
          <a:lstStyle/>
          <a:p>
            <a:endParaRPr lang="es-ES"/>
          </a:p>
        </p:txBody>
      </p:sp>
      <p:sp>
        <p:nvSpPr>
          <p:cNvPr id="6" name="Marcador de posición de número de diapositiva 5"/>
          <p:cNvSpPr>
            <a:spLocks noGrp="1"/>
          </p:cNvSpPr>
          <p:nvPr>
            <p:ph type="sldNum" sz="quarter" idx="12"/>
          </p:nvPr>
        </p:nvSpPr>
        <p:spPr/>
        <p:txBody>
          <a:bodyPr/>
          <a:lstStyle/>
          <a:p>
            <a:fld id="{AAEAE4A8-A6E5-453E-B946-FB774B73F48C}" type="slidenum">
              <a:rPr/>
              <a:pPr/>
              <a:t>‹Nº›</a:t>
            </a:fld>
            <a:endParaRPr lang="es-ES"/>
          </a:p>
        </p:txBody>
      </p:sp>
    </p:spTree>
    <p:extLst>
      <p:ext uri="{BB962C8B-B14F-4D97-AF65-F5344CB8AC3E}">
        <p14:creationId xmlns:p14="http://schemas.microsoft.com/office/powerpoint/2010/main" val="66475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posición de texto vertical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posición de fecha 3"/>
          <p:cNvSpPr>
            <a:spLocks noGrp="1"/>
          </p:cNvSpPr>
          <p:nvPr>
            <p:ph type="dt" sz="half" idx="10"/>
          </p:nvPr>
        </p:nvSpPr>
        <p:spPr/>
        <p:txBody>
          <a:bodyPr/>
          <a:lstStyle/>
          <a:p>
            <a:fld id="{3E0FA9E5-6744-4841-888F-9E7CC0C2B7EC}" type="datetimeFigureOut">
              <a:rPr lang="es-ES"/>
              <a:pPr/>
              <a:t>04/05/2015</a:t>
            </a:fld>
            <a:endParaRPr lang="es-ES"/>
          </a:p>
        </p:txBody>
      </p:sp>
      <p:sp>
        <p:nvSpPr>
          <p:cNvPr id="5" name="Marcador de posición de pie de página 4"/>
          <p:cNvSpPr>
            <a:spLocks noGrp="1"/>
          </p:cNvSpPr>
          <p:nvPr>
            <p:ph type="ftr" sz="quarter" idx="11"/>
          </p:nvPr>
        </p:nvSpPr>
        <p:spPr/>
        <p:txBody>
          <a:bodyPr/>
          <a:lstStyle/>
          <a:p>
            <a:endParaRPr lang="es-ES"/>
          </a:p>
        </p:txBody>
      </p:sp>
      <p:sp>
        <p:nvSpPr>
          <p:cNvPr id="6" name="Marcador de posición de número de diapositiva 5"/>
          <p:cNvSpPr>
            <a:spLocks noGrp="1"/>
          </p:cNvSpPr>
          <p:nvPr>
            <p:ph type="sldNum" sz="quarter" idx="12"/>
          </p:nvPr>
        </p:nvSpPr>
        <p:spPr/>
        <p:txBody>
          <a:bodyPr/>
          <a:lstStyle/>
          <a:p>
            <a:fld id="{AAEAE4A8-A6E5-453E-B946-FB774B73F48C}" type="slidenum">
              <a:rPr/>
              <a:pPr/>
              <a:t>‹Nº›</a:t>
            </a:fld>
            <a:endParaRPr lang="es-ES"/>
          </a:p>
        </p:txBody>
      </p:sp>
    </p:spTree>
    <p:extLst>
      <p:ext uri="{BB962C8B-B14F-4D97-AF65-F5344CB8AC3E}">
        <p14:creationId xmlns:p14="http://schemas.microsoft.com/office/powerpoint/2010/main" val="2668093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y texto verticale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61412" y="533400"/>
            <a:ext cx="2362201" cy="5486400"/>
          </a:xfrm>
        </p:spPr>
        <p:txBody>
          <a:bodyPr vert="eaVert"/>
          <a:lstStyle/>
          <a:p>
            <a:r>
              <a:rPr lang="es-ES"/>
              <a:t>Haga clic para modificar el estilo de título del patrón</a:t>
            </a:r>
          </a:p>
        </p:txBody>
      </p:sp>
      <p:sp>
        <p:nvSpPr>
          <p:cNvPr id="3" name="Marcador de posición de texto vertical 2"/>
          <p:cNvSpPr>
            <a:spLocks noGrp="1"/>
          </p:cNvSpPr>
          <p:nvPr>
            <p:ph type="body" orient="vert" idx="1"/>
          </p:nvPr>
        </p:nvSpPr>
        <p:spPr>
          <a:xfrm>
            <a:off x="1065213" y="533400"/>
            <a:ext cx="7467599" cy="548640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posición de fecha 3"/>
          <p:cNvSpPr>
            <a:spLocks noGrp="1"/>
          </p:cNvSpPr>
          <p:nvPr>
            <p:ph type="dt" sz="half" idx="10"/>
          </p:nvPr>
        </p:nvSpPr>
        <p:spPr/>
        <p:txBody>
          <a:bodyPr/>
          <a:lstStyle/>
          <a:p>
            <a:fld id="{3E0FA9E5-6744-4841-888F-9E7CC0C2B7EC}" type="datetimeFigureOut">
              <a:rPr lang="es-ES"/>
              <a:pPr/>
              <a:t>04/05/2015</a:t>
            </a:fld>
            <a:endParaRPr lang="es-ES"/>
          </a:p>
        </p:txBody>
      </p:sp>
      <p:sp>
        <p:nvSpPr>
          <p:cNvPr id="5" name="Marcador de posición de pie de página 4"/>
          <p:cNvSpPr>
            <a:spLocks noGrp="1"/>
          </p:cNvSpPr>
          <p:nvPr>
            <p:ph type="ftr" sz="quarter" idx="11"/>
          </p:nvPr>
        </p:nvSpPr>
        <p:spPr/>
        <p:txBody>
          <a:bodyPr/>
          <a:lstStyle/>
          <a:p>
            <a:endParaRPr lang="es-ES"/>
          </a:p>
        </p:txBody>
      </p:sp>
      <p:sp>
        <p:nvSpPr>
          <p:cNvPr id="6" name="Marcador de posición de número de diapositiva 5"/>
          <p:cNvSpPr>
            <a:spLocks noGrp="1"/>
          </p:cNvSpPr>
          <p:nvPr>
            <p:ph type="sldNum" sz="quarter" idx="12"/>
          </p:nvPr>
        </p:nvSpPr>
        <p:spPr/>
        <p:txBody>
          <a:bodyPr/>
          <a:lstStyle/>
          <a:p>
            <a:fld id="{AAEAE4A8-A6E5-453E-B946-FB774B73F48C}" type="slidenum">
              <a:rPr/>
              <a:pPr/>
              <a:t>‹Nº›</a:t>
            </a:fld>
            <a:endParaRPr lang="es-ES"/>
          </a:p>
        </p:txBody>
      </p:sp>
    </p:spTree>
    <p:extLst>
      <p:ext uri="{BB962C8B-B14F-4D97-AF65-F5344CB8AC3E}">
        <p14:creationId xmlns:p14="http://schemas.microsoft.com/office/powerpoint/2010/main" val="188244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posición de contenido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posición de fecha 3"/>
          <p:cNvSpPr>
            <a:spLocks noGrp="1"/>
          </p:cNvSpPr>
          <p:nvPr>
            <p:ph type="dt" sz="half" idx="10"/>
          </p:nvPr>
        </p:nvSpPr>
        <p:spPr/>
        <p:txBody>
          <a:bodyPr/>
          <a:lstStyle/>
          <a:p>
            <a:fld id="{3E0FA9E5-6744-4841-888F-9E7CC0C2B7EC}" type="datetimeFigureOut">
              <a:rPr lang="es-ES"/>
              <a:pPr/>
              <a:t>04/05/2015</a:t>
            </a:fld>
            <a:endParaRPr lang="es-ES"/>
          </a:p>
        </p:txBody>
      </p:sp>
      <p:sp>
        <p:nvSpPr>
          <p:cNvPr id="5" name="Marcador de posición de pie de página 4"/>
          <p:cNvSpPr>
            <a:spLocks noGrp="1"/>
          </p:cNvSpPr>
          <p:nvPr>
            <p:ph type="ftr" sz="quarter" idx="11"/>
          </p:nvPr>
        </p:nvSpPr>
        <p:spPr/>
        <p:txBody>
          <a:bodyPr/>
          <a:lstStyle/>
          <a:p>
            <a:endParaRPr lang="es-ES"/>
          </a:p>
        </p:txBody>
      </p:sp>
      <p:sp>
        <p:nvSpPr>
          <p:cNvPr id="6" name="Marcador de posición de número de diapositiva 5"/>
          <p:cNvSpPr>
            <a:spLocks noGrp="1"/>
          </p:cNvSpPr>
          <p:nvPr>
            <p:ph type="sldNum" sz="quarter" idx="12"/>
          </p:nvPr>
        </p:nvSpPr>
        <p:spPr/>
        <p:txBody>
          <a:bodyPr/>
          <a:lstStyle/>
          <a:p>
            <a:fld id="{AAEAE4A8-A6E5-453E-B946-FB774B73F48C}" type="slidenum">
              <a:rPr/>
              <a:pPr/>
              <a:t>‹Nº›</a:t>
            </a:fld>
            <a:endParaRPr lang="es-ES"/>
          </a:p>
        </p:txBody>
      </p:sp>
    </p:spTree>
    <p:extLst>
      <p:ext uri="{BB962C8B-B14F-4D97-AF65-F5344CB8AC3E}">
        <p14:creationId xmlns:p14="http://schemas.microsoft.com/office/powerpoint/2010/main" val="242915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065214" y="533400"/>
            <a:ext cx="8686800" cy="2286000"/>
          </a:xfrm>
        </p:spPr>
        <p:txBody>
          <a:bodyPr anchor="b">
            <a:normAutofit/>
          </a:bodyPr>
          <a:lstStyle>
            <a:lvl1pPr algn="l" latinLnBrk="0">
              <a:defRPr lang="es-ES" sz="5400" b="1" cap="none" baseline="0"/>
            </a:lvl1pPr>
          </a:lstStyle>
          <a:p>
            <a:r>
              <a:rPr lang="es-ES"/>
              <a:t>Haga clic para modificar el estilo de título del patrón</a:t>
            </a:r>
          </a:p>
        </p:txBody>
      </p:sp>
      <p:sp>
        <p:nvSpPr>
          <p:cNvPr id="3" name="Marcador de posición de texto 2"/>
          <p:cNvSpPr>
            <a:spLocks noGrp="1"/>
          </p:cNvSpPr>
          <p:nvPr>
            <p:ph type="body" idx="1"/>
          </p:nvPr>
        </p:nvSpPr>
        <p:spPr>
          <a:xfrm>
            <a:off x="1065214" y="3124200"/>
            <a:ext cx="8686800" cy="1371600"/>
          </a:xfrm>
        </p:spPr>
        <p:txBody>
          <a:bodyPr anchor="t">
            <a:normAutofit/>
          </a:bodyPr>
          <a:lstStyle>
            <a:lvl1pPr marL="0" indent="0" latinLnBrk="0">
              <a:spcBef>
                <a:spcPts val="600"/>
              </a:spcBef>
              <a:buNone/>
              <a:defRPr lang="es-ES" sz="2400">
                <a:solidFill>
                  <a:schemeClr val="tx1">
                    <a:lumMod val="65000"/>
                    <a:lumOff val="35000"/>
                  </a:schemeClr>
                </a:solidFill>
              </a:defRPr>
            </a:lvl1pPr>
            <a:lvl2pPr marL="457200" indent="0" latinLnBrk="0">
              <a:buNone/>
              <a:defRPr lang="es-ES" sz="1800">
                <a:solidFill>
                  <a:schemeClr val="tx1">
                    <a:tint val="75000"/>
                  </a:schemeClr>
                </a:solidFill>
              </a:defRPr>
            </a:lvl2pPr>
            <a:lvl3pPr marL="914400" indent="0" latinLnBrk="0">
              <a:buNone/>
              <a:defRPr lang="es-ES" sz="1600">
                <a:solidFill>
                  <a:schemeClr val="tx1">
                    <a:tint val="75000"/>
                  </a:schemeClr>
                </a:solidFill>
              </a:defRPr>
            </a:lvl3pPr>
            <a:lvl4pPr marL="1371600" indent="0" latinLnBrk="0">
              <a:buNone/>
              <a:defRPr lang="es-ES" sz="1400">
                <a:solidFill>
                  <a:schemeClr val="tx1">
                    <a:tint val="75000"/>
                  </a:schemeClr>
                </a:solidFill>
              </a:defRPr>
            </a:lvl4pPr>
            <a:lvl5pPr marL="1828800" indent="0" latinLnBrk="0">
              <a:buNone/>
              <a:defRPr lang="es-ES" sz="1400">
                <a:solidFill>
                  <a:schemeClr val="tx1">
                    <a:tint val="75000"/>
                  </a:schemeClr>
                </a:solidFill>
              </a:defRPr>
            </a:lvl5pPr>
            <a:lvl6pPr marL="2286000" indent="0" latinLnBrk="0">
              <a:buNone/>
              <a:defRPr lang="es-ES" sz="1400">
                <a:solidFill>
                  <a:schemeClr val="tx1">
                    <a:tint val="75000"/>
                  </a:schemeClr>
                </a:solidFill>
              </a:defRPr>
            </a:lvl6pPr>
            <a:lvl7pPr marL="2743200" indent="0" latinLnBrk="0">
              <a:buNone/>
              <a:defRPr lang="es-ES" sz="1400">
                <a:solidFill>
                  <a:schemeClr val="tx1">
                    <a:tint val="75000"/>
                  </a:schemeClr>
                </a:solidFill>
              </a:defRPr>
            </a:lvl7pPr>
            <a:lvl8pPr marL="3200400" indent="0" latinLnBrk="0">
              <a:buNone/>
              <a:defRPr lang="es-ES" sz="1400">
                <a:solidFill>
                  <a:schemeClr val="tx1">
                    <a:tint val="75000"/>
                  </a:schemeClr>
                </a:solidFill>
              </a:defRPr>
            </a:lvl8pPr>
            <a:lvl9pPr marL="3657600" indent="0" latinLnBrk="0">
              <a:buNone/>
              <a:defRPr lang="es-ES" sz="1400">
                <a:solidFill>
                  <a:schemeClr val="tx1">
                    <a:tint val="75000"/>
                  </a:schemeClr>
                </a:solidFill>
              </a:defRPr>
            </a:lvl9pPr>
          </a:lstStyle>
          <a:p>
            <a:pPr lvl="0"/>
            <a:r>
              <a:rPr lang="es-ES"/>
              <a:t>Haga clic para modificar los estilos de texto del patrón</a:t>
            </a:r>
          </a:p>
        </p:txBody>
      </p:sp>
      <p:sp>
        <p:nvSpPr>
          <p:cNvPr id="4" name="Marcador de posición de fecha 3"/>
          <p:cNvSpPr>
            <a:spLocks noGrp="1"/>
          </p:cNvSpPr>
          <p:nvPr>
            <p:ph type="dt" sz="half" idx="10"/>
          </p:nvPr>
        </p:nvSpPr>
        <p:spPr/>
        <p:txBody>
          <a:bodyPr/>
          <a:lstStyle/>
          <a:p>
            <a:fld id="{3E0FA9E5-6744-4841-888F-9E7CC0C2B7EC}" type="datetimeFigureOut">
              <a:rPr lang="es-ES"/>
              <a:pPr/>
              <a:t>04/05/2015</a:t>
            </a:fld>
            <a:endParaRPr lang="es-ES"/>
          </a:p>
        </p:txBody>
      </p:sp>
      <p:sp>
        <p:nvSpPr>
          <p:cNvPr id="5" name="Marcador de posición de pie de página 4"/>
          <p:cNvSpPr>
            <a:spLocks noGrp="1"/>
          </p:cNvSpPr>
          <p:nvPr>
            <p:ph type="ftr" sz="quarter" idx="11"/>
          </p:nvPr>
        </p:nvSpPr>
        <p:spPr/>
        <p:txBody>
          <a:bodyPr/>
          <a:lstStyle/>
          <a:p>
            <a:endParaRPr lang="es-ES"/>
          </a:p>
        </p:txBody>
      </p:sp>
      <p:sp>
        <p:nvSpPr>
          <p:cNvPr id="6" name="Marcador de posición de número de diapositiva 5"/>
          <p:cNvSpPr>
            <a:spLocks noGrp="1"/>
          </p:cNvSpPr>
          <p:nvPr>
            <p:ph type="sldNum" sz="quarter" idx="12"/>
          </p:nvPr>
        </p:nvSpPr>
        <p:spPr/>
        <p:txBody>
          <a:bodyPr/>
          <a:lstStyle/>
          <a:p>
            <a:fld id="{AAEAE4A8-A6E5-453E-B946-FB774B73F48C}" type="slidenum">
              <a:rPr/>
              <a:pPr/>
              <a:t>‹Nº›</a:t>
            </a:fld>
            <a:endParaRPr lang="es-ES"/>
          </a:p>
        </p:txBody>
      </p:sp>
    </p:spTree>
    <p:extLst>
      <p:ext uri="{BB962C8B-B14F-4D97-AF65-F5344CB8AC3E}">
        <p14:creationId xmlns:p14="http://schemas.microsoft.com/office/powerpoint/2010/main" val="3701331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de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posición de contenido 2"/>
          <p:cNvSpPr>
            <a:spLocks noGrp="1"/>
          </p:cNvSpPr>
          <p:nvPr>
            <p:ph sz="half" idx="1"/>
          </p:nvPr>
        </p:nvSpPr>
        <p:spPr>
          <a:xfrm>
            <a:off x="1065212" y="1828800"/>
            <a:ext cx="4251960" cy="4191000"/>
          </a:xfrm>
        </p:spPr>
        <p:txBody>
          <a:bodyPr>
            <a:normAutofit/>
          </a:bodyPr>
          <a:lstStyle>
            <a:lvl1pPr latinLnBrk="0">
              <a:defRPr lang="es-ES" sz="2000"/>
            </a:lvl1pPr>
            <a:lvl2pPr latinLnBrk="0">
              <a:defRPr lang="es-ES" sz="1800"/>
            </a:lvl2pPr>
            <a:lvl3pPr latinLnBrk="0">
              <a:defRPr lang="es-ES" sz="1600"/>
            </a:lvl3pPr>
            <a:lvl4pPr latinLnBrk="0">
              <a:defRPr lang="es-ES" sz="1400"/>
            </a:lvl4pPr>
            <a:lvl5pPr latinLnBrk="0">
              <a:defRPr lang="es-ES" sz="1400"/>
            </a:lvl5pPr>
            <a:lvl6pPr latinLnBrk="0">
              <a:defRPr lang="es-ES" sz="1400"/>
            </a:lvl6pPr>
            <a:lvl7pPr latinLnBrk="0">
              <a:defRPr lang="es-ES" sz="1400"/>
            </a:lvl7pPr>
            <a:lvl8pPr latinLnBrk="0">
              <a:defRPr lang="es-ES" sz="1400"/>
            </a:lvl8pPr>
            <a:lvl9pPr latinLnBrk="0">
              <a:defRPr lang="es-ES"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posición de contenido 3"/>
          <p:cNvSpPr>
            <a:spLocks noGrp="1"/>
          </p:cNvSpPr>
          <p:nvPr>
            <p:ph sz="half" idx="2"/>
          </p:nvPr>
        </p:nvSpPr>
        <p:spPr>
          <a:xfrm>
            <a:off x="5464598" y="1828800"/>
            <a:ext cx="4251960" cy="4191000"/>
          </a:xfrm>
        </p:spPr>
        <p:txBody>
          <a:bodyPr>
            <a:normAutofit/>
          </a:bodyPr>
          <a:lstStyle>
            <a:lvl1pPr latinLnBrk="0">
              <a:defRPr lang="es-ES" sz="2000"/>
            </a:lvl1pPr>
            <a:lvl2pPr latinLnBrk="0">
              <a:defRPr lang="es-ES" sz="1800"/>
            </a:lvl2pPr>
            <a:lvl3pPr latinLnBrk="0">
              <a:defRPr lang="es-ES" sz="1600"/>
            </a:lvl3pPr>
            <a:lvl4pPr latinLnBrk="0">
              <a:defRPr lang="es-ES" sz="1400"/>
            </a:lvl4pPr>
            <a:lvl5pPr latinLnBrk="0">
              <a:defRPr lang="es-ES" sz="1400"/>
            </a:lvl5pPr>
            <a:lvl6pPr latinLnBrk="0">
              <a:defRPr lang="es-ES" sz="1400"/>
            </a:lvl6pPr>
            <a:lvl7pPr latinLnBrk="0">
              <a:defRPr lang="es-ES" sz="1400"/>
            </a:lvl7pPr>
            <a:lvl8pPr latinLnBrk="0">
              <a:defRPr lang="es-ES" sz="1400"/>
            </a:lvl8pPr>
            <a:lvl9pPr latinLnBrk="0">
              <a:defRPr lang="es-ES"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posición de fecha 4"/>
          <p:cNvSpPr>
            <a:spLocks noGrp="1"/>
          </p:cNvSpPr>
          <p:nvPr>
            <p:ph type="dt" sz="half" idx="10"/>
          </p:nvPr>
        </p:nvSpPr>
        <p:spPr/>
        <p:txBody>
          <a:bodyPr/>
          <a:lstStyle/>
          <a:p>
            <a:fld id="{3E0FA9E5-6744-4841-888F-9E7CC0C2B7EC}" type="datetimeFigureOut">
              <a:rPr lang="es-ES"/>
              <a:pPr/>
              <a:t>04/05/2015</a:t>
            </a:fld>
            <a:endParaRPr lang="es-ES"/>
          </a:p>
        </p:txBody>
      </p:sp>
      <p:sp>
        <p:nvSpPr>
          <p:cNvPr id="6" name="Marcador de posición de pie de página 5"/>
          <p:cNvSpPr>
            <a:spLocks noGrp="1"/>
          </p:cNvSpPr>
          <p:nvPr>
            <p:ph type="ftr" sz="quarter" idx="11"/>
          </p:nvPr>
        </p:nvSpPr>
        <p:spPr/>
        <p:txBody>
          <a:bodyPr/>
          <a:lstStyle/>
          <a:p>
            <a:endParaRPr lang="es-ES"/>
          </a:p>
        </p:txBody>
      </p:sp>
      <p:sp>
        <p:nvSpPr>
          <p:cNvPr id="7" name="Marcador de posición de número de diapositiva 6"/>
          <p:cNvSpPr>
            <a:spLocks noGrp="1"/>
          </p:cNvSpPr>
          <p:nvPr>
            <p:ph type="sldNum" sz="quarter" idx="12"/>
          </p:nvPr>
        </p:nvSpPr>
        <p:spPr/>
        <p:txBody>
          <a:bodyPr/>
          <a:lstStyle/>
          <a:p>
            <a:fld id="{AAEAE4A8-A6E5-453E-B946-FB774B73F48C}" type="slidenum">
              <a:rPr/>
              <a:pPr/>
              <a:t>‹Nº›</a:t>
            </a:fld>
            <a:endParaRPr lang="es-ES"/>
          </a:p>
        </p:txBody>
      </p:sp>
    </p:spTree>
    <p:extLst>
      <p:ext uri="{BB962C8B-B14F-4D97-AF65-F5344CB8AC3E}">
        <p14:creationId xmlns:p14="http://schemas.microsoft.com/office/powerpoint/2010/main" val="3413709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latinLnBrk="0">
              <a:defRPr lang="es-ES"/>
            </a:lvl1pPr>
          </a:lstStyle>
          <a:p>
            <a:r>
              <a:rPr lang="es-ES"/>
              <a:t>Haga clic para modificar el estilo de título del patrón</a:t>
            </a:r>
          </a:p>
        </p:txBody>
      </p:sp>
      <p:sp>
        <p:nvSpPr>
          <p:cNvPr id="3" name="Marcador de posición de texto 2"/>
          <p:cNvSpPr>
            <a:spLocks noGrp="1"/>
          </p:cNvSpPr>
          <p:nvPr>
            <p:ph type="body" idx="1"/>
          </p:nvPr>
        </p:nvSpPr>
        <p:spPr>
          <a:xfrm>
            <a:off x="1065213" y="1828799"/>
            <a:ext cx="4251960" cy="685801"/>
          </a:xfrm>
        </p:spPr>
        <p:txBody>
          <a:bodyPr anchor="ctr">
            <a:normAutofit/>
          </a:bodyPr>
          <a:lstStyle>
            <a:lvl1pPr marL="0" indent="0" latinLnBrk="0">
              <a:spcBef>
                <a:spcPts val="0"/>
              </a:spcBef>
              <a:buNone/>
              <a:defRPr lang="es-ES" sz="2000" b="0"/>
            </a:lvl1pPr>
            <a:lvl2pPr marL="457200" indent="0" latinLnBrk="0">
              <a:buNone/>
              <a:defRPr lang="es-ES" sz="2000" b="1"/>
            </a:lvl2pPr>
            <a:lvl3pPr marL="914400" indent="0" latinLnBrk="0">
              <a:buNone/>
              <a:defRPr lang="es-ES" sz="1800" b="1"/>
            </a:lvl3pPr>
            <a:lvl4pPr marL="1371600" indent="0" latinLnBrk="0">
              <a:buNone/>
              <a:defRPr lang="es-ES" sz="1600" b="1"/>
            </a:lvl4pPr>
            <a:lvl5pPr marL="1828800" indent="0" latinLnBrk="0">
              <a:buNone/>
              <a:defRPr lang="es-ES" sz="1600" b="1"/>
            </a:lvl5pPr>
            <a:lvl6pPr marL="2286000" indent="0" latinLnBrk="0">
              <a:buNone/>
              <a:defRPr lang="es-ES" sz="1600" b="1"/>
            </a:lvl6pPr>
            <a:lvl7pPr marL="2743200" indent="0" latinLnBrk="0">
              <a:buNone/>
              <a:defRPr lang="es-ES" sz="1600" b="1"/>
            </a:lvl7pPr>
            <a:lvl8pPr marL="3200400" indent="0" latinLnBrk="0">
              <a:buNone/>
              <a:defRPr lang="es-ES" sz="1600" b="1"/>
            </a:lvl8pPr>
            <a:lvl9pPr marL="3657600" indent="0" latinLnBrk="0">
              <a:buNone/>
              <a:defRPr lang="es-ES" sz="1600" b="1"/>
            </a:lvl9pPr>
          </a:lstStyle>
          <a:p>
            <a:pPr lvl="0"/>
            <a:r>
              <a:rPr lang="es-ES"/>
              <a:t>Haga clic para modificar los estilos de texto del patrón</a:t>
            </a:r>
          </a:p>
        </p:txBody>
      </p:sp>
      <p:sp>
        <p:nvSpPr>
          <p:cNvPr id="4" name="Marcador de posición de contenido 3"/>
          <p:cNvSpPr>
            <a:spLocks noGrp="1"/>
          </p:cNvSpPr>
          <p:nvPr>
            <p:ph sz="half" idx="2"/>
          </p:nvPr>
        </p:nvSpPr>
        <p:spPr>
          <a:xfrm>
            <a:off x="1065213" y="2590800"/>
            <a:ext cx="4251960" cy="3429000"/>
          </a:xfrm>
        </p:spPr>
        <p:txBody>
          <a:bodyPr>
            <a:normAutofit/>
          </a:bodyPr>
          <a:lstStyle>
            <a:lvl1pPr latinLnBrk="0">
              <a:defRPr lang="es-ES" sz="2000"/>
            </a:lvl1pPr>
            <a:lvl2pPr latinLnBrk="0">
              <a:defRPr lang="es-ES" sz="1800"/>
            </a:lvl2pPr>
            <a:lvl3pPr latinLnBrk="0">
              <a:defRPr lang="es-ES" sz="1600"/>
            </a:lvl3pPr>
            <a:lvl4pPr latinLnBrk="0">
              <a:defRPr lang="es-ES" sz="1400"/>
            </a:lvl4pPr>
            <a:lvl5pPr latinLnBrk="0">
              <a:defRPr lang="es-ES" sz="1400"/>
            </a:lvl5pPr>
            <a:lvl6pPr latinLnBrk="0">
              <a:defRPr lang="es-ES" sz="1400"/>
            </a:lvl6pPr>
            <a:lvl7pPr latinLnBrk="0">
              <a:defRPr lang="es-ES" sz="1400"/>
            </a:lvl7pPr>
            <a:lvl8pPr latinLnBrk="0">
              <a:defRPr lang="es-ES" sz="1400"/>
            </a:lvl8pPr>
            <a:lvl9pPr latinLnBrk="0">
              <a:defRPr lang="es-ES"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posición de texto 4"/>
          <p:cNvSpPr>
            <a:spLocks noGrp="1"/>
          </p:cNvSpPr>
          <p:nvPr>
            <p:ph type="body" sz="quarter" idx="3"/>
          </p:nvPr>
        </p:nvSpPr>
        <p:spPr>
          <a:xfrm>
            <a:off x="5500053" y="1828799"/>
            <a:ext cx="4251960" cy="685801"/>
          </a:xfrm>
        </p:spPr>
        <p:txBody>
          <a:bodyPr anchor="ctr">
            <a:normAutofit/>
          </a:bodyPr>
          <a:lstStyle>
            <a:lvl1pPr marL="0" indent="0" latinLnBrk="0">
              <a:spcBef>
                <a:spcPts val="0"/>
              </a:spcBef>
              <a:buNone/>
              <a:defRPr lang="es-ES" sz="2000" b="0"/>
            </a:lvl1pPr>
            <a:lvl2pPr marL="457200" indent="0" latinLnBrk="0">
              <a:buNone/>
              <a:defRPr lang="es-ES" sz="2000" b="1"/>
            </a:lvl2pPr>
            <a:lvl3pPr marL="914400" indent="0" latinLnBrk="0">
              <a:buNone/>
              <a:defRPr lang="es-ES" sz="1800" b="1"/>
            </a:lvl3pPr>
            <a:lvl4pPr marL="1371600" indent="0" latinLnBrk="0">
              <a:buNone/>
              <a:defRPr lang="es-ES" sz="1600" b="1"/>
            </a:lvl4pPr>
            <a:lvl5pPr marL="1828800" indent="0" latinLnBrk="0">
              <a:buNone/>
              <a:defRPr lang="es-ES" sz="1600" b="1"/>
            </a:lvl5pPr>
            <a:lvl6pPr marL="2286000" indent="0" latinLnBrk="0">
              <a:buNone/>
              <a:defRPr lang="es-ES" sz="1600" b="1"/>
            </a:lvl6pPr>
            <a:lvl7pPr marL="2743200" indent="0" latinLnBrk="0">
              <a:buNone/>
              <a:defRPr lang="es-ES" sz="1600" b="1"/>
            </a:lvl7pPr>
            <a:lvl8pPr marL="3200400" indent="0" latinLnBrk="0">
              <a:buNone/>
              <a:defRPr lang="es-ES" sz="1600" b="1"/>
            </a:lvl8pPr>
            <a:lvl9pPr marL="3657600" indent="0" latinLnBrk="0">
              <a:buNone/>
              <a:defRPr lang="es-ES" sz="1600" b="1"/>
            </a:lvl9pPr>
          </a:lstStyle>
          <a:p>
            <a:pPr lvl="0"/>
            <a:r>
              <a:rPr lang="es-ES"/>
              <a:t>Haga clic para modificar los estilos de texto del patrón</a:t>
            </a:r>
          </a:p>
        </p:txBody>
      </p:sp>
      <p:sp>
        <p:nvSpPr>
          <p:cNvPr id="6" name="Marcador de posición de contenido 5"/>
          <p:cNvSpPr>
            <a:spLocks noGrp="1"/>
          </p:cNvSpPr>
          <p:nvPr>
            <p:ph sz="quarter" idx="4"/>
          </p:nvPr>
        </p:nvSpPr>
        <p:spPr>
          <a:xfrm>
            <a:off x="5500053" y="2590800"/>
            <a:ext cx="4251960" cy="3429000"/>
          </a:xfrm>
        </p:spPr>
        <p:txBody>
          <a:bodyPr>
            <a:normAutofit/>
          </a:bodyPr>
          <a:lstStyle>
            <a:lvl1pPr latinLnBrk="0">
              <a:defRPr lang="es-ES" sz="2000"/>
            </a:lvl1pPr>
            <a:lvl2pPr latinLnBrk="0">
              <a:defRPr lang="es-ES" sz="1800"/>
            </a:lvl2pPr>
            <a:lvl3pPr latinLnBrk="0">
              <a:defRPr lang="es-ES" sz="1600"/>
            </a:lvl3pPr>
            <a:lvl4pPr latinLnBrk="0">
              <a:defRPr lang="es-ES" sz="1400"/>
            </a:lvl4pPr>
            <a:lvl5pPr latinLnBrk="0">
              <a:defRPr lang="es-ES" sz="1400"/>
            </a:lvl5pPr>
            <a:lvl6pPr latinLnBrk="0">
              <a:defRPr lang="es-ES" sz="1400"/>
            </a:lvl6pPr>
            <a:lvl7pPr latinLnBrk="0">
              <a:defRPr lang="es-ES" sz="1400"/>
            </a:lvl7pPr>
            <a:lvl8pPr latinLnBrk="0">
              <a:defRPr lang="es-ES" sz="1400"/>
            </a:lvl8pPr>
            <a:lvl9pPr latinLnBrk="0">
              <a:defRPr lang="es-ES"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posición de fecha 6"/>
          <p:cNvSpPr>
            <a:spLocks noGrp="1"/>
          </p:cNvSpPr>
          <p:nvPr>
            <p:ph type="dt" sz="half" idx="10"/>
          </p:nvPr>
        </p:nvSpPr>
        <p:spPr/>
        <p:txBody>
          <a:bodyPr/>
          <a:lstStyle/>
          <a:p>
            <a:fld id="{3E0FA9E5-6744-4841-888F-9E7CC0C2B7EC}" type="datetimeFigureOut">
              <a:rPr lang="es-ES"/>
              <a:pPr/>
              <a:t>04/05/2015</a:t>
            </a:fld>
            <a:endParaRPr lang="es-ES"/>
          </a:p>
        </p:txBody>
      </p:sp>
      <p:sp>
        <p:nvSpPr>
          <p:cNvPr id="8" name="Marcador de posición de pie de página 7"/>
          <p:cNvSpPr>
            <a:spLocks noGrp="1"/>
          </p:cNvSpPr>
          <p:nvPr>
            <p:ph type="ftr" sz="quarter" idx="11"/>
          </p:nvPr>
        </p:nvSpPr>
        <p:spPr/>
        <p:txBody>
          <a:bodyPr/>
          <a:lstStyle/>
          <a:p>
            <a:endParaRPr lang="es-ES"/>
          </a:p>
        </p:txBody>
      </p:sp>
      <p:sp>
        <p:nvSpPr>
          <p:cNvPr id="9" name="Marcador de posición de número de diapositiva 8"/>
          <p:cNvSpPr>
            <a:spLocks noGrp="1"/>
          </p:cNvSpPr>
          <p:nvPr>
            <p:ph type="sldNum" sz="quarter" idx="12"/>
          </p:nvPr>
        </p:nvSpPr>
        <p:spPr/>
        <p:txBody>
          <a:bodyPr/>
          <a:lstStyle/>
          <a:p>
            <a:fld id="{AAEAE4A8-A6E5-453E-B946-FB774B73F48C}" type="slidenum">
              <a:rPr/>
              <a:pPr/>
              <a:t>‹Nº›</a:t>
            </a:fld>
            <a:endParaRPr lang="es-ES"/>
          </a:p>
        </p:txBody>
      </p:sp>
    </p:spTree>
    <p:extLst>
      <p:ext uri="{BB962C8B-B14F-4D97-AF65-F5344CB8AC3E}">
        <p14:creationId xmlns:p14="http://schemas.microsoft.com/office/powerpoint/2010/main" val="2000784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posición de fecha 2"/>
          <p:cNvSpPr>
            <a:spLocks noGrp="1"/>
          </p:cNvSpPr>
          <p:nvPr>
            <p:ph type="dt" sz="half" idx="10"/>
          </p:nvPr>
        </p:nvSpPr>
        <p:spPr/>
        <p:txBody>
          <a:bodyPr/>
          <a:lstStyle/>
          <a:p>
            <a:fld id="{3E0FA9E5-6744-4841-888F-9E7CC0C2B7EC}" type="datetimeFigureOut">
              <a:rPr lang="es-ES"/>
              <a:pPr/>
              <a:t>04/05/2015</a:t>
            </a:fld>
            <a:endParaRPr lang="es-ES"/>
          </a:p>
        </p:txBody>
      </p:sp>
      <p:sp>
        <p:nvSpPr>
          <p:cNvPr id="4" name="Marcador de posición de pie de página 3"/>
          <p:cNvSpPr>
            <a:spLocks noGrp="1"/>
          </p:cNvSpPr>
          <p:nvPr>
            <p:ph type="ftr" sz="quarter" idx="11"/>
          </p:nvPr>
        </p:nvSpPr>
        <p:spPr/>
        <p:txBody>
          <a:bodyPr/>
          <a:lstStyle/>
          <a:p>
            <a:endParaRPr lang="es-ES"/>
          </a:p>
        </p:txBody>
      </p:sp>
      <p:sp>
        <p:nvSpPr>
          <p:cNvPr id="5" name="Marcador de posición de número de diapositiva 4"/>
          <p:cNvSpPr>
            <a:spLocks noGrp="1"/>
          </p:cNvSpPr>
          <p:nvPr>
            <p:ph type="sldNum" sz="quarter" idx="12"/>
          </p:nvPr>
        </p:nvSpPr>
        <p:spPr/>
        <p:txBody>
          <a:bodyPr/>
          <a:lstStyle/>
          <a:p>
            <a:fld id="{AAEAE4A8-A6E5-453E-B946-FB774B73F48C}" type="slidenum">
              <a:rPr/>
              <a:pPr/>
              <a:t>‹Nº›</a:t>
            </a:fld>
            <a:endParaRPr lang="es-ES"/>
          </a:p>
        </p:txBody>
      </p:sp>
    </p:spTree>
    <p:extLst>
      <p:ext uri="{BB962C8B-B14F-4D97-AF65-F5344CB8AC3E}">
        <p14:creationId xmlns:p14="http://schemas.microsoft.com/office/powerpoint/2010/main" val="907158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a:lstStyle/>
          <a:p>
            <a:fld id="{3E0FA9E5-6744-4841-888F-9E7CC0C2B7EC}" type="datetimeFigureOut">
              <a:rPr lang="es-ES"/>
              <a:pPr/>
              <a:t>04/05/2015</a:t>
            </a:fld>
            <a:endParaRPr lang="es-ES"/>
          </a:p>
        </p:txBody>
      </p:sp>
      <p:sp>
        <p:nvSpPr>
          <p:cNvPr id="3" name="Marcador de posición de pie de página 2"/>
          <p:cNvSpPr>
            <a:spLocks noGrp="1"/>
          </p:cNvSpPr>
          <p:nvPr>
            <p:ph type="ftr" sz="quarter" idx="11"/>
          </p:nvPr>
        </p:nvSpPr>
        <p:spPr/>
        <p:txBody>
          <a:bodyPr/>
          <a:lstStyle/>
          <a:p>
            <a:endParaRPr lang="es-ES"/>
          </a:p>
        </p:txBody>
      </p:sp>
      <p:sp>
        <p:nvSpPr>
          <p:cNvPr id="4" name="Marcador de posición de número de diapositiva 3"/>
          <p:cNvSpPr>
            <a:spLocks noGrp="1"/>
          </p:cNvSpPr>
          <p:nvPr>
            <p:ph type="sldNum" sz="quarter" idx="12"/>
          </p:nvPr>
        </p:nvSpPr>
        <p:spPr/>
        <p:txBody>
          <a:bodyPr/>
          <a:lstStyle/>
          <a:p>
            <a:fld id="{AAEAE4A8-A6E5-453E-B946-FB774B73F48C}" type="slidenum">
              <a:rPr/>
              <a:pPr/>
              <a:t>‹Nº›</a:t>
            </a:fld>
            <a:endParaRPr lang="es-ES"/>
          </a:p>
        </p:txBody>
      </p:sp>
    </p:spTree>
    <p:extLst>
      <p:ext uri="{BB962C8B-B14F-4D97-AF65-F5344CB8AC3E}">
        <p14:creationId xmlns:p14="http://schemas.microsoft.com/office/powerpoint/2010/main" val="244153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ley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065213" y="533400"/>
            <a:ext cx="4114800" cy="1524000"/>
          </a:xfrm>
        </p:spPr>
        <p:txBody>
          <a:bodyPr anchor="b">
            <a:normAutofit/>
          </a:bodyPr>
          <a:lstStyle>
            <a:lvl1pPr algn="l" latinLnBrk="0">
              <a:defRPr lang="es-ES" sz="3600" b="1"/>
            </a:lvl1pPr>
          </a:lstStyle>
          <a:p>
            <a:r>
              <a:rPr lang="es-ES"/>
              <a:t>Haga clic para modificar el estilo de título del patrón</a:t>
            </a:r>
          </a:p>
        </p:txBody>
      </p:sp>
      <p:sp>
        <p:nvSpPr>
          <p:cNvPr id="3" name="Marcador de posición de contenido 2"/>
          <p:cNvSpPr>
            <a:spLocks noGrp="1"/>
          </p:cNvSpPr>
          <p:nvPr>
            <p:ph idx="1"/>
          </p:nvPr>
        </p:nvSpPr>
        <p:spPr>
          <a:xfrm>
            <a:off x="5865813" y="533400"/>
            <a:ext cx="5867400" cy="5486400"/>
          </a:xfrm>
        </p:spPr>
        <p:txBody>
          <a:bodyPr>
            <a:normAutofit/>
          </a:bodyPr>
          <a:lstStyle>
            <a:lvl1pPr latinLnBrk="0">
              <a:defRPr lang="es-ES" sz="2000"/>
            </a:lvl1pPr>
            <a:lvl2pPr latinLnBrk="0">
              <a:defRPr lang="es-ES" sz="1800"/>
            </a:lvl2pPr>
            <a:lvl3pPr latinLnBrk="0">
              <a:defRPr lang="es-ES" sz="1600"/>
            </a:lvl3pPr>
            <a:lvl4pPr latinLnBrk="0">
              <a:defRPr lang="es-ES" sz="1400"/>
            </a:lvl4pPr>
            <a:lvl5pPr latinLnBrk="0">
              <a:defRPr lang="es-ES" sz="1400"/>
            </a:lvl5pPr>
            <a:lvl6pPr latinLnBrk="0">
              <a:defRPr lang="es-ES" sz="1400"/>
            </a:lvl6pPr>
            <a:lvl7pPr latinLnBrk="0">
              <a:defRPr lang="es-ES" sz="1400"/>
            </a:lvl7pPr>
            <a:lvl8pPr latinLnBrk="0">
              <a:defRPr lang="es-ES" sz="1400"/>
            </a:lvl8pPr>
            <a:lvl9pPr latinLnBrk="0">
              <a:defRPr lang="es-ES"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posición de texto 3"/>
          <p:cNvSpPr>
            <a:spLocks noGrp="1"/>
          </p:cNvSpPr>
          <p:nvPr>
            <p:ph type="body" sz="half" idx="2"/>
          </p:nvPr>
        </p:nvSpPr>
        <p:spPr>
          <a:xfrm>
            <a:off x="1065213" y="2209800"/>
            <a:ext cx="4114800" cy="3810000"/>
          </a:xfrm>
        </p:spPr>
        <p:txBody>
          <a:bodyPr>
            <a:normAutofit/>
          </a:bodyPr>
          <a:lstStyle>
            <a:lvl1pPr marL="0" indent="0" latinLnBrk="0">
              <a:lnSpc>
                <a:spcPct val="110000"/>
              </a:lnSpc>
              <a:spcBef>
                <a:spcPts val="600"/>
              </a:spcBef>
              <a:buNone/>
              <a:defRPr lang="es-ES" sz="1800">
                <a:solidFill>
                  <a:schemeClr val="tx1">
                    <a:lumMod val="65000"/>
                    <a:lumOff val="35000"/>
                  </a:schemeClr>
                </a:solidFill>
              </a:defRPr>
            </a:lvl1pPr>
            <a:lvl2pPr marL="457200" indent="0" latinLnBrk="0">
              <a:buNone/>
              <a:defRPr lang="es-ES" sz="1200"/>
            </a:lvl2pPr>
            <a:lvl3pPr marL="914400" indent="0" latinLnBrk="0">
              <a:buNone/>
              <a:defRPr lang="es-ES" sz="1000"/>
            </a:lvl3pPr>
            <a:lvl4pPr marL="1371600" indent="0" latinLnBrk="0">
              <a:buNone/>
              <a:defRPr lang="es-ES" sz="900"/>
            </a:lvl4pPr>
            <a:lvl5pPr marL="1828800" indent="0" latinLnBrk="0">
              <a:buNone/>
              <a:defRPr lang="es-ES" sz="900"/>
            </a:lvl5pPr>
            <a:lvl6pPr marL="2286000" indent="0" latinLnBrk="0">
              <a:buNone/>
              <a:defRPr lang="es-ES" sz="900"/>
            </a:lvl6pPr>
            <a:lvl7pPr marL="2743200" indent="0" latinLnBrk="0">
              <a:buNone/>
              <a:defRPr lang="es-ES" sz="900"/>
            </a:lvl7pPr>
            <a:lvl8pPr marL="3200400" indent="0" latinLnBrk="0">
              <a:buNone/>
              <a:defRPr lang="es-ES" sz="900"/>
            </a:lvl8pPr>
            <a:lvl9pPr marL="3657600" indent="0" latinLnBrk="0">
              <a:buNone/>
              <a:defRPr lang="es-ES" sz="900"/>
            </a:lvl9pPr>
          </a:lstStyle>
          <a:p>
            <a:pPr lvl="0"/>
            <a:r>
              <a:rPr lang="es-ES"/>
              <a:t>Haga clic para modificar los estilos de texto del patrón</a:t>
            </a:r>
          </a:p>
        </p:txBody>
      </p:sp>
      <p:sp>
        <p:nvSpPr>
          <p:cNvPr id="5" name="Marcador de posición de fecha 4"/>
          <p:cNvSpPr>
            <a:spLocks noGrp="1"/>
          </p:cNvSpPr>
          <p:nvPr>
            <p:ph type="dt" sz="half" idx="10"/>
          </p:nvPr>
        </p:nvSpPr>
        <p:spPr/>
        <p:txBody>
          <a:bodyPr/>
          <a:lstStyle/>
          <a:p>
            <a:fld id="{3E0FA9E5-6744-4841-888F-9E7CC0C2B7EC}" type="datetimeFigureOut">
              <a:rPr lang="es-ES"/>
              <a:pPr/>
              <a:t>04/05/2015</a:t>
            </a:fld>
            <a:endParaRPr lang="es-ES"/>
          </a:p>
        </p:txBody>
      </p:sp>
      <p:sp>
        <p:nvSpPr>
          <p:cNvPr id="6" name="Marcador de posición de pie de página 5"/>
          <p:cNvSpPr>
            <a:spLocks noGrp="1"/>
          </p:cNvSpPr>
          <p:nvPr>
            <p:ph type="ftr" sz="quarter" idx="11"/>
          </p:nvPr>
        </p:nvSpPr>
        <p:spPr/>
        <p:txBody>
          <a:bodyPr/>
          <a:lstStyle/>
          <a:p>
            <a:endParaRPr lang="es-ES"/>
          </a:p>
        </p:txBody>
      </p:sp>
      <p:sp>
        <p:nvSpPr>
          <p:cNvPr id="7" name="Marcador de posición de número de diapositiva 6"/>
          <p:cNvSpPr>
            <a:spLocks noGrp="1"/>
          </p:cNvSpPr>
          <p:nvPr>
            <p:ph type="sldNum" sz="quarter" idx="12"/>
          </p:nvPr>
        </p:nvSpPr>
        <p:spPr/>
        <p:txBody>
          <a:bodyPr/>
          <a:lstStyle/>
          <a:p>
            <a:fld id="{AAEAE4A8-A6E5-453E-B946-FB774B73F48C}" type="slidenum">
              <a:rPr/>
              <a:pPr/>
              <a:t>‹Nº›</a:t>
            </a:fld>
            <a:endParaRPr lang="es-ES"/>
          </a:p>
        </p:txBody>
      </p:sp>
    </p:spTree>
    <p:extLst>
      <p:ext uri="{BB962C8B-B14F-4D97-AF65-F5344CB8AC3E}">
        <p14:creationId xmlns:p14="http://schemas.microsoft.com/office/powerpoint/2010/main" val="2101711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065213" y="533400"/>
            <a:ext cx="4114800" cy="1524000"/>
          </a:xfrm>
        </p:spPr>
        <p:txBody>
          <a:bodyPr anchor="b">
            <a:noAutofit/>
          </a:bodyPr>
          <a:lstStyle>
            <a:lvl1pPr algn="l" latinLnBrk="0">
              <a:defRPr lang="es-ES" sz="3600" b="1"/>
            </a:lvl1pPr>
          </a:lstStyle>
          <a:p>
            <a:r>
              <a:rPr lang="es-ES"/>
              <a:t>Haga clic para modificar el estilo de título del patrón</a:t>
            </a:r>
          </a:p>
        </p:txBody>
      </p:sp>
      <p:sp>
        <p:nvSpPr>
          <p:cNvPr id="3" name="Marcador de posición de imagen 2"/>
          <p:cNvSpPr>
            <a:spLocks noGrp="1"/>
          </p:cNvSpPr>
          <p:nvPr>
            <p:ph type="pic" idx="1"/>
          </p:nvPr>
        </p:nvSpPr>
        <p:spPr>
          <a:xfrm>
            <a:off x="5865812" y="533400"/>
            <a:ext cx="5780173" cy="5791200"/>
          </a:xfrm>
          <a:ln w="50800">
            <a:solidFill>
              <a:schemeClr val="tx1">
                <a:lumMod val="65000"/>
                <a:lumOff val="35000"/>
              </a:schemeClr>
            </a:solidFill>
            <a:miter lim="800000"/>
          </a:ln>
        </p:spPr>
        <p:txBody>
          <a:bodyPr>
            <a:normAutofit/>
          </a:bodyPr>
          <a:lstStyle>
            <a:lvl1pPr marL="0" indent="0" algn="ctr" latinLnBrk="0">
              <a:buNone/>
              <a:defRPr lang="es-ES" sz="2400"/>
            </a:lvl1pPr>
            <a:lvl2pPr marL="457200" indent="0" latinLnBrk="0">
              <a:buNone/>
              <a:defRPr lang="es-ES" sz="2800"/>
            </a:lvl2pPr>
            <a:lvl3pPr marL="914400" indent="0" latinLnBrk="0">
              <a:buNone/>
              <a:defRPr lang="es-ES" sz="2400"/>
            </a:lvl3pPr>
            <a:lvl4pPr marL="1371600" indent="0" latinLnBrk="0">
              <a:buNone/>
              <a:defRPr lang="es-ES" sz="2000"/>
            </a:lvl4pPr>
            <a:lvl5pPr marL="1828800" indent="0" latinLnBrk="0">
              <a:buNone/>
              <a:defRPr lang="es-ES" sz="2000"/>
            </a:lvl5pPr>
            <a:lvl6pPr marL="2286000" indent="0" latinLnBrk="0">
              <a:buNone/>
              <a:defRPr lang="es-ES" sz="2000"/>
            </a:lvl6pPr>
            <a:lvl7pPr marL="2743200" indent="0" latinLnBrk="0">
              <a:buNone/>
              <a:defRPr lang="es-ES" sz="2000"/>
            </a:lvl7pPr>
            <a:lvl8pPr marL="3200400" indent="0" latinLnBrk="0">
              <a:buNone/>
              <a:defRPr lang="es-ES" sz="2000"/>
            </a:lvl8pPr>
            <a:lvl9pPr marL="3657600" indent="0" latinLnBrk="0">
              <a:buNone/>
              <a:defRPr lang="es-ES" sz="2000"/>
            </a:lvl9pPr>
          </a:lstStyle>
          <a:p>
            <a:endParaRPr lang="es-ES"/>
          </a:p>
        </p:txBody>
      </p:sp>
      <p:sp>
        <p:nvSpPr>
          <p:cNvPr id="4" name="Marcador de posición de texto 3"/>
          <p:cNvSpPr>
            <a:spLocks noGrp="1"/>
          </p:cNvSpPr>
          <p:nvPr>
            <p:ph type="body" sz="half" idx="2"/>
          </p:nvPr>
        </p:nvSpPr>
        <p:spPr>
          <a:xfrm>
            <a:off x="1065213" y="2209800"/>
            <a:ext cx="4114800" cy="3810000"/>
          </a:xfrm>
        </p:spPr>
        <p:txBody>
          <a:bodyPr>
            <a:normAutofit/>
          </a:bodyPr>
          <a:lstStyle>
            <a:lvl1pPr marL="0" indent="0" latinLnBrk="0">
              <a:lnSpc>
                <a:spcPct val="110000"/>
              </a:lnSpc>
              <a:spcBef>
                <a:spcPts val="600"/>
              </a:spcBef>
              <a:buNone/>
              <a:defRPr lang="es-ES" sz="1800"/>
            </a:lvl1pPr>
            <a:lvl2pPr marL="457200" indent="0" latinLnBrk="0">
              <a:buNone/>
              <a:defRPr lang="es-ES" sz="1200"/>
            </a:lvl2pPr>
            <a:lvl3pPr marL="914400" indent="0" latinLnBrk="0">
              <a:buNone/>
              <a:defRPr lang="es-ES" sz="1000"/>
            </a:lvl3pPr>
            <a:lvl4pPr marL="1371600" indent="0" latinLnBrk="0">
              <a:buNone/>
              <a:defRPr lang="es-ES" sz="900"/>
            </a:lvl4pPr>
            <a:lvl5pPr marL="1828800" indent="0" latinLnBrk="0">
              <a:buNone/>
              <a:defRPr lang="es-ES" sz="900"/>
            </a:lvl5pPr>
            <a:lvl6pPr marL="2286000" indent="0" latinLnBrk="0">
              <a:buNone/>
              <a:defRPr lang="es-ES" sz="900"/>
            </a:lvl6pPr>
            <a:lvl7pPr marL="2743200" indent="0" latinLnBrk="0">
              <a:buNone/>
              <a:defRPr lang="es-ES" sz="900"/>
            </a:lvl7pPr>
            <a:lvl8pPr marL="3200400" indent="0" latinLnBrk="0">
              <a:buNone/>
              <a:defRPr lang="es-ES" sz="900"/>
            </a:lvl8pPr>
            <a:lvl9pPr marL="3657600" indent="0" latinLnBrk="0">
              <a:buNone/>
              <a:defRPr lang="es-ES" sz="900"/>
            </a:lvl9pPr>
          </a:lstStyle>
          <a:p>
            <a:pPr lvl="0"/>
            <a:r>
              <a:rPr lang="es-ES"/>
              <a:t>Haga clic para modificar los estilos de texto del patrón</a:t>
            </a:r>
          </a:p>
        </p:txBody>
      </p:sp>
    </p:spTree>
    <p:extLst>
      <p:ext uri="{BB962C8B-B14F-4D97-AF65-F5344CB8AC3E}">
        <p14:creationId xmlns:p14="http://schemas.microsoft.com/office/powerpoint/2010/main" val="1419608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1065212" y="533400"/>
            <a:ext cx="8686801" cy="1066800"/>
          </a:xfrm>
          <a:prstGeom prst="rect">
            <a:avLst/>
          </a:prstGeom>
        </p:spPr>
        <p:txBody>
          <a:bodyPr vert="horz" lIns="91440" tIns="45720" rIns="91440" bIns="45720" rtlCol="0" anchor="b">
            <a:normAutofit/>
          </a:bodyPr>
          <a:lstStyle/>
          <a:p>
            <a:r>
              <a:rPr lang="es-ES"/>
              <a:t>Haga clic para modificar el estilo de título del patrón</a:t>
            </a:r>
          </a:p>
        </p:txBody>
      </p:sp>
      <p:sp>
        <p:nvSpPr>
          <p:cNvPr id="3" name="Marcador de posición de texto 2"/>
          <p:cNvSpPr>
            <a:spLocks noGrp="1"/>
          </p:cNvSpPr>
          <p:nvPr>
            <p:ph type="body" idx="1"/>
          </p:nvPr>
        </p:nvSpPr>
        <p:spPr>
          <a:xfrm>
            <a:off x="1065212" y="1828800"/>
            <a:ext cx="8686801" cy="41910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posición de fecha 3"/>
          <p:cNvSpPr>
            <a:spLocks noGrp="1"/>
          </p:cNvSpPr>
          <p:nvPr>
            <p:ph type="dt" sz="half" idx="2"/>
          </p:nvPr>
        </p:nvSpPr>
        <p:spPr>
          <a:xfrm>
            <a:off x="6932612" y="6155267"/>
            <a:ext cx="1371600" cy="273049"/>
          </a:xfrm>
          <a:prstGeom prst="rect">
            <a:avLst/>
          </a:prstGeom>
        </p:spPr>
        <p:txBody>
          <a:bodyPr vert="horz" lIns="91440" tIns="45720" rIns="91440" bIns="45720" rtlCol="0" anchor="ctr"/>
          <a:lstStyle>
            <a:lvl1pPr algn="r" latinLnBrk="0">
              <a:defRPr lang="es-ES" sz="1000">
                <a:solidFill>
                  <a:schemeClr val="tx1">
                    <a:lumMod val="65000"/>
                    <a:lumOff val="35000"/>
                  </a:schemeClr>
                </a:solidFill>
              </a:defRPr>
            </a:lvl1pPr>
          </a:lstStyle>
          <a:p>
            <a:fld id="{3E0FA9E5-6744-4841-888F-9E7CC0C2B7EC}" type="datetimeFigureOut">
              <a:rPr lang="es-ES"/>
              <a:pPr/>
              <a:t>04/05/2015</a:t>
            </a:fld>
            <a:endParaRPr lang="es-ES"/>
          </a:p>
        </p:txBody>
      </p:sp>
      <p:sp>
        <p:nvSpPr>
          <p:cNvPr id="5" name="Marcador de posición de pie de página 4"/>
          <p:cNvSpPr>
            <a:spLocks noGrp="1"/>
          </p:cNvSpPr>
          <p:nvPr>
            <p:ph type="ftr" sz="quarter" idx="3"/>
          </p:nvPr>
        </p:nvSpPr>
        <p:spPr>
          <a:xfrm>
            <a:off x="1065213" y="6155267"/>
            <a:ext cx="5653087" cy="273049"/>
          </a:xfrm>
          <a:prstGeom prst="rect">
            <a:avLst/>
          </a:prstGeom>
        </p:spPr>
        <p:txBody>
          <a:bodyPr vert="horz" lIns="91440" tIns="45720" rIns="91440" bIns="45720" rtlCol="0" anchor="ctr"/>
          <a:lstStyle>
            <a:lvl1pPr algn="l" latinLnBrk="0">
              <a:defRPr lang="es-ES" sz="1000">
                <a:solidFill>
                  <a:schemeClr val="tx1">
                    <a:lumMod val="65000"/>
                    <a:lumOff val="35000"/>
                  </a:schemeClr>
                </a:solidFill>
              </a:defRPr>
            </a:lvl1pPr>
          </a:lstStyle>
          <a:p>
            <a:endParaRPr lang="es-ES"/>
          </a:p>
        </p:txBody>
      </p:sp>
      <p:sp>
        <p:nvSpPr>
          <p:cNvPr id="6" name="Marcador de posición de número de diapositiva 5"/>
          <p:cNvSpPr>
            <a:spLocks noGrp="1"/>
          </p:cNvSpPr>
          <p:nvPr>
            <p:ph type="sldNum" sz="quarter" idx="4"/>
          </p:nvPr>
        </p:nvSpPr>
        <p:spPr>
          <a:xfrm>
            <a:off x="8532812" y="6155267"/>
            <a:ext cx="1219201" cy="273049"/>
          </a:xfrm>
          <a:prstGeom prst="rect">
            <a:avLst/>
          </a:prstGeom>
        </p:spPr>
        <p:txBody>
          <a:bodyPr vert="horz" lIns="91440" tIns="45720" rIns="91440" bIns="45720" rtlCol="0" anchor="ctr"/>
          <a:lstStyle>
            <a:lvl1pPr algn="r" latinLnBrk="0">
              <a:defRPr lang="es-ES" sz="1000">
                <a:solidFill>
                  <a:schemeClr val="tx1">
                    <a:lumMod val="65000"/>
                    <a:lumOff val="35000"/>
                  </a:schemeClr>
                </a:solidFill>
              </a:defRPr>
            </a:lvl1pPr>
          </a:lstStyle>
          <a:p>
            <a:fld id="{AAEAE4A8-A6E5-453E-B946-FB774B73F48C}" type="slidenum">
              <a:rPr/>
              <a:pPr/>
              <a:t>‹Nº›</a:t>
            </a:fld>
            <a:endParaRPr lang="es-ES"/>
          </a:p>
        </p:txBody>
      </p:sp>
    </p:spTree>
    <p:extLst>
      <p:ext uri="{BB962C8B-B14F-4D97-AF65-F5344CB8AC3E}">
        <p14:creationId xmlns:p14="http://schemas.microsoft.com/office/powerpoint/2010/main" val="1597054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lumMod val="65000"/>
            <a:lumOff val="35000"/>
          </a:schemeClr>
        </a:buClr>
        <a:buSzPct val="80000"/>
        <a:buFont typeface="Arial" pitchFamily="34" charset="0"/>
        <a:buChar char="•"/>
        <a:defRPr lang="es-ES" sz="2000" kern="1200">
          <a:solidFill>
            <a:schemeClr val="tx1">
              <a:lumMod val="65000"/>
              <a:lumOff val="35000"/>
            </a:schemeClr>
          </a:solidFill>
          <a:latin typeface="+mn-lt"/>
          <a:ea typeface="+mn-ea"/>
          <a:cs typeface="+mn-cs"/>
        </a:defRPr>
      </a:lvl1pPr>
      <a:lvl2pPr marL="594360" indent="-228600" algn="l" defTabSz="914400" rtl="0" eaLnBrk="1" latinLnBrk="0" hangingPunct="1">
        <a:lnSpc>
          <a:spcPct val="90000"/>
        </a:lnSpc>
        <a:spcBef>
          <a:spcPts val="1000"/>
        </a:spcBef>
        <a:buClr>
          <a:schemeClr val="tx1">
            <a:lumMod val="65000"/>
            <a:lumOff val="35000"/>
          </a:schemeClr>
        </a:buClr>
        <a:buSzPct val="80000"/>
        <a:buFont typeface="Arial" pitchFamily="34" charset="0"/>
        <a:buChar char="•"/>
        <a:defRPr lang="es-ES" sz="1800" kern="1200">
          <a:solidFill>
            <a:schemeClr val="tx1">
              <a:lumMod val="65000"/>
              <a:lumOff val="35000"/>
            </a:schemeClr>
          </a:solidFill>
          <a:latin typeface="+mn-lt"/>
          <a:ea typeface="+mn-ea"/>
          <a:cs typeface="+mn-cs"/>
        </a:defRPr>
      </a:lvl2pPr>
      <a:lvl3pPr marL="77724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lang="es-ES" sz="1600" kern="1200">
          <a:solidFill>
            <a:schemeClr val="tx1">
              <a:lumMod val="65000"/>
              <a:lumOff val="35000"/>
            </a:schemeClr>
          </a:solidFill>
          <a:latin typeface="+mn-lt"/>
          <a:ea typeface="+mn-ea"/>
          <a:cs typeface="+mn-cs"/>
        </a:defRPr>
      </a:lvl3pPr>
      <a:lvl4pPr marL="96012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lang="es-ES" sz="1400" kern="1200">
          <a:solidFill>
            <a:schemeClr val="tx1">
              <a:lumMod val="65000"/>
              <a:lumOff val="35000"/>
            </a:schemeClr>
          </a:solidFill>
          <a:latin typeface="+mn-lt"/>
          <a:ea typeface="+mn-ea"/>
          <a:cs typeface="+mn-cs"/>
        </a:defRPr>
      </a:lvl4pPr>
      <a:lvl5pPr marL="1097280" indent="-13716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lang="es-ES" sz="1400" kern="1200">
          <a:solidFill>
            <a:schemeClr val="tx1">
              <a:lumMod val="65000"/>
              <a:lumOff val="35000"/>
            </a:schemeClr>
          </a:solidFill>
          <a:latin typeface="+mn-lt"/>
          <a:ea typeface="+mn-ea"/>
          <a:cs typeface="+mn-cs"/>
        </a:defRPr>
      </a:lvl5pPr>
      <a:lvl6pPr marL="1234440" indent="-137160" algn="l" defTabSz="914400" rtl="0" eaLnBrk="1" latinLnBrk="0" hangingPunct="1">
        <a:spcBef>
          <a:spcPts val="600"/>
        </a:spcBef>
        <a:buSzPct val="80000"/>
        <a:buFont typeface="Arial" pitchFamily="34" charset="0"/>
        <a:buChar char="•"/>
        <a:defRPr lang="es-ES" sz="1400" kern="1200">
          <a:solidFill>
            <a:schemeClr val="tx1">
              <a:lumMod val="65000"/>
              <a:lumOff val="35000"/>
            </a:schemeClr>
          </a:solidFill>
          <a:latin typeface="+mn-lt"/>
          <a:ea typeface="+mn-ea"/>
          <a:cs typeface="+mn-cs"/>
        </a:defRPr>
      </a:lvl6pPr>
      <a:lvl7pPr marL="1371600" indent="-137160" algn="l" defTabSz="914400" rtl="0" eaLnBrk="1" latinLnBrk="0" hangingPunct="1">
        <a:spcBef>
          <a:spcPts val="600"/>
        </a:spcBef>
        <a:buSzPct val="80000"/>
        <a:buFont typeface="Arial" pitchFamily="34" charset="0"/>
        <a:buChar char="•"/>
        <a:defRPr lang="es-ES" sz="1400" kern="1200">
          <a:solidFill>
            <a:schemeClr val="tx1">
              <a:lumMod val="65000"/>
              <a:lumOff val="35000"/>
            </a:schemeClr>
          </a:solidFill>
          <a:latin typeface="+mn-lt"/>
          <a:ea typeface="+mn-ea"/>
          <a:cs typeface="+mn-cs"/>
        </a:defRPr>
      </a:lvl7pPr>
      <a:lvl8pPr marL="1508760" indent="-137160" algn="l" defTabSz="914400" rtl="0" eaLnBrk="1" latinLnBrk="0" hangingPunct="1">
        <a:spcBef>
          <a:spcPts val="600"/>
        </a:spcBef>
        <a:buSzPct val="80000"/>
        <a:buFont typeface="Arial" pitchFamily="34" charset="0"/>
        <a:buChar char="•"/>
        <a:defRPr lang="es-ES" sz="1400" kern="1200">
          <a:solidFill>
            <a:schemeClr val="tx1">
              <a:lumMod val="65000"/>
              <a:lumOff val="35000"/>
            </a:schemeClr>
          </a:solidFill>
          <a:latin typeface="+mn-lt"/>
          <a:ea typeface="+mn-ea"/>
          <a:cs typeface="+mn-cs"/>
        </a:defRPr>
      </a:lvl8pPr>
      <a:lvl9pPr marL="1645920" indent="-137160" algn="l" defTabSz="914400" rtl="0" eaLnBrk="1" latinLnBrk="0" hangingPunct="1">
        <a:spcBef>
          <a:spcPts val="600"/>
        </a:spcBef>
        <a:buSzPct val="80000"/>
        <a:buFont typeface="Arial" pitchFamily="34" charset="0"/>
        <a:buChar char="•"/>
        <a:defRPr lang="es-ES" sz="1400" kern="1200">
          <a:solidFill>
            <a:schemeClr val="tx1">
              <a:lumMod val="65000"/>
              <a:lumOff val="35000"/>
            </a:schemeClr>
          </a:solidFill>
          <a:latin typeface="+mn-lt"/>
          <a:ea typeface="+mn-ea"/>
          <a:cs typeface="+mn-cs"/>
        </a:defRPr>
      </a:lvl9pPr>
    </p:bodyStyle>
    <p:other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3839"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emf"/><Relationship Id="rId7" Type="http://schemas.openxmlformats.org/officeDocument/2006/relationships/image" Target="../media/image19.emf"/><Relationship Id="rId2" Type="http://schemas.openxmlformats.org/officeDocument/2006/relationships/image" Target="../media/image14.emf"/><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36496" y="142852"/>
            <a:ext cx="6572296" cy="1657345"/>
          </a:xfrm>
        </p:spPr>
        <p:txBody>
          <a:bodyPr>
            <a:normAutofit/>
          </a:bodyPr>
          <a:lstStyle/>
          <a:p>
            <a:pPr algn="ctr"/>
            <a:r>
              <a:rPr sz="400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PONTIFICIA UNIVERSIDAD CATÓLICA DEL ECUADOR</a:t>
            </a:r>
            <a:br>
              <a:rPr sz="400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s-ES" sz="40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Subtítulo 2"/>
          <p:cNvSpPr>
            <a:spLocks noGrp="1"/>
          </p:cNvSpPr>
          <p:nvPr>
            <p:ph type="subTitle" idx="1"/>
          </p:nvPr>
        </p:nvSpPr>
        <p:spPr>
          <a:xfrm>
            <a:off x="950876" y="1928802"/>
            <a:ext cx="5029201" cy="1397000"/>
          </a:xfrm>
        </p:spPr>
        <p:txBody>
          <a:bodyPr>
            <a:noAutofit/>
          </a:bodyPr>
          <a:lstStyle/>
          <a:p>
            <a:pPr algn="ctr"/>
            <a:r>
              <a:rPr sz="3200" b="1" i="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Diseño de Infraestructura de un Data Center TIER IV de acuerdo a las especificaciones técnicas de la norma TIA-942</a:t>
            </a:r>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3 Rectángulo"/>
          <p:cNvSpPr/>
          <p:nvPr/>
        </p:nvSpPr>
        <p:spPr>
          <a:xfrm>
            <a:off x="4308462" y="5000636"/>
            <a:ext cx="2289409" cy="369332"/>
          </a:xfrm>
          <a:prstGeom prst="rect">
            <a:avLst/>
          </a:prstGeom>
        </p:spPr>
        <p:txBody>
          <a:bodyPr wrap="none">
            <a:spAutoFit/>
          </a:bodyPr>
          <a:lstStyle/>
          <a:p>
            <a:r>
              <a:rPr lang="es-ES" b="1" dirty="0" smtClean="0"/>
              <a:t>ING. JOSÉ ESCOBAR </a:t>
            </a:r>
            <a:endParaRPr lang="es-ES" b="1" dirty="0"/>
          </a:p>
        </p:txBody>
      </p:sp>
    </p:spTree>
    <p:extLst>
      <p:ext uri="{BB962C8B-B14F-4D97-AF65-F5344CB8AC3E}">
        <p14:creationId xmlns:p14="http://schemas.microsoft.com/office/powerpoint/2010/main" val="1493259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ELÉCTRICO </a:t>
            </a:r>
            <a:endParaRPr lang="es-ES" sz="3000" dirty="0"/>
          </a:p>
        </p:txBody>
      </p:sp>
      <p:sp>
        <p:nvSpPr>
          <p:cNvPr id="6" name="Marcador de contenido 2"/>
          <p:cNvSpPr>
            <a:spLocks noGrp="1"/>
          </p:cNvSpPr>
          <p:nvPr>
            <p:ph idx="1"/>
          </p:nvPr>
        </p:nvSpPr>
        <p:spPr>
          <a:xfrm>
            <a:off x="333772" y="1052736"/>
            <a:ext cx="9634265" cy="5111080"/>
          </a:xfrm>
        </p:spPr>
        <p:txBody>
          <a:bodyPr>
            <a:normAutofit/>
          </a:bodyPr>
          <a:lstStyle/>
          <a:p>
            <a:pPr lvl="0"/>
            <a:r>
              <a:rPr lang="es-ES" dirty="0"/>
              <a:t>Se </a:t>
            </a:r>
            <a:r>
              <a:rPr lang="es-ES" dirty="0" smtClean="0"/>
              <a:t>contará con </a:t>
            </a:r>
            <a:r>
              <a:rPr lang="es-ES" dirty="0"/>
              <a:t>doble fuente de energía para suministro eléctrico (EEQ y generadores).</a:t>
            </a:r>
          </a:p>
          <a:p>
            <a:pPr lvl="0"/>
            <a:r>
              <a:rPr lang="es-ES" dirty="0"/>
              <a:t>El sistema de </a:t>
            </a:r>
            <a:r>
              <a:rPr lang="es-ES" dirty="0" smtClean="0"/>
              <a:t>energía será </a:t>
            </a:r>
            <a:r>
              <a:rPr lang="es-ES" dirty="0"/>
              <a:t>Ininterrumpido con sistemas redundantes,  supresores de altos y bajos voltajes.</a:t>
            </a:r>
          </a:p>
          <a:p>
            <a:pPr lvl="0"/>
            <a:r>
              <a:rPr lang="es-ES" dirty="0"/>
              <a:t>Se </a:t>
            </a:r>
            <a:r>
              <a:rPr lang="es-ES" dirty="0" smtClean="0"/>
              <a:t>contará </a:t>
            </a:r>
            <a:r>
              <a:rPr lang="es-ES" dirty="0"/>
              <a:t>con sistemas de </a:t>
            </a:r>
            <a:r>
              <a:rPr lang="es-ES" i="1" dirty="0"/>
              <a:t>UPS</a:t>
            </a:r>
            <a:r>
              <a:rPr lang="es-ES" dirty="0"/>
              <a:t> de respaldo por baterías que actúen ante la conmutación de Empresa Eléctrica a Generadores </a:t>
            </a:r>
            <a:endParaRPr lang="es-ES" dirty="0" smtClean="0"/>
          </a:p>
          <a:p>
            <a:pPr lvl="0"/>
            <a:r>
              <a:rPr lang="es-ES" dirty="0" smtClean="0"/>
              <a:t>El </a:t>
            </a:r>
            <a:r>
              <a:rPr lang="es-ES" dirty="0"/>
              <a:t>sistema eléctrico </a:t>
            </a:r>
            <a:r>
              <a:rPr lang="es-ES" dirty="0" smtClean="0"/>
              <a:t>contará </a:t>
            </a:r>
            <a:r>
              <a:rPr lang="es-ES" dirty="0"/>
              <a:t>con sistemas de transferencias </a:t>
            </a:r>
            <a:r>
              <a:rPr lang="es-ES" dirty="0" smtClean="0"/>
              <a:t>automáticos</a:t>
            </a:r>
            <a:endParaRPr lang="es-ES" dirty="0"/>
          </a:p>
          <a:p>
            <a:pPr lvl="0"/>
            <a:r>
              <a:rPr lang="es-ES" dirty="0"/>
              <a:t>El sistema </a:t>
            </a:r>
            <a:r>
              <a:rPr lang="es-ES" dirty="0" smtClean="0"/>
              <a:t>contará </a:t>
            </a:r>
            <a:r>
              <a:rPr lang="es-ES" dirty="0"/>
              <a:t>con sistemas redundantes de tableros de distribución principal.</a:t>
            </a:r>
          </a:p>
          <a:p>
            <a:pPr lvl="0"/>
            <a:r>
              <a:rPr lang="es-ES" dirty="0"/>
              <a:t>La capacidad energética </a:t>
            </a:r>
            <a:r>
              <a:rPr lang="es-ES" dirty="0" smtClean="0"/>
              <a:t>será </a:t>
            </a:r>
            <a:r>
              <a:rPr lang="es-ES" dirty="0"/>
              <a:t>para  250 </a:t>
            </a:r>
            <a:r>
              <a:rPr lang="es-ES" i="1" dirty="0"/>
              <a:t>racks</a:t>
            </a:r>
            <a:r>
              <a:rPr lang="es-ES" dirty="0"/>
              <a:t>, la capacidad de cada rack es de 5 KVA.</a:t>
            </a:r>
          </a:p>
          <a:p>
            <a:pPr lvl="0"/>
            <a:r>
              <a:rPr lang="es-ES" dirty="0"/>
              <a:t>El sistema </a:t>
            </a:r>
            <a:r>
              <a:rPr lang="es-ES" dirty="0" smtClean="0"/>
              <a:t>contará </a:t>
            </a:r>
            <a:r>
              <a:rPr lang="es-ES" dirty="0"/>
              <a:t>con una contingencia de </a:t>
            </a:r>
            <a:r>
              <a:rPr lang="es-ES" i="1" dirty="0"/>
              <a:t>BY-PASS</a:t>
            </a:r>
            <a:r>
              <a:rPr lang="es-ES" dirty="0"/>
              <a:t> para suministrar energía desde los generadores en el caso de fallo de los dos sistemas eléctricos.</a:t>
            </a:r>
          </a:p>
          <a:p>
            <a:pPr lvl="0"/>
            <a:endParaRPr lang="es-ES" dirty="0"/>
          </a:p>
        </p:txBody>
      </p:sp>
      <p:pic>
        <p:nvPicPr>
          <p:cNvPr id="1026" name="Picture 2" descr="http://i.anunciosgratis.com.ar/i-a/AAW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8868" y="260648"/>
            <a:ext cx="1448259" cy="1247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187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CLIMATIZACIÓN </a:t>
            </a:r>
            <a:endParaRPr lang="es-ES" sz="3000" dirty="0"/>
          </a:p>
        </p:txBody>
      </p:sp>
      <p:sp>
        <p:nvSpPr>
          <p:cNvPr id="6" name="Marcador de contenido 2"/>
          <p:cNvSpPr>
            <a:spLocks noGrp="1"/>
          </p:cNvSpPr>
          <p:nvPr>
            <p:ph idx="1"/>
          </p:nvPr>
        </p:nvSpPr>
        <p:spPr>
          <a:xfrm>
            <a:off x="140669" y="1124744"/>
            <a:ext cx="9000999" cy="5111080"/>
          </a:xfrm>
        </p:spPr>
        <p:txBody>
          <a:bodyPr>
            <a:normAutofit/>
          </a:bodyPr>
          <a:lstStyle/>
          <a:p>
            <a:pPr lvl="0"/>
            <a:r>
              <a:rPr lang="es-ES" dirty="0"/>
              <a:t>El sistema de climatización </a:t>
            </a:r>
            <a:r>
              <a:rPr lang="es-ES" dirty="0" smtClean="0"/>
              <a:t>será redundante  </a:t>
            </a:r>
            <a:r>
              <a:rPr lang="es-ES" dirty="0"/>
              <a:t>con separación de equipos y rutas para mantener la disponibilidad del Centro de Datos.</a:t>
            </a:r>
          </a:p>
          <a:p>
            <a:pPr lvl="0"/>
            <a:r>
              <a:rPr lang="es-ES" dirty="0"/>
              <a:t>El sistema de enfriamiento </a:t>
            </a:r>
            <a:r>
              <a:rPr lang="es-ES" dirty="0" smtClean="0"/>
              <a:t>será por </a:t>
            </a:r>
            <a:r>
              <a:rPr lang="es-ES" dirty="0"/>
              <a:t>agua refrigerada y compensación de agua. </a:t>
            </a:r>
          </a:p>
          <a:p>
            <a:pPr lvl="0"/>
            <a:r>
              <a:rPr lang="es-ES" dirty="0"/>
              <a:t>Se </a:t>
            </a:r>
            <a:r>
              <a:rPr lang="es-ES" dirty="0" smtClean="0"/>
              <a:t>contará con </a:t>
            </a:r>
            <a:r>
              <a:rPr lang="es-ES" dirty="0"/>
              <a:t>controles de temperatura y humedad de acuerdo a las normativas TIA-942 y ASHRAE.</a:t>
            </a:r>
          </a:p>
          <a:p>
            <a:pPr lvl="0"/>
            <a:r>
              <a:rPr lang="es-ES" dirty="0" smtClean="0"/>
              <a:t>Se optimizará </a:t>
            </a:r>
            <a:r>
              <a:rPr lang="es-ES" dirty="0"/>
              <a:t>las cargas de calor de mayor densidad pues al ser equipos con elementos mecánicos e inductores consumen una alta cantidad de energía eléctrica.</a:t>
            </a:r>
          </a:p>
          <a:p>
            <a:pPr lvl="0"/>
            <a:r>
              <a:rPr lang="es-ES" dirty="0"/>
              <a:t>Las áreas climatizadas deben contar con un respaldo mínimo N+1 de manera de cubrir todas las necesidades de la sala de equipos principalmente. </a:t>
            </a:r>
          </a:p>
          <a:p>
            <a:pPr lvl="0"/>
            <a:r>
              <a:rPr lang="es-ES" dirty="0" smtClean="0"/>
              <a:t>Se </a:t>
            </a:r>
            <a:r>
              <a:rPr lang="es-ES" dirty="0"/>
              <a:t>debe tener la capacidad de enfriamiento para cuarto de Equipos  de Tecnología y cuartos adyacentes.</a:t>
            </a:r>
          </a:p>
          <a:p>
            <a:pPr lvl="0"/>
            <a:endParaRPr lang="es-ES" dirty="0"/>
          </a:p>
        </p:txBody>
      </p:sp>
      <p:pic>
        <p:nvPicPr>
          <p:cNvPr id="4098" name="Picture 2" descr="http://static.es.groupon-content.net/91/43/13387122443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1668" y="344066"/>
            <a:ext cx="2342034" cy="1561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07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ELÉCTRICO ( Cálculos )  </a:t>
            </a:r>
            <a:endParaRPr lang="es-ES" sz="3000" dirty="0"/>
          </a:p>
        </p:txBody>
      </p:sp>
      <p:graphicFrame>
        <p:nvGraphicFramePr>
          <p:cNvPr id="5" name="Tabla 4"/>
          <p:cNvGraphicFramePr>
            <a:graphicFrameLocks noGrp="1"/>
          </p:cNvGraphicFramePr>
          <p:nvPr>
            <p:extLst>
              <p:ext uri="{D42A27DB-BD31-4B8C-83A1-F6EECF244321}">
                <p14:modId xmlns:p14="http://schemas.microsoft.com/office/powerpoint/2010/main" val="2188092136"/>
              </p:ext>
            </p:extLst>
          </p:nvPr>
        </p:nvGraphicFramePr>
        <p:xfrm>
          <a:off x="693812" y="908721"/>
          <a:ext cx="9721081" cy="5400598"/>
        </p:xfrm>
        <a:graphic>
          <a:graphicData uri="http://schemas.openxmlformats.org/drawingml/2006/table">
            <a:tbl>
              <a:tblPr firstRow="1" firstCol="1" bandRow="1" bandCol="1">
                <a:tableStyleId>{5C22544A-7EE6-4342-B048-85BDC9FD1C3A}</a:tableStyleId>
              </a:tblPr>
              <a:tblGrid>
                <a:gridCol w="745001"/>
                <a:gridCol w="2602647"/>
                <a:gridCol w="1333233"/>
                <a:gridCol w="960038"/>
                <a:gridCol w="1030791"/>
                <a:gridCol w="3049371"/>
              </a:tblGrid>
              <a:tr h="377426">
                <a:tc gridSpan="6">
                  <a:txBody>
                    <a:bodyPr/>
                    <a:lstStyle/>
                    <a:p>
                      <a:pPr algn="ctr">
                        <a:spcAft>
                          <a:spcPts val="0"/>
                        </a:spcAft>
                      </a:pPr>
                      <a:r>
                        <a:rPr lang="es-EC" sz="1800" dirty="0">
                          <a:effectLst/>
                        </a:rPr>
                        <a:t>CÁLCULO DE CARGA DATACENTER QUITO</a:t>
                      </a:r>
                      <a:endParaRPr lang="es-ES" sz="1800" dirty="0">
                        <a:effectLst/>
                        <a:latin typeface="Times New Roman" panose="02020603050405020304" pitchFamily="18" charset="0"/>
                        <a:ea typeface="Times New Roman" panose="02020603050405020304" pitchFamily="18" charset="0"/>
                      </a:endParaRPr>
                    </a:p>
                  </a:txBody>
                  <a:tcPr marL="44450" marR="44450" marT="0" marB="0" anchor="ct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566139">
                <a:tc>
                  <a:txBody>
                    <a:bodyPr/>
                    <a:lstStyle/>
                    <a:p>
                      <a:pPr algn="ctr">
                        <a:spcAft>
                          <a:spcPts val="0"/>
                        </a:spcAft>
                      </a:pPr>
                      <a:r>
                        <a:rPr lang="es-EC" sz="1800">
                          <a:effectLst/>
                        </a:rPr>
                        <a:t>ITEM</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C" sz="1800">
                          <a:effectLst/>
                        </a:rPr>
                        <a:t>EQUIPOS</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C" sz="1800">
                          <a:effectLst/>
                        </a:rPr>
                        <a:t>CANTIDAD</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C" sz="1800">
                          <a:effectLst/>
                        </a:rPr>
                        <a:t>CARGA UW</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C" sz="1800">
                          <a:effectLst/>
                        </a:rPr>
                        <a:t>CARGA T (W)</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C" sz="1800">
                          <a:effectLst/>
                        </a:rPr>
                        <a:t>OBSERVACIONES</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r>
              <a:tr h="566139">
                <a:tc>
                  <a:txBody>
                    <a:bodyPr/>
                    <a:lstStyle/>
                    <a:p>
                      <a:pPr algn="ctr">
                        <a:spcAft>
                          <a:spcPts val="0"/>
                        </a:spcAft>
                      </a:pPr>
                      <a:r>
                        <a:rPr lang="es-EC" sz="1800">
                          <a:effectLst/>
                        </a:rPr>
                        <a:t>1</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Racks (Equipos TI)</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250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5000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1250000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Carga Racks</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r>
              <a:tr h="389221">
                <a:tc>
                  <a:txBody>
                    <a:bodyPr/>
                    <a:lstStyle/>
                    <a:p>
                      <a:pPr algn="ctr">
                        <a:spcAft>
                          <a:spcPts val="0"/>
                        </a:spcAft>
                      </a:pPr>
                      <a:r>
                        <a:rPr lang="es-EC" sz="1800">
                          <a:effectLst/>
                        </a:rPr>
                        <a:t>2</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Lámparas</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80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96</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7680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Carga de lámparas</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r>
              <a:tr h="849208">
                <a:tc>
                  <a:txBody>
                    <a:bodyPr/>
                    <a:lstStyle/>
                    <a:p>
                      <a:pPr algn="ctr">
                        <a:spcAft>
                          <a:spcPts val="0"/>
                        </a:spcAft>
                      </a:pPr>
                      <a:r>
                        <a:rPr lang="es-EC" sz="1800">
                          <a:effectLst/>
                        </a:rPr>
                        <a:t>3</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Iluminación (consideración área por piso)</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400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21,53</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8612</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 </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r>
              <a:tr h="566139">
                <a:tc>
                  <a:txBody>
                    <a:bodyPr/>
                    <a:lstStyle/>
                    <a:p>
                      <a:pPr algn="ctr">
                        <a:spcAft>
                          <a:spcPts val="0"/>
                        </a:spcAft>
                      </a:pPr>
                      <a:r>
                        <a:rPr lang="es-EC" sz="1800">
                          <a:effectLst/>
                        </a:rPr>
                        <a:t>4</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UPS 200KVA</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12</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2400000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150000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Carga térmica UPS</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r>
              <a:tr h="566139">
                <a:tc>
                  <a:txBody>
                    <a:bodyPr/>
                    <a:lstStyle/>
                    <a:p>
                      <a:pPr algn="ctr">
                        <a:spcAft>
                          <a:spcPts val="0"/>
                        </a:spcAft>
                      </a:pPr>
                      <a:r>
                        <a:rPr lang="es-EC" sz="1800">
                          <a:effectLst/>
                        </a:rPr>
                        <a:t>5</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Sistema de alimentación</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1</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2000000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66000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Carga térmica circuitos</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r>
              <a:tr h="566139">
                <a:tc>
                  <a:txBody>
                    <a:bodyPr/>
                    <a:lstStyle/>
                    <a:p>
                      <a:pPr algn="ctr">
                        <a:spcAft>
                          <a:spcPts val="0"/>
                        </a:spcAft>
                      </a:pPr>
                      <a:r>
                        <a:rPr lang="es-EC" sz="1800">
                          <a:effectLst/>
                        </a:rPr>
                        <a:t>6</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Cargadores DC</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4</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54000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8640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Carga térmica cargadores DC</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r>
              <a:tr h="576622">
                <a:tc>
                  <a:txBody>
                    <a:bodyPr/>
                    <a:lstStyle/>
                    <a:p>
                      <a:pPr algn="ctr">
                        <a:spcAft>
                          <a:spcPts val="0"/>
                        </a:spcAft>
                      </a:pPr>
                      <a:r>
                        <a:rPr lang="es-EC" sz="1800">
                          <a:effectLst/>
                        </a:rPr>
                        <a:t>7</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a:effectLst/>
                        </a:rPr>
                        <a:t>Otros (paredes, tumbado, losa)</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C" sz="1800">
                          <a:effectLst/>
                        </a:rPr>
                        <a:t> </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C" sz="1800">
                          <a:effectLst/>
                        </a:rPr>
                        <a:t> </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1800">
                          <a:effectLst/>
                        </a:rPr>
                        <a:t>15000</a:t>
                      </a:r>
                      <a:endParaRPr lang="es-ES" sz="18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spcAft>
                          <a:spcPts val="0"/>
                        </a:spcAft>
                      </a:pPr>
                      <a:r>
                        <a:rPr lang="es-EC" sz="1800" dirty="0">
                          <a:effectLst/>
                        </a:rPr>
                        <a:t>Carga térmica debido a paredes, tumbados y losa</a:t>
                      </a:r>
                      <a:endParaRPr lang="es-ES" sz="1800" dirty="0">
                        <a:effectLst/>
                        <a:latin typeface="Times New Roman" panose="02020603050405020304" pitchFamily="18" charset="0"/>
                        <a:ea typeface="Times New Roman" panose="02020603050405020304" pitchFamily="18" charset="0"/>
                      </a:endParaRPr>
                    </a:p>
                  </a:txBody>
                  <a:tcPr marL="44450" marR="44450" marT="0" marB="0" anchor="ctr"/>
                </a:tc>
              </a:tr>
              <a:tr h="377426">
                <a:tc gridSpan="4">
                  <a:txBody>
                    <a:bodyPr/>
                    <a:lstStyle/>
                    <a:p>
                      <a:pPr algn="ctr">
                        <a:spcAft>
                          <a:spcPts val="0"/>
                        </a:spcAft>
                      </a:pPr>
                      <a:r>
                        <a:rPr lang="es-ES" sz="1800">
                          <a:effectLst/>
                        </a:rPr>
                        <a:t>Carga Térmica </a:t>
                      </a:r>
                      <a:endParaRPr lang="es-ES" sz="180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es-ES"/>
                    </a:p>
                  </a:txBody>
                  <a:tcPr/>
                </a:tc>
                <a:tc hMerge="1">
                  <a:txBody>
                    <a:bodyPr/>
                    <a:lstStyle/>
                    <a:p>
                      <a:endParaRPr lang="es-ES"/>
                    </a:p>
                  </a:txBody>
                  <a:tcPr/>
                </a:tc>
                <a:tc hMerge="1">
                  <a:txBody>
                    <a:bodyPr/>
                    <a:lstStyle/>
                    <a:p>
                      <a:endParaRPr lang="es-ES"/>
                    </a:p>
                  </a:txBody>
                  <a:tcPr/>
                </a:tc>
                <a:tc gridSpan="2">
                  <a:txBody>
                    <a:bodyPr/>
                    <a:lstStyle/>
                    <a:p>
                      <a:pPr algn="ctr">
                        <a:spcAft>
                          <a:spcPts val="0"/>
                        </a:spcAft>
                      </a:pPr>
                      <a:r>
                        <a:rPr lang="es-ES" sz="1800" dirty="0">
                          <a:effectLst/>
                        </a:rPr>
                        <a:t>1505932</a:t>
                      </a:r>
                      <a:endParaRPr lang="es-ES" sz="1800" dirty="0">
                        <a:effectLst/>
                        <a:latin typeface="Times New Roman" panose="02020603050405020304" pitchFamily="18" charset="0"/>
                        <a:ea typeface="Times New Roman" panose="02020603050405020304" pitchFamily="18" charset="0"/>
                      </a:endParaRPr>
                    </a:p>
                  </a:txBody>
                  <a:tcPr marL="44450" marR="44450" marT="0" marB="0" anchor="ctr"/>
                </a:tc>
                <a:tc hMerge="1">
                  <a:txBody>
                    <a:bodyPr/>
                    <a:lstStyle/>
                    <a:p>
                      <a:endParaRPr lang="es-ES"/>
                    </a:p>
                  </a:txBody>
                  <a:tcPr/>
                </a:tc>
              </a:tr>
            </a:tbl>
          </a:graphicData>
        </a:graphic>
      </p:graphicFrame>
    </p:spTree>
    <p:extLst>
      <p:ext uri="{BB962C8B-B14F-4D97-AF65-F5344CB8AC3E}">
        <p14:creationId xmlns:p14="http://schemas.microsoft.com/office/powerpoint/2010/main" val="539943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6454452" y="980728"/>
            <a:ext cx="5267325" cy="4752528"/>
          </a:xfrm>
          <a:prstGeom prst="rect">
            <a:avLst/>
          </a:prstGeom>
        </p:spPr>
      </p:pic>
      <p:sp>
        <p:nvSpPr>
          <p:cNvPr id="5"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CLIMATIZACIÓN ( Cálculos )  </a:t>
            </a:r>
            <a:endParaRPr lang="es-ES" sz="3000" dirty="0"/>
          </a:p>
        </p:txBody>
      </p:sp>
      <p:graphicFrame>
        <p:nvGraphicFramePr>
          <p:cNvPr id="6" name="Tabla 5"/>
          <p:cNvGraphicFramePr>
            <a:graphicFrameLocks noGrp="1"/>
          </p:cNvGraphicFramePr>
          <p:nvPr>
            <p:extLst>
              <p:ext uri="{D42A27DB-BD31-4B8C-83A1-F6EECF244321}">
                <p14:modId xmlns:p14="http://schemas.microsoft.com/office/powerpoint/2010/main" val="1566962861"/>
              </p:ext>
            </p:extLst>
          </p:nvPr>
        </p:nvGraphicFramePr>
        <p:xfrm>
          <a:off x="333772" y="980728"/>
          <a:ext cx="5256584" cy="1584176"/>
        </p:xfrm>
        <a:graphic>
          <a:graphicData uri="http://schemas.openxmlformats.org/drawingml/2006/table">
            <a:tbl>
              <a:tblPr firstRow="1" firstCol="1" bandRow="1" bandCol="1">
                <a:tableStyleId>{5C22544A-7EE6-4342-B048-85BDC9FD1C3A}</a:tableStyleId>
              </a:tblPr>
              <a:tblGrid>
                <a:gridCol w="3537045"/>
                <a:gridCol w="1719539"/>
              </a:tblGrid>
              <a:tr h="396044">
                <a:tc>
                  <a:txBody>
                    <a:bodyPr/>
                    <a:lstStyle/>
                    <a:p>
                      <a:pPr algn="ctr">
                        <a:spcAft>
                          <a:spcPts val="0"/>
                        </a:spcAft>
                      </a:pPr>
                      <a:r>
                        <a:rPr lang="es-ES" sz="1200" dirty="0">
                          <a:effectLst/>
                        </a:rPr>
                        <a:t>Carga Térmica (W) </a:t>
                      </a:r>
                      <a:endParaRPr lang="es-ES" sz="12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200">
                          <a:effectLst/>
                        </a:rPr>
                        <a:t>1505932</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396044">
                <a:tc>
                  <a:txBody>
                    <a:bodyPr/>
                    <a:lstStyle/>
                    <a:p>
                      <a:pPr algn="ctr">
                        <a:spcAft>
                          <a:spcPts val="0"/>
                        </a:spcAft>
                      </a:pPr>
                      <a:r>
                        <a:rPr lang="es-ES" sz="1200">
                          <a:effectLst/>
                        </a:rPr>
                        <a:t>Factor de conversión a BTU/HR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200">
                          <a:effectLst/>
                        </a:rPr>
                        <a:t>3,41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396044">
                <a:tc>
                  <a:txBody>
                    <a:bodyPr/>
                    <a:lstStyle/>
                    <a:p>
                      <a:pPr algn="ctr">
                        <a:spcAft>
                          <a:spcPts val="0"/>
                        </a:spcAft>
                      </a:pPr>
                      <a:r>
                        <a:rPr lang="es-ES" sz="1200">
                          <a:effectLst/>
                        </a:rPr>
                        <a:t>Carga Térmica (BTU/HR)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200">
                          <a:effectLst/>
                        </a:rPr>
                        <a:t>5135228,12</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396044">
                <a:tc>
                  <a:txBody>
                    <a:bodyPr/>
                    <a:lstStyle/>
                    <a:p>
                      <a:pPr algn="ctr">
                        <a:spcAft>
                          <a:spcPts val="0"/>
                        </a:spcAft>
                      </a:pPr>
                      <a:r>
                        <a:rPr lang="es-ES" sz="1200" dirty="0">
                          <a:effectLst/>
                        </a:rPr>
                        <a:t>Carga Térmica (Toneladas Frío ) </a:t>
                      </a:r>
                      <a:endParaRPr lang="es-ES" sz="12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s-ES" sz="1200" dirty="0">
                          <a:effectLst/>
                        </a:rPr>
                        <a:t>427,9356767</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r>
            </a:tbl>
          </a:graphicData>
        </a:graphic>
      </p:graphicFrame>
      <p:pic>
        <p:nvPicPr>
          <p:cNvPr id="5130" name="Picture 10" descr="http://www.mundohvacr.com.mx/mundo/wp-content/uploads/2011/11/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748" y="2996952"/>
            <a:ext cx="6048672"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0187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ELÉCTRICO </a:t>
            </a:r>
            <a:endParaRPr lang="es-ES" sz="30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9836" y="836712"/>
            <a:ext cx="9505056" cy="554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6035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3772" y="836712"/>
            <a:ext cx="10441160" cy="5688632"/>
          </a:xfrm>
        </p:spPr>
        <p:txBody>
          <a:bodyPr>
            <a:normAutofit lnSpcReduction="10000"/>
          </a:bodyPr>
          <a:lstStyle/>
          <a:p>
            <a:pPr lvl="0"/>
            <a:r>
              <a:rPr lang="es-ES" dirty="0" smtClean="0"/>
              <a:t>El sistema de cámaras aportará pruebas de una actividad ( permitida-delictiva).</a:t>
            </a:r>
          </a:p>
          <a:p>
            <a:pPr lvl="0"/>
            <a:r>
              <a:rPr lang="es-ES" dirty="0" smtClean="0"/>
              <a:t>Las </a:t>
            </a:r>
            <a:r>
              <a:rPr lang="es-ES" dirty="0"/>
              <a:t>imágenes grabadas </a:t>
            </a:r>
            <a:r>
              <a:rPr lang="es-ES" dirty="0" smtClean="0"/>
              <a:t>tendrán </a:t>
            </a:r>
            <a:r>
              <a:rPr lang="es-ES" dirty="0"/>
              <a:t>una calidad óptima </a:t>
            </a:r>
            <a:r>
              <a:rPr lang="es-ES" dirty="0" smtClean="0"/>
              <a:t>en </a:t>
            </a:r>
            <a:r>
              <a:rPr lang="es-ES" dirty="0"/>
              <a:t>formato de compresión H.264 </a:t>
            </a:r>
            <a:endParaRPr lang="es-ES" dirty="0" smtClean="0"/>
          </a:p>
          <a:p>
            <a:pPr lvl="0"/>
            <a:r>
              <a:rPr lang="es-ES" dirty="0" smtClean="0"/>
              <a:t>En </a:t>
            </a:r>
            <a:r>
              <a:rPr lang="es-ES" dirty="0"/>
              <a:t>las instalaciones críticas, se instalaran cámaras en cada puerta de acceso a las sala de comunicaciones y en los extremos y la parte central de las filas para ver la puerta de acceso a cada gabinete/ rack.</a:t>
            </a:r>
          </a:p>
          <a:p>
            <a:pPr lvl="0"/>
            <a:r>
              <a:rPr lang="es-ES" dirty="0" smtClean="0"/>
              <a:t>Las </a:t>
            </a:r>
            <a:r>
              <a:rPr lang="es-ES" dirty="0"/>
              <a:t>cámaras </a:t>
            </a:r>
            <a:r>
              <a:rPr lang="es-ES" dirty="0" smtClean="0"/>
              <a:t>se ubicaran </a:t>
            </a:r>
            <a:r>
              <a:rPr lang="es-ES" dirty="0"/>
              <a:t>en </a:t>
            </a:r>
            <a:r>
              <a:rPr lang="es-ES" dirty="0" smtClean="0"/>
              <a:t>sitios </a:t>
            </a:r>
            <a:r>
              <a:rPr lang="es-ES" dirty="0"/>
              <a:t>de difícil </a:t>
            </a:r>
            <a:r>
              <a:rPr lang="es-ES" dirty="0" smtClean="0"/>
              <a:t>acceso.</a:t>
            </a:r>
          </a:p>
          <a:p>
            <a:pPr lvl="0"/>
            <a:r>
              <a:rPr lang="es-ES" dirty="0"/>
              <a:t>Las cámaras deben ser de tipo POE de manera de evitar puntos de falla por acometidas eléctricas. </a:t>
            </a:r>
          </a:p>
          <a:p>
            <a:pPr lvl="0"/>
            <a:r>
              <a:rPr lang="es-ES" dirty="0"/>
              <a:t>El cableado para las cámaras debe ser con cable Categoría 6A S/FTP con mallado general y apantallamiento en cada par.</a:t>
            </a:r>
          </a:p>
          <a:p>
            <a:pPr lvl="0"/>
            <a:r>
              <a:rPr lang="es-ES" dirty="0" smtClean="0"/>
              <a:t>Las </a:t>
            </a:r>
            <a:r>
              <a:rPr lang="es-ES" dirty="0"/>
              <a:t>cámaras deben contar con </a:t>
            </a:r>
            <a:r>
              <a:rPr lang="es-ES" dirty="0" smtClean="0"/>
              <a:t>sensores </a:t>
            </a:r>
            <a:r>
              <a:rPr lang="es-ES" dirty="0"/>
              <a:t>de movimiento y </a:t>
            </a:r>
            <a:r>
              <a:rPr lang="es-ES" dirty="0" smtClean="0"/>
              <a:t>sensores </a:t>
            </a:r>
            <a:r>
              <a:rPr lang="es-ES" dirty="0"/>
              <a:t>infrarrojos para actividad nocturna. </a:t>
            </a:r>
          </a:p>
          <a:p>
            <a:pPr lvl="0"/>
            <a:r>
              <a:rPr lang="es-ES" dirty="0"/>
              <a:t>El sistema de almacenamiento de cámaras debe ser por 30 días.</a:t>
            </a:r>
          </a:p>
          <a:p>
            <a:pPr lvl="0"/>
            <a:r>
              <a:rPr lang="es-ES" dirty="0"/>
              <a:t>Debe existir redundancia N+1 del sistema de comunicaciones.</a:t>
            </a:r>
          </a:p>
          <a:p>
            <a:pPr lvl="0"/>
            <a:endParaRPr lang="es-ES" dirty="0"/>
          </a:p>
          <a:p>
            <a:endParaRPr lang="es-ES" dirty="0"/>
          </a:p>
        </p:txBody>
      </p:sp>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VIDEOSEGURIDAD</a:t>
            </a:r>
            <a:endParaRPr lang="es-ES" sz="3000" dirty="0"/>
          </a:p>
        </p:txBody>
      </p:sp>
      <p:pic>
        <p:nvPicPr>
          <p:cNvPr id="5" name="Imagen 4"/>
          <p:cNvPicPr>
            <a:picLocks noChangeAspect="1"/>
          </p:cNvPicPr>
          <p:nvPr/>
        </p:nvPicPr>
        <p:blipFill>
          <a:blip r:embed="rId2"/>
          <a:stretch>
            <a:fillRect/>
          </a:stretch>
        </p:blipFill>
        <p:spPr>
          <a:xfrm>
            <a:off x="9589502" y="116632"/>
            <a:ext cx="2370859" cy="729133"/>
          </a:xfrm>
          <a:prstGeom prst="rect">
            <a:avLst/>
          </a:prstGeom>
        </p:spPr>
      </p:pic>
    </p:spTree>
    <p:extLst>
      <p:ext uri="{BB962C8B-B14F-4D97-AF65-F5344CB8AC3E}">
        <p14:creationId xmlns:p14="http://schemas.microsoft.com/office/powerpoint/2010/main" val="3993041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3772" y="836712"/>
            <a:ext cx="10441160" cy="5688632"/>
          </a:xfrm>
        </p:spPr>
        <p:txBody>
          <a:bodyPr>
            <a:normAutofit/>
          </a:bodyPr>
          <a:lstStyle/>
          <a:p>
            <a:pPr lvl="0" algn="just"/>
            <a:r>
              <a:rPr lang="es-ES" dirty="0"/>
              <a:t>El sistema contará con cámaras POE alimentadas a +/- 48 VDC las cuales estarán distribuidas en switches POE (48 puertos), estos switches estarán conectados al anillo de red LAN para evitar cortes de señal, el almacenamiento estará provisto con un </a:t>
            </a:r>
            <a:r>
              <a:rPr lang="es-ES" i="1" dirty="0"/>
              <a:t>storage</a:t>
            </a:r>
            <a:r>
              <a:rPr lang="es-ES" dirty="0"/>
              <a:t> local que estará conectado a una interfaz Giga del switch por el alto tráfico que enviarán las cámaras, el sistema de monitoreo estará en la misma red de las cámaras y contará con una interfaz Web de administración.</a:t>
            </a:r>
          </a:p>
          <a:p>
            <a:endParaRPr lang="es-ES" dirty="0"/>
          </a:p>
        </p:txBody>
      </p:sp>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VIDEOSEGURIDAD ( DISEÑO)</a:t>
            </a:r>
            <a:endParaRPr lang="es-ES" sz="3000" dirty="0"/>
          </a:p>
        </p:txBody>
      </p:sp>
      <p:pic>
        <p:nvPicPr>
          <p:cNvPr id="5" name="Imagen 4"/>
          <p:cNvPicPr>
            <a:picLocks noChangeAspect="1"/>
          </p:cNvPicPr>
          <p:nvPr/>
        </p:nvPicPr>
        <p:blipFill>
          <a:blip r:embed="rId2"/>
          <a:stretch>
            <a:fillRect/>
          </a:stretch>
        </p:blipFill>
        <p:spPr>
          <a:xfrm>
            <a:off x="9589502" y="116632"/>
            <a:ext cx="2370859" cy="729133"/>
          </a:xfrm>
          <a:prstGeom prst="rect">
            <a:avLst/>
          </a:prstGeom>
        </p:spPr>
      </p:pic>
      <p:pic>
        <p:nvPicPr>
          <p:cNvPr id="6146" name="Imagen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5900" y="2708920"/>
            <a:ext cx="8352928" cy="3816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294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1764" y="404664"/>
            <a:ext cx="8686801" cy="5760640"/>
          </a:xfrm>
        </p:spPr>
        <p:txBody>
          <a:bodyPr>
            <a:normAutofit lnSpcReduction="10000"/>
          </a:bodyPr>
          <a:lstStyle/>
          <a:p>
            <a:pPr marL="45720" indent="0">
              <a:buNone/>
            </a:pPr>
            <a:r>
              <a:rPr lang="es-ES" b="1" dirty="0"/>
              <a:t>Cámaras Internas</a:t>
            </a:r>
            <a:endParaRPr lang="es-ES" dirty="0"/>
          </a:p>
          <a:p>
            <a:pPr lvl="0"/>
            <a:r>
              <a:rPr lang="es-ES" dirty="0"/>
              <a:t>Cámara  de Cuartos  en General y  Pasillos: altura de 3.10 metros del piso, una distancia lateral de 0.35 metros de la pared y una distancia posterior de 0.10 metros de la pared.</a:t>
            </a:r>
          </a:p>
          <a:p>
            <a:pPr lvl="0"/>
            <a:r>
              <a:rPr lang="es-ES" dirty="0"/>
              <a:t> Cámara de Cuarto de TI: altura 2.75 metros del piso, una distancia lateral de 0.35cm de la pared y una distancia posterior de 0.10 metros de la pared.</a:t>
            </a:r>
          </a:p>
          <a:p>
            <a:pPr marL="45720" indent="0">
              <a:buNone/>
            </a:pPr>
            <a:r>
              <a:rPr lang="es-ES" b="1" dirty="0"/>
              <a:t>Cámaras Internas</a:t>
            </a:r>
            <a:endParaRPr lang="es-ES" dirty="0"/>
          </a:p>
          <a:p>
            <a:pPr lvl="0"/>
            <a:r>
              <a:rPr lang="es-ES" dirty="0"/>
              <a:t>Cámara de Ingreso Principal: altura de 3.76 metros del piso y una distancia de 0.10 metros de la pared posterior.</a:t>
            </a:r>
          </a:p>
          <a:p>
            <a:pPr lvl="0"/>
            <a:r>
              <a:rPr lang="es-ES" dirty="0"/>
              <a:t>Cámaras de Ingreso Vehicular Primario: altura de 3.85 metros del piso y una distancias de 0.10 metros de la pared posterior.</a:t>
            </a:r>
          </a:p>
          <a:p>
            <a:pPr lvl="0"/>
            <a:r>
              <a:rPr lang="es-ES" dirty="0"/>
              <a:t>Cámaras de Ingreso Secundario: altura de 5 metros del piso y una distancias de 0.10 metros de la pared posterior.</a:t>
            </a:r>
          </a:p>
          <a:p>
            <a:pPr lvl="0"/>
            <a:r>
              <a:rPr lang="es-ES" dirty="0"/>
              <a:t>Cámara de ingreso Vehicular Secundaria: altura de 3.85 del piso metros y una distancia de 0.10 metros de la pared posterior.</a:t>
            </a:r>
          </a:p>
          <a:p>
            <a:endParaRPr lang="es-ES" dirty="0"/>
          </a:p>
        </p:txBody>
      </p:sp>
      <p:pic>
        <p:nvPicPr>
          <p:cNvPr id="4" name="Imagen 3"/>
          <p:cNvPicPr/>
          <p:nvPr/>
        </p:nvPicPr>
        <p:blipFill>
          <a:blip r:embed="rId2">
            <a:extLst>
              <a:ext uri="{28A0092B-C50C-407E-A947-70E740481C1C}">
                <a14:useLocalDpi xmlns:a14="http://schemas.microsoft.com/office/drawing/2010/main" val="0"/>
              </a:ext>
            </a:extLst>
          </a:blip>
          <a:srcRect l="21127" t="21373" r="37523" b="24840"/>
          <a:stretch>
            <a:fillRect/>
          </a:stretch>
        </p:blipFill>
        <p:spPr bwMode="auto">
          <a:xfrm>
            <a:off x="9766820" y="1052736"/>
            <a:ext cx="1534334" cy="1402635"/>
          </a:xfrm>
          <a:prstGeom prst="rect">
            <a:avLst/>
          </a:prstGeom>
          <a:noFill/>
          <a:ln>
            <a:noFill/>
          </a:ln>
        </p:spPr>
      </p:pic>
      <p:pic>
        <p:nvPicPr>
          <p:cNvPr id="5" name="Imagen 4"/>
          <p:cNvPicPr/>
          <p:nvPr/>
        </p:nvPicPr>
        <p:blipFill>
          <a:blip r:embed="rId3">
            <a:extLst>
              <a:ext uri="{28A0092B-C50C-407E-A947-70E740481C1C}">
                <a14:useLocalDpi xmlns:a14="http://schemas.microsoft.com/office/drawing/2010/main" val="0"/>
              </a:ext>
            </a:extLst>
          </a:blip>
          <a:srcRect l="21225" t="41364" r="52362" b="18481"/>
          <a:stretch>
            <a:fillRect/>
          </a:stretch>
        </p:blipFill>
        <p:spPr bwMode="auto">
          <a:xfrm>
            <a:off x="9766820" y="3861048"/>
            <a:ext cx="1534334" cy="1440160"/>
          </a:xfrm>
          <a:prstGeom prst="rect">
            <a:avLst/>
          </a:prstGeom>
          <a:noFill/>
          <a:ln>
            <a:noFill/>
          </a:ln>
        </p:spPr>
      </p:pic>
    </p:spTree>
    <p:extLst>
      <p:ext uri="{BB962C8B-B14F-4D97-AF65-F5344CB8AC3E}">
        <p14:creationId xmlns:p14="http://schemas.microsoft.com/office/powerpoint/2010/main" val="2969557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3772" y="836712"/>
            <a:ext cx="10441160" cy="5688632"/>
          </a:xfrm>
        </p:spPr>
        <p:txBody>
          <a:bodyPr>
            <a:normAutofit/>
          </a:bodyPr>
          <a:lstStyle/>
          <a:p>
            <a:pPr lvl="0"/>
            <a:endParaRPr lang="es-ES" dirty="0"/>
          </a:p>
          <a:p>
            <a:endParaRPr lang="es-ES" dirty="0"/>
          </a:p>
        </p:txBody>
      </p:sp>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VIDEOSEGURIDAD</a:t>
            </a:r>
            <a:endParaRPr lang="es-ES" sz="3000" dirty="0"/>
          </a:p>
        </p:txBody>
      </p:sp>
      <p:pic>
        <p:nvPicPr>
          <p:cNvPr id="5" name="Imagen 4"/>
          <p:cNvPicPr>
            <a:picLocks noChangeAspect="1"/>
          </p:cNvPicPr>
          <p:nvPr/>
        </p:nvPicPr>
        <p:blipFill>
          <a:blip r:embed="rId2"/>
          <a:stretch>
            <a:fillRect/>
          </a:stretch>
        </p:blipFill>
        <p:spPr>
          <a:xfrm>
            <a:off x="9589502" y="116632"/>
            <a:ext cx="2370859" cy="729133"/>
          </a:xfrm>
          <a:prstGeom prst="rect">
            <a:avLst/>
          </a:prstGeom>
        </p:spPr>
      </p:pic>
      <p:graphicFrame>
        <p:nvGraphicFramePr>
          <p:cNvPr id="2" name="Tabla 1"/>
          <p:cNvGraphicFramePr>
            <a:graphicFrameLocks noGrp="1"/>
          </p:cNvGraphicFramePr>
          <p:nvPr>
            <p:extLst>
              <p:ext uri="{D42A27DB-BD31-4B8C-83A1-F6EECF244321}">
                <p14:modId xmlns:p14="http://schemas.microsoft.com/office/powerpoint/2010/main" val="3136802836"/>
              </p:ext>
            </p:extLst>
          </p:nvPr>
        </p:nvGraphicFramePr>
        <p:xfrm>
          <a:off x="477788" y="1124744"/>
          <a:ext cx="4248472" cy="1944216"/>
        </p:xfrm>
        <a:graphic>
          <a:graphicData uri="http://schemas.openxmlformats.org/drawingml/2006/table">
            <a:tbl>
              <a:tblPr firstRow="1" firstCol="1" bandRow="1" bandCol="1">
                <a:tableStyleId>{5C22544A-7EE6-4342-B048-85BDC9FD1C3A}</a:tableStyleId>
              </a:tblPr>
              <a:tblGrid>
                <a:gridCol w="1497213"/>
                <a:gridCol w="1313101"/>
                <a:gridCol w="1438158"/>
              </a:tblGrid>
              <a:tr h="578981">
                <a:tc>
                  <a:txBody>
                    <a:bodyPr/>
                    <a:lstStyle/>
                    <a:p>
                      <a:pPr algn="ctr">
                        <a:lnSpc>
                          <a:spcPct val="150000"/>
                        </a:lnSpc>
                        <a:spcAft>
                          <a:spcPts val="1000"/>
                        </a:spcAft>
                      </a:pPr>
                      <a:r>
                        <a:rPr lang="es-ES" sz="1000">
                          <a:effectLst/>
                        </a:rPr>
                        <a:t>CUARTOS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GRABACIÓN  MENSUAL 100%</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s-ES" sz="1000">
                          <a:effectLst/>
                        </a:rPr>
                        <a:t>GRABACIÓN MENSUAL 30 DIAS </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3047">
                <a:tc>
                  <a:txBody>
                    <a:bodyPr/>
                    <a:lstStyle/>
                    <a:p>
                      <a:pPr algn="ctr">
                        <a:lnSpc>
                          <a:spcPct val="150000"/>
                        </a:lnSpc>
                        <a:spcAft>
                          <a:spcPts val="1000"/>
                        </a:spcAft>
                      </a:pPr>
                      <a:r>
                        <a:rPr lang="es-ES" sz="1000">
                          <a:effectLst/>
                        </a:rPr>
                        <a:t>OFICINAS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100 %</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s-ES" sz="1000">
                          <a:effectLst/>
                        </a:rPr>
                        <a:t>30 días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3047">
                <a:tc>
                  <a:txBody>
                    <a:bodyPr/>
                    <a:lstStyle/>
                    <a:p>
                      <a:pPr algn="ctr">
                        <a:lnSpc>
                          <a:spcPct val="150000"/>
                        </a:lnSpc>
                        <a:spcAft>
                          <a:spcPts val="1000"/>
                        </a:spcAft>
                      </a:pPr>
                      <a:r>
                        <a:rPr lang="es-ES" sz="1000">
                          <a:effectLst/>
                        </a:rPr>
                        <a:t>TI</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65 %</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s-ES" sz="1000">
                          <a:effectLst/>
                        </a:rPr>
                        <a:t>19.50 días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3047">
                <a:tc>
                  <a:txBody>
                    <a:bodyPr/>
                    <a:lstStyle/>
                    <a:p>
                      <a:pPr algn="ctr">
                        <a:lnSpc>
                          <a:spcPct val="150000"/>
                        </a:lnSpc>
                        <a:spcAft>
                          <a:spcPts val="1000"/>
                        </a:spcAft>
                      </a:pPr>
                      <a:r>
                        <a:rPr lang="es-ES" sz="1000">
                          <a:effectLst/>
                        </a:rPr>
                        <a:t>XCOM</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25 %</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s-ES" sz="1000">
                          <a:effectLst/>
                        </a:rPr>
                        <a:t>7.5 días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3047">
                <a:tc>
                  <a:txBody>
                    <a:bodyPr/>
                    <a:lstStyle/>
                    <a:p>
                      <a:pPr algn="ctr">
                        <a:lnSpc>
                          <a:spcPct val="150000"/>
                        </a:lnSpc>
                        <a:spcAft>
                          <a:spcPts val="1000"/>
                        </a:spcAft>
                      </a:pPr>
                      <a:r>
                        <a:rPr lang="es-ES" sz="1000">
                          <a:effectLst/>
                        </a:rPr>
                        <a:t>CUARTOS SOPORTE</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100 %</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30 días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73047">
                <a:tc>
                  <a:txBody>
                    <a:bodyPr/>
                    <a:lstStyle/>
                    <a:p>
                      <a:pPr algn="ctr">
                        <a:lnSpc>
                          <a:spcPct val="150000"/>
                        </a:lnSpc>
                        <a:spcAft>
                          <a:spcPts val="1000"/>
                        </a:spcAft>
                      </a:pPr>
                      <a:r>
                        <a:rPr lang="es-ES" sz="1000">
                          <a:effectLst/>
                        </a:rPr>
                        <a:t>TOTAL</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72.5 %</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s-ES" sz="1000" dirty="0">
                          <a:effectLst/>
                        </a:rPr>
                        <a:t>21.75 días</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397566491"/>
              </p:ext>
            </p:extLst>
          </p:nvPr>
        </p:nvGraphicFramePr>
        <p:xfrm>
          <a:off x="5086300" y="1556792"/>
          <a:ext cx="6424295" cy="1224135"/>
        </p:xfrm>
        <a:graphic>
          <a:graphicData uri="http://schemas.openxmlformats.org/drawingml/2006/table">
            <a:tbl>
              <a:tblPr firstRow="1" firstCol="1" bandRow="1" bandCol="1">
                <a:tableStyleId>{5C22544A-7EE6-4342-B048-85BDC9FD1C3A}</a:tableStyleId>
              </a:tblPr>
              <a:tblGrid>
                <a:gridCol w="796925"/>
                <a:gridCol w="984250"/>
                <a:gridCol w="1244600"/>
                <a:gridCol w="857250"/>
                <a:gridCol w="786765"/>
                <a:gridCol w="942975"/>
                <a:gridCol w="811530"/>
              </a:tblGrid>
              <a:tr h="629959">
                <a:tc>
                  <a:txBody>
                    <a:bodyPr/>
                    <a:lstStyle/>
                    <a:p>
                      <a:pPr algn="ctr">
                        <a:lnSpc>
                          <a:spcPct val="150000"/>
                        </a:lnSpc>
                        <a:spcAft>
                          <a:spcPts val="1000"/>
                        </a:spcAft>
                      </a:pPr>
                      <a:r>
                        <a:rPr lang="es-ES" sz="1000">
                          <a:effectLst/>
                        </a:rPr>
                        <a:t>FORMATO</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RESOLUCIÓN</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GRABACIÓN</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TIEMPO POR DÍA</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No. CÁMARAS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ANCHO BANDA</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s-ES" sz="1000">
                          <a:effectLst/>
                        </a:rPr>
                        <a:t>ESPACIO  DISCO</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97088">
                <a:tc>
                  <a:txBody>
                    <a:bodyPr/>
                    <a:lstStyle/>
                    <a:p>
                      <a:pPr algn="ctr">
                        <a:lnSpc>
                          <a:spcPct val="150000"/>
                        </a:lnSpc>
                        <a:spcAft>
                          <a:spcPts val="1000"/>
                        </a:spcAft>
                      </a:pPr>
                      <a:r>
                        <a:rPr lang="es-ES" sz="1000">
                          <a:effectLst/>
                        </a:rPr>
                        <a:t>H.264</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1280 X 720</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Constate</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24 horas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1,58 Mbit/s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12.09 GB</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97088">
                <a:tc>
                  <a:txBody>
                    <a:bodyPr/>
                    <a:lstStyle/>
                    <a:p>
                      <a:pPr algn="ctr">
                        <a:lnSpc>
                          <a:spcPct val="150000"/>
                        </a:lnSpc>
                        <a:spcAft>
                          <a:spcPts val="1000"/>
                        </a:spcAft>
                      </a:pPr>
                      <a:r>
                        <a:rPr lang="es-ES" sz="1000">
                          <a:effectLst/>
                        </a:rPr>
                        <a:t>H.264</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1280 X 720</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Movimiento</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11.58 horas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1,58 Mbit/s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dirty="0">
                          <a:effectLst/>
                        </a:rPr>
                        <a:t>5.83 GB</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1448304758"/>
              </p:ext>
            </p:extLst>
          </p:nvPr>
        </p:nvGraphicFramePr>
        <p:xfrm>
          <a:off x="2494012" y="3717032"/>
          <a:ext cx="6408713" cy="2016223"/>
        </p:xfrm>
        <a:graphic>
          <a:graphicData uri="http://schemas.openxmlformats.org/drawingml/2006/table">
            <a:tbl>
              <a:tblPr firstRow="1" firstCol="1" bandRow="1" bandCol="1">
                <a:tableStyleId>{5C22544A-7EE6-4342-B048-85BDC9FD1C3A}</a:tableStyleId>
              </a:tblPr>
              <a:tblGrid>
                <a:gridCol w="852266"/>
                <a:gridCol w="1057656"/>
                <a:gridCol w="1095868"/>
                <a:gridCol w="736947"/>
                <a:gridCol w="882290"/>
                <a:gridCol w="1021491"/>
                <a:gridCol w="762195"/>
              </a:tblGrid>
              <a:tr h="834946">
                <a:tc>
                  <a:txBody>
                    <a:bodyPr/>
                    <a:lstStyle/>
                    <a:p>
                      <a:pPr algn="ctr">
                        <a:lnSpc>
                          <a:spcPct val="150000"/>
                        </a:lnSpc>
                        <a:spcAft>
                          <a:spcPts val="1000"/>
                        </a:spcAft>
                      </a:pPr>
                      <a:r>
                        <a:rPr lang="es-ES" sz="1000">
                          <a:effectLst/>
                        </a:rPr>
                        <a:t>Formato</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Resolución</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 Grabación</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Tiempo</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Cámaras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Ancho banda </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s-ES" sz="1000">
                          <a:effectLst/>
                        </a:rPr>
                        <a:t>Espacio físico</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93759">
                <a:tc>
                  <a:txBody>
                    <a:bodyPr/>
                    <a:lstStyle/>
                    <a:p>
                      <a:pPr algn="ctr">
                        <a:lnSpc>
                          <a:spcPct val="150000"/>
                        </a:lnSpc>
                        <a:spcAft>
                          <a:spcPts val="1000"/>
                        </a:spcAft>
                      </a:pPr>
                      <a:r>
                        <a:rPr lang="es-ES" sz="1000">
                          <a:effectLst/>
                        </a:rPr>
                        <a:t>H.264</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1028x720</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MOVIMIENTO</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3 meses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Samsung</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108.62 Mbit/s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s-ES" sz="1000">
                          <a:effectLst/>
                        </a:rPr>
                        <a:t>22.76 TB</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93759">
                <a:tc>
                  <a:txBody>
                    <a:bodyPr/>
                    <a:lstStyle/>
                    <a:p>
                      <a:pPr algn="ctr">
                        <a:lnSpc>
                          <a:spcPct val="150000"/>
                        </a:lnSpc>
                        <a:spcAft>
                          <a:spcPts val="1000"/>
                        </a:spcAft>
                      </a:pPr>
                      <a:r>
                        <a:rPr lang="es-ES" sz="1000">
                          <a:effectLst/>
                        </a:rPr>
                        <a:t>H.264</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1028x720</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MOVIMIENTO</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3 meses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Axis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000">
                          <a:effectLst/>
                        </a:rPr>
                        <a:t>4.07 Mbit/s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s-ES" sz="1000">
                          <a:effectLst/>
                        </a:rPr>
                        <a:t>3.22 TB</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93759">
                <a:tc gridSpan="5">
                  <a:txBody>
                    <a:bodyPr/>
                    <a:lstStyle/>
                    <a:p>
                      <a:pPr algn="ctr">
                        <a:lnSpc>
                          <a:spcPct val="150000"/>
                        </a:lnSpc>
                        <a:spcAft>
                          <a:spcPts val="1000"/>
                        </a:spcAft>
                      </a:pPr>
                      <a:r>
                        <a:rPr lang="es-ES" sz="1000">
                          <a:effectLst/>
                        </a:rPr>
                        <a:t>TOTAL</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a:lnSpc>
                          <a:spcPct val="150000"/>
                        </a:lnSpc>
                        <a:spcAft>
                          <a:spcPts val="1000"/>
                        </a:spcAft>
                      </a:pPr>
                      <a:r>
                        <a:rPr lang="es-ES" sz="1000">
                          <a:effectLst/>
                        </a:rPr>
                        <a:t>112.68 Mbit/s</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1000"/>
                        </a:spcAft>
                      </a:pPr>
                      <a:r>
                        <a:rPr lang="es-ES" sz="1000" dirty="0">
                          <a:effectLst/>
                        </a:rPr>
                        <a:t>25.98 TB</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2602030430"/>
              </p:ext>
            </p:extLst>
          </p:nvPr>
        </p:nvGraphicFramePr>
        <p:xfrm>
          <a:off x="6022404" y="347833"/>
          <a:ext cx="2878455" cy="632525"/>
        </p:xfrm>
        <a:graphic>
          <a:graphicData uri="http://schemas.openxmlformats.org/drawingml/2006/table">
            <a:tbl>
              <a:tblPr firstRow="1" firstCol="1" bandRow="1" bandCol="1">
                <a:tableStyleId>{5C22544A-7EE6-4342-B048-85BDC9FD1C3A}</a:tableStyleId>
              </a:tblPr>
              <a:tblGrid>
                <a:gridCol w="1077752"/>
                <a:gridCol w="1800703"/>
              </a:tblGrid>
              <a:tr h="0">
                <a:tc>
                  <a:txBody>
                    <a:bodyPr/>
                    <a:lstStyle/>
                    <a:p>
                      <a:pPr algn="ctr">
                        <a:lnSpc>
                          <a:spcPct val="150000"/>
                        </a:lnSpc>
                        <a:spcAft>
                          <a:spcPts val="0"/>
                        </a:spcAft>
                      </a:pPr>
                      <a:r>
                        <a:rPr lang="es-ES" sz="1100">
                          <a:effectLst/>
                        </a:rPr>
                        <a:t>Cantidad</a:t>
                      </a:r>
                      <a:endParaRPr lang="es-ES" sz="1100">
                        <a:effectLst/>
                        <a:latin typeface="Calibri" panose="020F0502020204030204" pitchFamily="34" charset="0"/>
                      </a:endParaRPr>
                    </a:p>
                  </a:txBody>
                  <a:tcPr marL="68580" marR="68580" marT="0" marB="0"/>
                </a:tc>
                <a:tc>
                  <a:txBody>
                    <a:bodyPr/>
                    <a:lstStyle/>
                    <a:p>
                      <a:pPr algn="ctr">
                        <a:lnSpc>
                          <a:spcPct val="150000"/>
                        </a:lnSpc>
                        <a:spcAft>
                          <a:spcPts val="0"/>
                        </a:spcAft>
                      </a:pPr>
                      <a:r>
                        <a:rPr lang="es-ES" sz="1100">
                          <a:effectLst/>
                        </a:rPr>
                        <a:t>Ubicación</a:t>
                      </a:r>
                      <a:endParaRPr lang="es-ES" sz="1100">
                        <a:effectLst/>
                        <a:latin typeface="Calibri" panose="020F0502020204030204" pitchFamily="34" charset="0"/>
                      </a:endParaRPr>
                    </a:p>
                  </a:txBody>
                  <a:tcPr marL="68580" marR="68580" marT="0" marB="0"/>
                </a:tc>
              </a:tr>
              <a:tr h="0">
                <a:tc>
                  <a:txBody>
                    <a:bodyPr/>
                    <a:lstStyle/>
                    <a:p>
                      <a:pPr algn="ctr">
                        <a:lnSpc>
                          <a:spcPct val="150000"/>
                        </a:lnSpc>
                        <a:spcAft>
                          <a:spcPts val="0"/>
                        </a:spcAft>
                      </a:pPr>
                      <a:r>
                        <a:rPr lang="es-ES" sz="1000">
                          <a:effectLst/>
                        </a:rPr>
                        <a:t>68</a:t>
                      </a:r>
                      <a:endParaRPr lang="es-ES" sz="1100">
                        <a:effectLst/>
                        <a:latin typeface="Calibri" panose="020F0502020204030204" pitchFamily="34" charset="0"/>
                      </a:endParaRPr>
                    </a:p>
                  </a:txBody>
                  <a:tcPr marL="68580" marR="68580" marT="0" marB="0"/>
                </a:tc>
                <a:tc>
                  <a:txBody>
                    <a:bodyPr/>
                    <a:lstStyle/>
                    <a:p>
                      <a:pPr algn="ctr">
                        <a:lnSpc>
                          <a:spcPct val="150000"/>
                        </a:lnSpc>
                        <a:spcAft>
                          <a:spcPts val="0"/>
                        </a:spcAft>
                      </a:pPr>
                      <a:r>
                        <a:rPr lang="es-ES" sz="1000">
                          <a:effectLst/>
                        </a:rPr>
                        <a:t>Interiores</a:t>
                      </a:r>
                      <a:endParaRPr lang="es-ES" sz="1100">
                        <a:effectLst/>
                        <a:latin typeface="Calibri" panose="020F0502020204030204" pitchFamily="34" charset="0"/>
                      </a:endParaRPr>
                    </a:p>
                  </a:txBody>
                  <a:tcPr marL="68580" marR="68580" marT="0" marB="0"/>
                </a:tc>
              </a:tr>
              <a:tr h="0">
                <a:tc>
                  <a:txBody>
                    <a:bodyPr/>
                    <a:lstStyle/>
                    <a:p>
                      <a:pPr algn="ctr">
                        <a:lnSpc>
                          <a:spcPct val="150000"/>
                        </a:lnSpc>
                        <a:spcAft>
                          <a:spcPts val="0"/>
                        </a:spcAft>
                      </a:pPr>
                      <a:r>
                        <a:rPr lang="es-ES" sz="1000">
                          <a:effectLst/>
                        </a:rPr>
                        <a:t>11</a:t>
                      </a:r>
                      <a:endParaRPr lang="es-ES" sz="1100">
                        <a:effectLst/>
                        <a:latin typeface="Calibri" panose="020F0502020204030204" pitchFamily="34" charset="0"/>
                      </a:endParaRPr>
                    </a:p>
                  </a:txBody>
                  <a:tcPr marL="68580" marR="68580" marT="0" marB="0"/>
                </a:tc>
                <a:tc>
                  <a:txBody>
                    <a:bodyPr/>
                    <a:lstStyle/>
                    <a:p>
                      <a:pPr algn="ctr">
                        <a:lnSpc>
                          <a:spcPct val="150000"/>
                        </a:lnSpc>
                        <a:spcAft>
                          <a:spcPts val="0"/>
                        </a:spcAft>
                      </a:pPr>
                      <a:r>
                        <a:rPr lang="es-ES" sz="1000" dirty="0">
                          <a:effectLst/>
                        </a:rPr>
                        <a:t>Exteriores </a:t>
                      </a:r>
                      <a:endParaRPr lang="es-ES" sz="1100" dirty="0">
                        <a:effectLst/>
                        <a:latin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3979247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044" y="764704"/>
            <a:ext cx="8266409" cy="5688632"/>
          </a:xfrm>
        </p:spPr>
        <p:txBody>
          <a:bodyPr>
            <a:normAutofit/>
          </a:bodyPr>
          <a:lstStyle/>
          <a:p>
            <a:pPr lvl="0"/>
            <a:r>
              <a:rPr lang="es-ES" dirty="0"/>
              <a:t>Doble acometida de fibra óptica por rutas independientes </a:t>
            </a:r>
          </a:p>
          <a:p>
            <a:pPr lvl="0"/>
            <a:r>
              <a:rPr lang="es-ES" dirty="0"/>
              <a:t>Cuartos de comunicaciones exclusivos para equipo pasivo de proveedores y clientes </a:t>
            </a:r>
          </a:p>
          <a:p>
            <a:pPr lvl="0"/>
            <a:r>
              <a:rPr lang="es-ES" dirty="0"/>
              <a:t>Sistemas de distribución con salas de interconexión y rutas separadas </a:t>
            </a:r>
          </a:p>
          <a:p>
            <a:pPr lvl="0"/>
            <a:r>
              <a:rPr lang="es-ES" dirty="0"/>
              <a:t>Contención de cables a través de canaleta aérea con separación por tipo de cable </a:t>
            </a:r>
          </a:p>
          <a:p>
            <a:pPr lvl="0"/>
            <a:r>
              <a:rPr lang="es-ES" dirty="0"/>
              <a:t>Zona de distribución MDA para equipos principales </a:t>
            </a:r>
          </a:p>
          <a:p>
            <a:pPr lvl="0"/>
            <a:r>
              <a:rPr lang="es-ES" dirty="0"/>
              <a:t>Zona de distribución horizontal HDA para redes LAN /SAN </a:t>
            </a:r>
          </a:p>
          <a:p>
            <a:pPr lvl="0"/>
            <a:r>
              <a:rPr lang="es-ES" dirty="0"/>
              <a:t>Zona de distribución de equipos EDA para conexión a equipos finales.</a:t>
            </a:r>
          </a:p>
          <a:p>
            <a:pPr lvl="0"/>
            <a:r>
              <a:rPr lang="es-ES" dirty="0"/>
              <a:t>El EDA no debería estar a más de 100 m del MDA, con menos de 4 conexiones, en el caso de ser totalmente pasivas</a:t>
            </a:r>
          </a:p>
          <a:p>
            <a:pPr lvl="0"/>
            <a:r>
              <a:rPr lang="es-ES" dirty="0" smtClean="0"/>
              <a:t>Diseño </a:t>
            </a:r>
            <a:r>
              <a:rPr lang="es-ES" dirty="0"/>
              <a:t>de cableado híbrido para mejora de velocidades de interconexión </a:t>
            </a:r>
          </a:p>
          <a:p>
            <a:pPr lvl="0"/>
            <a:endParaRPr lang="es-ES" dirty="0"/>
          </a:p>
          <a:p>
            <a:endParaRPr lang="es-ES" dirty="0"/>
          </a:p>
        </p:txBody>
      </p:sp>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COMUNICACIONES</a:t>
            </a:r>
            <a:endParaRPr lang="es-ES" sz="3000" dirty="0"/>
          </a:p>
        </p:txBody>
      </p:sp>
      <p:pic>
        <p:nvPicPr>
          <p:cNvPr id="9218" name="Picture 2" descr="https://encrypted-tbn3.gstatic.com/images?q=tbn:ANd9GcSVXUVuDEbrw-Ra0ErmNIPVd09SSyrE0EHeAFMQrVYudtDol_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02724" y="664096"/>
            <a:ext cx="2390775" cy="1914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8262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a:xfrm>
            <a:off x="549796" y="188640"/>
            <a:ext cx="2652936" cy="547464"/>
          </a:xfrm>
        </p:spPr>
        <p:txBody>
          <a:bodyPr/>
          <a:lstStyle/>
          <a:p>
            <a:r>
              <a:rPr lang="es-ES" dirty="0" smtClean="0"/>
              <a:t>Introducción</a:t>
            </a:r>
            <a:endParaRPr lang="es-ES" dirty="0"/>
          </a:p>
        </p:txBody>
      </p:sp>
      <p:sp>
        <p:nvSpPr>
          <p:cNvPr id="14" name="Marcador de posición de contenido 13"/>
          <p:cNvSpPr>
            <a:spLocks noGrp="1"/>
          </p:cNvSpPr>
          <p:nvPr>
            <p:ph idx="1"/>
          </p:nvPr>
        </p:nvSpPr>
        <p:spPr>
          <a:xfrm>
            <a:off x="765820" y="908720"/>
            <a:ext cx="9865096" cy="880120"/>
          </a:xfrm>
        </p:spPr>
        <p:txBody>
          <a:bodyPr>
            <a:normAutofit lnSpcReduction="10000"/>
          </a:bodyPr>
          <a:lstStyle/>
          <a:p>
            <a:r>
              <a:rPr lang="es-CR" i="1" dirty="0"/>
              <a:t>El caso de estudio a desarrollarse se basa en el diseño de un Data Center TIER IV a nivel de infraestructura en los sistemas: eléctrico, climatización, seguridad física, comunicaciones</a:t>
            </a:r>
            <a:endParaRPr lang="es-ES" dirty="0"/>
          </a:p>
        </p:txBody>
      </p:sp>
      <p:graphicFrame>
        <p:nvGraphicFramePr>
          <p:cNvPr id="2" name="Tabla 1"/>
          <p:cNvGraphicFramePr>
            <a:graphicFrameLocks noGrp="1"/>
          </p:cNvGraphicFramePr>
          <p:nvPr>
            <p:extLst>
              <p:ext uri="{D42A27DB-BD31-4B8C-83A1-F6EECF244321}">
                <p14:modId xmlns:p14="http://schemas.microsoft.com/office/powerpoint/2010/main" val="3195978309"/>
              </p:ext>
            </p:extLst>
          </p:nvPr>
        </p:nvGraphicFramePr>
        <p:xfrm>
          <a:off x="5158308" y="1788840"/>
          <a:ext cx="5184576" cy="4448472"/>
        </p:xfrm>
        <a:graphic>
          <a:graphicData uri="http://schemas.openxmlformats.org/drawingml/2006/table">
            <a:tbl>
              <a:tblPr firstRow="1" bandRow="1">
                <a:tableStyleId>{5C22544A-7EE6-4342-B048-85BDC9FD1C3A}</a:tableStyleId>
              </a:tblPr>
              <a:tblGrid>
                <a:gridCol w="2592288"/>
                <a:gridCol w="2592288"/>
              </a:tblGrid>
              <a:tr h="2224236">
                <a:tc>
                  <a:txBody>
                    <a:bodyPr/>
                    <a:lstStyle/>
                    <a:p>
                      <a:endParaRPr lang="es-ES" dirty="0"/>
                    </a:p>
                  </a:txBody>
                  <a:tcPr/>
                </a:tc>
                <a:tc>
                  <a:txBody>
                    <a:bodyPr/>
                    <a:lstStyle/>
                    <a:p>
                      <a:endParaRPr lang="es-ES" dirty="0"/>
                    </a:p>
                  </a:txBody>
                  <a:tcPr/>
                </a:tc>
              </a:tr>
              <a:tr h="2224236">
                <a:tc>
                  <a:txBody>
                    <a:bodyPr/>
                    <a:lstStyle/>
                    <a:p>
                      <a:endParaRPr lang="es-ES" dirty="0"/>
                    </a:p>
                  </a:txBody>
                  <a:tcPr/>
                </a:tc>
                <a:tc>
                  <a:txBody>
                    <a:bodyPr/>
                    <a:lstStyle/>
                    <a:p>
                      <a:endParaRPr lang="es-ES" dirty="0"/>
                    </a:p>
                  </a:txBody>
                  <a:tcPr/>
                </a:tc>
              </a:tr>
            </a:tbl>
          </a:graphicData>
        </a:graphic>
      </p:graphicFrame>
      <p:pic>
        <p:nvPicPr>
          <p:cNvPr id="6" name="Imagen 5"/>
          <p:cNvPicPr>
            <a:picLocks noChangeAspect="1"/>
          </p:cNvPicPr>
          <p:nvPr/>
        </p:nvPicPr>
        <p:blipFill>
          <a:blip r:embed="rId2"/>
          <a:stretch>
            <a:fillRect/>
          </a:stretch>
        </p:blipFill>
        <p:spPr>
          <a:xfrm>
            <a:off x="295060" y="2019101"/>
            <a:ext cx="4540348" cy="3971925"/>
          </a:xfrm>
          <a:prstGeom prst="rect">
            <a:avLst/>
          </a:prstGeom>
        </p:spPr>
      </p:pic>
      <p:pic>
        <p:nvPicPr>
          <p:cNvPr id="11" name="Imagen 10"/>
          <p:cNvPicPr>
            <a:picLocks noChangeAspect="1"/>
          </p:cNvPicPr>
          <p:nvPr/>
        </p:nvPicPr>
        <p:blipFill rotWithShape="1">
          <a:blip r:embed="rId3"/>
          <a:srcRect l="4005" t="2535" r="1964" b="3187"/>
          <a:stretch/>
        </p:blipFill>
        <p:spPr>
          <a:xfrm>
            <a:off x="7719972" y="1788840"/>
            <a:ext cx="2626104" cy="2271978"/>
          </a:xfrm>
          <a:prstGeom prst="rect">
            <a:avLst/>
          </a:prstGeom>
        </p:spPr>
      </p:pic>
      <p:pic>
        <p:nvPicPr>
          <p:cNvPr id="12" name="Imagen 11"/>
          <p:cNvPicPr>
            <a:picLocks noChangeAspect="1"/>
          </p:cNvPicPr>
          <p:nvPr/>
        </p:nvPicPr>
        <p:blipFill rotWithShape="1">
          <a:blip r:embed="rId4"/>
          <a:srcRect r="-955"/>
          <a:stretch/>
        </p:blipFill>
        <p:spPr>
          <a:xfrm>
            <a:off x="5086300" y="1780098"/>
            <a:ext cx="2660600" cy="2240268"/>
          </a:xfrm>
          <a:prstGeom prst="rect">
            <a:avLst/>
          </a:prstGeom>
        </p:spPr>
      </p:pic>
      <p:pic>
        <p:nvPicPr>
          <p:cNvPr id="15" name="Imagen 14"/>
          <p:cNvPicPr>
            <a:picLocks noChangeAspect="1"/>
          </p:cNvPicPr>
          <p:nvPr/>
        </p:nvPicPr>
        <p:blipFill rotWithShape="1">
          <a:blip r:embed="rId5"/>
          <a:srcRect l="1849" t="2557" r="2805" b="3248"/>
          <a:stretch/>
        </p:blipFill>
        <p:spPr>
          <a:xfrm>
            <a:off x="5158308" y="4015653"/>
            <a:ext cx="2588591" cy="2218927"/>
          </a:xfrm>
          <a:prstGeom prst="rect">
            <a:avLst/>
          </a:prstGeom>
        </p:spPr>
      </p:pic>
      <p:pic>
        <p:nvPicPr>
          <p:cNvPr id="16" name="Imagen 15"/>
          <p:cNvPicPr>
            <a:picLocks noChangeAspect="1"/>
          </p:cNvPicPr>
          <p:nvPr/>
        </p:nvPicPr>
        <p:blipFill>
          <a:blip r:embed="rId6"/>
          <a:stretch>
            <a:fillRect/>
          </a:stretch>
        </p:blipFill>
        <p:spPr>
          <a:xfrm>
            <a:off x="7746899" y="4034757"/>
            <a:ext cx="2572249" cy="2233320"/>
          </a:xfrm>
          <a:prstGeom prst="rect">
            <a:avLst/>
          </a:prstGeom>
        </p:spPr>
      </p:pic>
    </p:spTree>
    <p:extLst>
      <p:ext uri="{BB962C8B-B14F-4D97-AF65-F5344CB8AC3E}">
        <p14:creationId xmlns:p14="http://schemas.microsoft.com/office/powerpoint/2010/main" val="143723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COMUNICACIONES</a:t>
            </a:r>
            <a:endParaRPr lang="es-ES" sz="30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3932" y="836712"/>
            <a:ext cx="8424936" cy="5380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1392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ACOMETIDA Y CUARTOS DE CONEXIÓN</a:t>
            </a:r>
            <a:endParaRPr lang="es-ES" sz="3000" dirty="0"/>
          </a:p>
        </p:txBody>
      </p:sp>
      <p:sp>
        <p:nvSpPr>
          <p:cNvPr id="7" name="Marcador de contenido 2"/>
          <p:cNvSpPr>
            <a:spLocks noGrp="1"/>
          </p:cNvSpPr>
          <p:nvPr>
            <p:ph idx="1"/>
          </p:nvPr>
        </p:nvSpPr>
        <p:spPr>
          <a:xfrm>
            <a:off x="152045" y="764704"/>
            <a:ext cx="5150280" cy="5688632"/>
          </a:xfrm>
        </p:spPr>
        <p:txBody>
          <a:bodyPr>
            <a:normAutofit/>
          </a:bodyPr>
          <a:lstStyle/>
          <a:p>
            <a:pPr lvl="0"/>
            <a:r>
              <a:rPr lang="es-ES" dirty="0"/>
              <a:t>Ruta 1: Acometida de Rutas para equipos de borde , interconexiones WAN </a:t>
            </a:r>
            <a:endParaRPr lang="es-ES" sz="2400" dirty="0"/>
          </a:p>
          <a:p>
            <a:pPr lvl="1"/>
            <a:r>
              <a:rPr lang="es-ES" dirty="0"/>
              <a:t>Ruta principal Oficinas – Nodo principal </a:t>
            </a:r>
            <a:endParaRPr lang="es-ES" sz="2000" dirty="0"/>
          </a:p>
          <a:p>
            <a:pPr lvl="1"/>
            <a:r>
              <a:rPr lang="es-ES" dirty="0"/>
              <a:t>Ruta principal anillo </a:t>
            </a:r>
            <a:endParaRPr lang="es-ES" sz="2000" dirty="0"/>
          </a:p>
          <a:p>
            <a:pPr lvl="1"/>
            <a:r>
              <a:rPr lang="es-ES" dirty="0"/>
              <a:t>Ruta NOC – Centro de Datos </a:t>
            </a:r>
            <a:endParaRPr lang="es-ES" sz="2000" dirty="0"/>
          </a:p>
          <a:p>
            <a:pPr lvl="0"/>
            <a:r>
              <a:rPr lang="es-ES" dirty="0"/>
              <a:t>Ruta 2: Acometida de rutas secundarias de distribución</a:t>
            </a:r>
            <a:endParaRPr lang="es-ES" sz="2400" dirty="0"/>
          </a:p>
          <a:p>
            <a:pPr lvl="1"/>
            <a:r>
              <a:rPr lang="es-ES" dirty="0"/>
              <a:t>Ruta pétalo anillo principal </a:t>
            </a:r>
            <a:endParaRPr lang="es-ES" sz="2000" dirty="0"/>
          </a:p>
          <a:p>
            <a:pPr lvl="1"/>
            <a:r>
              <a:rPr lang="es-ES" dirty="0"/>
              <a:t>Ruta Fibra oscura ( Conexión directa) </a:t>
            </a:r>
            <a:endParaRPr lang="es-ES" sz="2000" dirty="0"/>
          </a:p>
          <a:p>
            <a:pPr lvl="1"/>
            <a:r>
              <a:rPr lang="es-ES" dirty="0"/>
              <a:t>Ruta nodo secundario con conexión cruzada </a:t>
            </a:r>
            <a:endParaRPr lang="es-ES" sz="2000" dirty="0"/>
          </a:p>
          <a:p>
            <a:pPr lvl="0"/>
            <a:r>
              <a:rPr lang="es-ES" dirty="0"/>
              <a:t>Ruta 3: Acometida rutas proveedores externos </a:t>
            </a:r>
            <a:endParaRPr lang="es-ES" sz="2400" dirty="0"/>
          </a:p>
          <a:p>
            <a:pPr lvl="1"/>
            <a:r>
              <a:rPr lang="es-ES" dirty="0"/>
              <a:t>Ruta </a:t>
            </a:r>
            <a:r>
              <a:rPr lang="es-ES" i="1" dirty="0" err="1"/>
              <a:t>carrier</a:t>
            </a:r>
            <a:r>
              <a:rPr lang="es-ES" dirty="0"/>
              <a:t> primario </a:t>
            </a:r>
            <a:endParaRPr lang="es-ES" sz="2000" dirty="0"/>
          </a:p>
          <a:p>
            <a:pPr lvl="1"/>
            <a:r>
              <a:rPr lang="es-ES" dirty="0"/>
              <a:t>Ruta </a:t>
            </a:r>
            <a:r>
              <a:rPr lang="es-ES" i="1" dirty="0" err="1"/>
              <a:t>carrier</a:t>
            </a:r>
            <a:r>
              <a:rPr lang="es-ES" dirty="0"/>
              <a:t> estatales </a:t>
            </a:r>
            <a:endParaRPr lang="es-ES" sz="2000" dirty="0"/>
          </a:p>
          <a:p>
            <a:pPr lvl="1"/>
            <a:r>
              <a:rPr lang="es-ES" dirty="0"/>
              <a:t>Ruta </a:t>
            </a:r>
            <a:r>
              <a:rPr lang="es-ES" dirty="0" err="1"/>
              <a:t>c</a:t>
            </a:r>
            <a:r>
              <a:rPr lang="es-ES" i="1" dirty="0" err="1"/>
              <a:t>arriers</a:t>
            </a:r>
            <a:r>
              <a:rPr lang="es-ES" dirty="0"/>
              <a:t> privados </a:t>
            </a:r>
          </a:p>
          <a:p>
            <a:pPr lvl="0"/>
            <a:endParaRPr lang="es-ES" dirty="0"/>
          </a:p>
          <a:p>
            <a:endParaRPr lang="es-ES" dirty="0"/>
          </a:p>
        </p:txBody>
      </p:sp>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5590356" y="1376772"/>
            <a:ext cx="5904656" cy="4644516"/>
          </a:xfrm>
          <a:prstGeom prst="rect">
            <a:avLst/>
          </a:prstGeom>
          <a:noFill/>
          <a:ln>
            <a:noFill/>
          </a:ln>
        </p:spPr>
      </p:pic>
    </p:spTree>
    <p:extLst>
      <p:ext uri="{BB962C8B-B14F-4D97-AF65-F5344CB8AC3E}">
        <p14:creationId xmlns:p14="http://schemas.microsoft.com/office/powerpoint/2010/main" val="2931496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ZONA DE DISTRIBUCIÓN PRINCIPAL</a:t>
            </a:r>
            <a:endParaRPr lang="es-ES" sz="3000" dirty="0"/>
          </a:p>
        </p:txBody>
      </p:sp>
      <p:sp>
        <p:nvSpPr>
          <p:cNvPr id="7" name="Marcador de contenido 2"/>
          <p:cNvSpPr>
            <a:spLocks noGrp="1"/>
          </p:cNvSpPr>
          <p:nvPr>
            <p:ph idx="1"/>
          </p:nvPr>
        </p:nvSpPr>
        <p:spPr>
          <a:xfrm>
            <a:off x="333772" y="1187097"/>
            <a:ext cx="5150280" cy="5688632"/>
          </a:xfrm>
        </p:spPr>
        <p:txBody>
          <a:bodyPr>
            <a:normAutofit/>
          </a:bodyPr>
          <a:lstStyle/>
          <a:p>
            <a:r>
              <a:rPr lang="es-ES" dirty="0"/>
              <a:t>Cada cuarto de interconexión debe contar con su ducto de ingreso de Fibras ópticas tanto para el proveedor del Centro de Datos así como para proveedores externos. </a:t>
            </a:r>
          </a:p>
          <a:p>
            <a:r>
              <a:rPr lang="es-ES" dirty="0"/>
              <a:t>Cada cuarto de interconexión contará con equipos pasivos, a donde llegarán las fibras canales de los proveedores y las fibras reflejas que irán hacia la sala útil del Centro de Datos. </a:t>
            </a:r>
          </a:p>
          <a:p>
            <a:r>
              <a:rPr lang="es-ES" dirty="0"/>
              <a:t>El sistema de </a:t>
            </a:r>
            <a:r>
              <a:rPr lang="es-ES" dirty="0" err="1"/>
              <a:t>cross</a:t>
            </a:r>
            <a:r>
              <a:rPr lang="es-ES" dirty="0"/>
              <a:t>-conexión tiene como finalidad simplificar el trabajo y el crecimiento de la red sin afectar el servicio en los sistemas o en la infraestructura tal como lo muestra la figura siguiente </a:t>
            </a:r>
          </a:p>
          <a:p>
            <a:pPr lvl="0"/>
            <a:endParaRPr lang="es-ES" dirty="0"/>
          </a:p>
          <a:p>
            <a:endParaRPr lang="es-ES" dirty="0"/>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6094412" y="764704"/>
            <a:ext cx="5328592" cy="2234565"/>
          </a:xfrm>
          <a:prstGeom prst="rect">
            <a:avLst/>
          </a:prstGeom>
          <a:noFill/>
          <a:ln>
            <a:noFill/>
          </a:ln>
        </p:spPr>
      </p:pic>
      <p:pic>
        <p:nvPicPr>
          <p:cNvPr id="9" name="Imagen 8"/>
          <p:cNvPicPr/>
          <p:nvPr/>
        </p:nvPicPr>
        <p:blipFill>
          <a:blip r:embed="rId3">
            <a:extLst>
              <a:ext uri="{28A0092B-C50C-407E-A947-70E740481C1C}">
                <a14:useLocalDpi xmlns:a14="http://schemas.microsoft.com/office/drawing/2010/main" val="0"/>
              </a:ext>
            </a:extLst>
          </a:blip>
          <a:srcRect/>
          <a:stretch>
            <a:fillRect/>
          </a:stretch>
        </p:blipFill>
        <p:spPr bwMode="auto">
          <a:xfrm>
            <a:off x="7390556" y="3356992"/>
            <a:ext cx="3226232" cy="2616507"/>
          </a:xfrm>
          <a:prstGeom prst="rect">
            <a:avLst/>
          </a:prstGeom>
          <a:noFill/>
          <a:ln>
            <a:noFill/>
          </a:ln>
        </p:spPr>
      </p:pic>
    </p:spTree>
    <p:extLst>
      <p:ext uri="{BB962C8B-B14F-4D97-AF65-F5344CB8AC3E}">
        <p14:creationId xmlns:p14="http://schemas.microsoft.com/office/powerpoint/2010/main" val="4040986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ZONA DE DISTRIBUCIÓN HORIZONTAL</a:t>
            </a:r>
            <a:endParaRPr lang="es-ES" sz="3000" dirty="0"/>
          </a:p>
        </p:txBody>
      </p:sp>
      <p:sp>
        <p:nvSpPr>
          <p:cNvPr id="7" name="Marcador de contenido 2"/>
          <p:cNvSpPr>
            <a:spLocks noGrp="1"/>
          </p:cNvSpPr>
          <p:nvPr>
            <p:ph idx="1"/>
          </p:nvPr>
        </p:nvSpPr>
        <p:spPr>
          <a:xfrm>
            <a:off x="144356" y="1052736"/>
            <a:ext cx="5150280" cy="5688632"/>
          </a:xfrm>
        </p:spPr>
        <p:txBody>
          <a:bodyPr>
            <a:normAutofit/>
          </a:bodyPr>
          <a:lstStyle/>
          <a:p>
            <a:r>
              <a:rPr lang="es-ES" dirty="0"/>
              <a:t>Es un área utilizada para conexión con las áreas de equipos. Incluye el </a:t>
            </a:r>
            <a:r>
              <a:rPr lang="es-ES" i="1" dirty="0" err="1"/>
              <a:t>cross</a:t>
            </a:r>
            <a:r>
              <a:rPr lang="es-ES" i="1" dirty="0"/>
              <a:t>  </a:t>
            </a:r>
            <a:r>
              <a:rPr lang="es-ES" i="1" dirty="0" err="1"/>
              <a:t>connect</a:t>
            </a:r>
            <a:r>
              <a:rPr lang="es-ES" i="1" dirty="0"/>
              <a:t> </a:t>
            </a:r>
            <a:r>
              <a:rPr lang="es-ES" dirty="0"/>
              <a:t>horizontal (HC) y equipos intermedios</a:t>
            </a:r>
            <a:r>
              <a:rPr lang="es-ES" dirty="0" smtClean="0"/>
              <a:t>.</a:t>
            </a:r>
          </a:p>
          <a:p>
            <a:pPr marL="45720" indent="0">
              <a:buNone/>
            </a:pPr>
            <a:endParaRPr lang="es-ES" dirty="0"/>
          </a:p>
          <a:p>
            <a:r>
              <a:rPr lang="es-ES" dirty="0"/>
              <a:t>Este cableado horizontal tiene similitud con las rutas de fibra pues van por el camino asignado por el Data Center y disminuye los impactos por mala manipulación de fibra</a:t>
            </a:r>
            <a:r>
              <a:rPr lang="es-ES" dirty="0" smtClean="0"/>
              <a:t>.</a:t>
            </a:r>
          </a:p>
          <a:p>
            <a:pPr marL="45720" indent="0">
              <a:buNone/>
            </a:pPr>
            <a:endParaRPr lang="es-ES" dirty="0"/>
          </a:p>
          <a:p>
            <a:r>
              <a:rPr lang="es-ES" dirty="0"/>
              <a:t>Este esquema es para solventar la necesidad de comunicación  para los clientes entre los cuartos de </a:t>
            </a:r>
            <a:r>
              <a:rPr lang="es-ES" dirty="0" err="1"/>
              <a:t>cross</a:t>
            </a:r>
            <a:r>
              <a:rPr lang="es-ES" dirty="0"/>
              <a:t> conexión y el cuarto donde se encuentran ubicados los equipos de los clientes</a:t>
            </a:r>
          </a:p>
          <a:p>
            <a:pPr lvl="0"/>
            <a:endParaRPr lang="es-ES" dirty="0"/>
          </a:p>
          <a:p>
            <a:endParaRPr lang="es-ES" dirty="0"/>
          </a:p>
        </p:txBody>
      </p:sp>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5950396" y="647960"/>
            <a:ext cx="4991894" cy="3340968"/>
          </a:xfrm>
          <a:prstGeom prst="rect">
            <a:avLst/>
          </a:prstGeom>
          <a:noFill/>
          <a:ln>
            <a:noFill/>
          </a:ln>
        </p:spPr>
      </p:pic>
      <p:pic>
        <p:nvPicPr>
          <p:cNvPr id="10" name="Imagen 9"/>
          <p:cNvPicPr/>
          <p:nvPr/>
        </p:nvPicPr>
        <p:blipFill>
          <a:blip r:embed="rId3">
            <a:extLst>
              <a:ext uri="{28A0092B-C50C-407E-A947-70E740481C1C}">
                <a14:useLocalDpi xmlns:a14="http://schemas.microsoft.com/office/drawing/2010/main" val="0"/>
              </a:ext>
            </a:extLst>
          </a:blip>
          <a:srcRect/>
          <a:stretch>
            <a:fillRect/>
          </a:stretch>
        </p:blipFill>
        <p:spPr bwMode="auto">
          <a:xfrm>
            <a:off x="6454452" y="4221088"/>
            <a:ext cx="4320480" cy="2520280"/>
          </a:xfrm>
          <a:prstGeom prst="rect">
            <a:avLst/>
          </a:prstGeom>
          <a:noFill/>
          <a:ln>
            <a:noFill/>
          </a:ln>
        </p:spPr>
      </p:pic>
    </p:spTree>
    <p:extLst>
      <p:ext uri="{BB962C8B-B14F-4D97-AF65-F5344CB8AC3E}">
        <p14:creationId xmlns:p14="http://schemas.microsoft.com/office/powerpoint/2010/main" val="1402986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ZONA DE DISTRIBUCIÓN VERTICAL</a:t>
            </a:r>
            <a:endParaRPr lang="es-ES" sz="3000" dirty="0"/>
          </a:p>
        </p:txBody>
      </p:sp>
      <p:sp>
        <p:nvSpPr>
          <p:cNvPr id="7" name="Marcador de contenido 2"/>
          <p:cNvSpPr>
            <a:spLocks noGrp="1"/>
          </p:cNvSpPr>
          <p:nvPr>
            <p:ph idx="1"/>
          </p:nvPr>
        </p:nvSpPr>
        <p:spPr>
          <a:xfrm>
            <a:off x="144356" y="1052736"/>
            <a:ext cx="5150280" cy="5688632"/>
          </a:xfrm>
        </p:spPr>
        <p:txBody>
          <a:bodyPr>
            <a:normAutofit/>
          </a:bodyPr>
          <a:lstStyle/>
          <a:p>
            <a:r>
              <a:rPr lang="es-ES" dirty="0"/>
              <a:t>Espacio destinado para los equipamientos terminales (</a:t>
            </a:r>
            <a:r>
              <a:rPr lang="es-ES" i="1" dirty="0"/>
              <a:t>Servers, </a:t>
            </a:r>
            <a:r>
              <a:rPr lang="es-ES" i="1" dirty="0" err="1"/>
              <a:t>Storages</a:t>
            </a:r>
            <a:r>
              <a:rPr lang="es-ES" dirty="0"/>
              <a:t>) y los equipos de comunicación de datos o voz (</a:t>
            </a:r>
            <a:r>
              <a:rPr lang="es-ES" i="1" dirty="0"/>
              <a:t>switch</a:t>
            </a:r>
            <a:r>
              <a:rPr lang="es-ES" dirty="0"/>
              <a:t>, centrales telefónicas) </a:t>
            </a:r>
            <a:endParaRPr lang="es-ES" dirty="0" smtClean="0"/>
          </a:p>
          <a:p>
            <a:endParaRPr lang="es-ES" dirty="0"/>
          </a:p>
          <a:p>
            <a:r>
              <a:rPr lang="es-ES" dirty="0" smtClean="0"/>
              <a:t>El  </a:t>
            </a:r>
            <a:r>
              <a:rPr lang="es-ES" dirty="0"/>
              <a:t>cableado de comunicación será por fibra óptica </a:t>
            </a:r>
            <a:r>
              <a:rPr lang="es-ES" dirty="0" err="1"/>
              <a:t>multimodo</a:t>
            </a:r>
            <a:r>
              <a:rPr lang="es-ES" dirty="0"/>
              <a:t> OM3 y OM4  y pasa por la escalerilla tipo malla que se encuentra sobre los racks</a:t>
            </a:r>
            <a:r>
              <a:rPr lang="es-ES" dirty="0" smtClean="0"/>
              <a:t>.</a:t>
            </a:r>
          </a:p>
          <a:p>
            <a:endParaRPr lang="es-ES" dirty="0"/>
          </a:p>
          <a:p>
            <a:r>
              <a:rPr lang="es-ES" dirty="0"/>
              <a:t>Es un cableado  de equipo a equipo ya que se encuentra entre los racks del cuarto de equipos, la meta es optimizar distancias e ir realizando la ruta del cableado acorde a las familias de </a:t>
            </a:r>
            <a:r>
              <a:rPr lang="es-ES" dirty="0" smtClean="0"/>
              <a:t>equipos.</a:t>
            </a:r>
            <a:endParaRPr lang="es-ES" dirty="0"/>
          </a:p>
          <a:p>
            <a:pPr lvl="0"/>
            <a:endParaRPr lang="es-ES" dirty="0"/>
          </a:p>
          <a:p>
            <a:endParaRPr lang="es-ES" dirty="0"/>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5878388" y="1628800"/>
            <a:ext cx="5287010" cy="3816424"/>
          </a:xfrm>
          <a:prstGeom prst="rect">
            <a:avLst/>
          </a:prstGeom>
          <a:noFill/>
          <a:ln>
            <a:noFill/>
          </a:ln>
        </p:spPr>
      </p:pic>
    </p:spTree>
    <p:extLst>
      <p:ext uri="{BB962C8B-B14F-4D97-AF65-F5344CB8AC3E}">
        <p14:creationId xmlns:p14="http://schemas.microsoft.com/office/powerpoint/2010/main" val="429178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044" y="764704"/>
            <a:ext cx="8266409" cy="5688632"/>
          </a:xfrm>
        </p:spPr>
        <p:txBody>
          <a:bodyPr>
            <a:normAutofit fontScale="92500" lnSpcReduction="10000"/>
          </a:bodyPr>
          <a:lstStyle/>
          <a:p>
            <a:pPr lvl="0"/>
            <a:r>
              <a:rPr lang="es-ES" dirty="0" smtClean="0"/>
              <a:t>Todas las puertas exteriores estarán revestidas de acero y debe ser el menor número posible sujeto a las normas de construcción.</a:t>
            </a:r>
          </a:p>
          <a:p>
            <a:r>
              <a:rPr lang="es-ES" dirty="0" smtClean="0"/>
              <a:t>Las puertas contarán con un sistema de control de acceso centralizado en el Centro de Operación de Negocio.</a:t>
            </a:r>
          </a:p>
          <a:p>
            <a:pPr lvl="0"/>
            <a:r>
              <a:rPr lang="es-ES" dirty="0" smtClean="0"/>
              <a:t>Previo al ingreso principal de la sala de equipos se tendrá un control tipo Jaula (</a:t>
            </a:r>
            <a:r>
              <a:rPr lang="es-ES" i="1" dirty="0" err="1" smtClean="0"/>
              <a:t>Main</a:t>
            </a:r>
            <a:r>
              <a:rPr lang="es-ES" i="1" dirty="0" smtClean="0"/>
              <a:t> </a:t>
            </a:r>
            <a:r>
              <a:rPr lang="es-ES" i="1" dirty="0" err="1" smtClean="0"/>
              <a:t>Trap</a:t>
            </a:r>
            <a:r>
              <a:rPr lang="es-ES" dirty="0" smtClean="0"/>
              <a:t>) de manera que si una puerta está abierta no se abra la siguiente </a:t>
            </a:r>
          </a:p>
          <a:p>
            <a:pPr lvl="0"/>
            <a:r>
              <a:rPr lang="es-ES" dirty="0" smtClean="0"/>
              <a:t>El sistema de control de acceso tendrá : Control electrónico por puerta, detección de intrusos, vigilancia e iluminación</a:t>
            </a:r>
          </a:p>
          <a:p>
            <a:pPr lvl="0"/>
            <a:r>
              <a:rPr lang="es-ES" dirty="0" smtClean="0"/>
              <a:t>El control de acceso por cada puerta constará con un dispositivo de reconocimiento o lector, un control de puerta, apertura  magnética, botón de pánico, censor de puerta. </a:t>
            </a:r>
          </a:p>
          <a:p>
            <a:pPr lvl="0"/>
            <a:r>
              <a:rPr lang="es-ES" dirty="0" smtClean="0"/>
              <a:t>El sistema de acceso será escalable con la finalidad de aumentar de capacidad sin necesidad de modificar la Infraestructura existente. </a:t>
            </a:r>
          </a:p>
          <a:p>
            <a:pPr lvl="0"/>
            <a:r>
              <a:rPr lang="es-ES" dirty="0" smtClean="0"/>
              <a:t>El sistema de acceso tendrá planes de emergencia en caso de daño físico o lógico con posibilidad de desbloqueo por parte del administrador mas no de un usuario interno </a:t>
            </a:r>
          </a:p>
          <a:p>
            <a:endParaRPr lang="es-ES" dirty="0"/>
          </a:p>
        </p:txBody>
      </p:sp>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CONTROL DE ACCESOS </a:t>
            </a:r>
            <a:endParaRPr lang="es-ES" sz="3000" dirty="0"/>
          </a:p>
        </p:txBody>
      </p:sp>
      <p:pic>
        <p:nvPicPr>
          <p:cNvPr id="5" name="Imagen 4"/>
          <p:cNvPicPr>
            <a:picLocks noChangeAspect="1"/>
          </p:cNvPicPr>
          <p:nvPr/>
        </p:nvPicPr>
        <p:blipFill>
          <a:blip r:embed="rId2"/>
          <a:stretch>
            <a:fillRect/>
          </a:stretch>
        </p:blipFill>
        <p:spPr>
          <a:xfrm>
            <a:off x="8614692" y="260648"/>
            <a:ext cx="3187802" cy="2390775"/>
          </a:xfrm>
          <a:prstGeom prst="rect">
            <a:avLst/>
          </a:prstGeom>
        </p:spPr>
      </p:pic>
    </p:spTree>
    <p:extLst>
      <p:ext uri="{BB962C8B-B14F-4D97-AF65-F5344CB8AC3E}">
        <p14:creationId xmlns:p14="http://schemas.microsoft.com/office/powerpoint/2010/main" val="3821251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CONTROL DE ACCESOS </a:t>
            </a:r>
            <a:endParaRPr lang="es-ES" sz="3000" dirty="0"/>
          </a:p>
        </p:txBody>
      </p:sp>
      <p:sp>
        <p:nvSpPr>
          <p:cNvPr id="5" name="Marcador de contenido 2"/>
          <p:cNvSpPr>
            <a:spLocks noGrp="1"/>
          </p:cNvSpPr>
          <p:nvPr>
            <p:ph idx="1"/>
          </p:nvPr>
        </p:nvSpPr>
        <p:spPr>
          <a:xfrm>
            <a:off x="152044" y="764704"/>
            <a:ext cx="10622888" cy="5688632"/>
          </a:xfrm>
        </p:spPr>
        <p:txBody>
          <a:bodyPr>
            <a:normAutofit/>
          </a:bodyPr>
          <a:lstStyle/>
          <a:p>
            <a:pPr algn="just"/>
            <a:r>
              <a:rPr lang="es-ES" dirty="0"/>
              <a:t>Se contará  con un panel principal el cual tendrá tarjetas de control (</a:t>
            </a:r>
            <a:r>
              <a:rPr lang="es-ES" i="1" dirty="0"/>
              <a:t>Dual Reader</a:t>
            </a:r>
            <a:r>
              <a:rPr lang="es-ES" dirty="0"/>
              <a:t>), cada dual </a:t>
            </a:r>
            <a:r>
              <a:rPr lang="es-ES" dirty="0" err="1"/>
              <a:t>reader</a:t>
            </a:r>
            <a:r>
              <a:rPr lang="es-ES" dirty="0"/>
              <a:t> representa una puerta dentro del Centro de Datos la cuál manejará todos los dispositivos de entrada y salida para manejar la lógica de acceso en la misma. </a:t>
            </a:r>
            <a:endParaRPr lang="es-ES" dirty="0" smtClean="0"/>
          </a:p>
          <a:p>
            <a:pPr algn="just"/>
            <a:r>
              <a:rPr lang="es-ES" dirty="0" smtClean="0"/>
              <a:t>En </a:t>
            </a:r>
            <a:r>
              <a:rPr lang="es-ES" dirty="0"/>
              <a:t>cada puerta serán instalados dos lectores de proximidad una de entrada y uno de salida que estarán conectados a través de cable UTP a los puertos de la tarjeta </a:t>
            </a:r>
            <a:r>
              <a:rPr lang="es-ES" i="1" dirty="0"/>
              <a:t>Dual Reader</a:t>
            </a:r>
            <a:r>
              <a:rPr lang="es-ES" dirty="0"/>
              <a:t>, de igual manera se tendrá una barra de pánico a la entrada y en el caso de ser requerido un pulsador por el desbloqueo de puertas en el caso de emergencia, la señal se enviará a través del código que tenga la tarjeta magnética al panel principal. </a:t>
            </a:r>
          </a:p>
          <a:p>
            <a:pPr algn="just"/>
            <a:endParaRPr lang="es-ES" dirty="0"/>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2061964" y="3501008"/>
            <a:ext cx="7128792" cy="3052936"/>
          </a:xfrm>
          <a:prstGeom prst="rect">
            <a:avLst/>
          </a:prstGeom>
          <a:noFill/>
          <a:ln>
            <a:noFill/>
          </a:ln>
        </p:spPr>
      </p:pic>
    </p:spTree>
    <p:extLst>
      <p:ext uri="{BB962C8B-B14F-4D97-AF65-F5344CB8AC3E}">
        <p14:creationId xmlns:p14="http://schemas.microsoft.com/office/powerpoint/2010/main" val="1749523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CONTROL DE ACCESOS </a:t>
            </a:r>
            <a:endParaRPr lang="es-ES" sz="3000" dirty="0"/>
          </a:p>
        </p:txBody>
      </p:sp>
      <p:sp>
        <p:nvSpPr>
          <p:cNvPr id="5" name="Marcador de contenido 2"/>
          <p:cNvSpPr>
            <a:spLocks noGrp="1"/>
          </p:cNvSpPr>
          <p:nvPr>
            <p:ph idx="1"/>
          </p:nvPr>
        </p:nvSpPr>
        <p:spPr>
          <a:xfrm>
            <a:off x="152044" y="764704"/>
            <a:ext cx="4934256" cy="5688632"/>
          </a:xfrm>
        </p:spPr>
        <p:txBody>
          <a:bodyPr>
            <a:normAutofit fontScale="85000" lnSpcReduction="20000"/>
          </a:bodyPr>
          <a:lstStyle/>
          <a:p>
            <a:pPr marL="45720" indent="0">
              <a:buNone/>
            </a:pPr>
            <a:r>
              <a:rPr lang="es-ES" b="1" dirty="0"/>
              <a:t>Equipos de ingreso de información:</a:t>
            </a:r>
            <a:endParaRPr lang="es-ES" dirty="0"/>
          </a:p>
          <a:p>
            <a:r>
              <a:rPr lang="es-ES" dirty="0"/>
              <a:t>a) Lectores de proximidad.</a:t>
            </a:r>
          </a:p>
          <a:p>
            <a:r>
              <a:rPr lang="es-ES" dirty="0"/>
              <a:t>b) Lector Óptico.</a:t>
            </a:r>
          </a:p>
          <a:p>
            <a:r>
              <a:rPr lang="es-ES" dirty="0"/>
              <a:t>c) Barra de Pánico</a:t>
            </a:r>
            <a:r>
              <a:rPr lang="es-ES" dirty="0" smtClean="0"/>
              <a:t>.</a:t>
            </a:r>
            <a:endParaRPr lang="es-ES" dirty="0"/>
          </a:p>
          <a:p>
            <a:pPr marL="45720" indent="0">
              <a:buNone/>
            </a:pPr>
            <a:r>
              <a:rPr lang="es-ES" b="1" dirty="0"/>
              <a:t>Equipos de salida de información.</a:t>
            </a:r>
            <a:endParaRPr lang="es-ES" dirty="0"/>
          </a:p>
          <a:p>
            <a:r>
              <a:rPr lang="es-ES" dirty="0"/>
              <a:t>a) Cerradura Electro Magnética.</a:t>
            </a:r>
          </a:p>
          <a:p>
            <a:r>
              <a:rPr lang="es-ES" dirty="0"/>
              <a:t>b) Área de trabajo ingreso – salida de información.</a:t>
            </a:r>
          </a:p>
          <a:p>
            <a:r>
              <a:rPr lang="es-ES" dirty="0"/>
              <a:t>c) Cuarto de Monitoreo del Sistema de Control de Acceso y Video Seguridad.</a:t>
            </a:r>
          </a:p>
          <a:p>
            <a:pPr marL="45720" indent="0">
              <a:buNone/>
            </a:pPr>
            <a:r>
              <a:rPr lang="es-ES" b="1" dirty="0"/>
              <a:t>Los componentes del área de trabajos son.</a:t>
            </a:r>
            <a:endParaRPr lang="es-ES" dirty="0"/>
          </a:p>
          <a:p>
            <a:r>
              <a:rPr lang="es-ES" dirty="0"/>
              <a:t>a) Panel de Sistema de Control de Acceso.</a:t>
            </a:r>
          </a:p>
          <a:p>
            <a:r>
              <a:rPr lang="es-ES" dirty="0"/>
              <a:t>b) </a:t>
            </a:r>
            <a:r>
              <a:rPr lang="es-ES" dirty="0" err="1"/>
              <a:t>Enclosure</a:t>
            </a:r>
            <a:r>
              <a:rPr lang="es-ES" dirty="0"/>
              <a:t> de Tarjetas de Control.</a:t>
            </a:r>
          </a:p>
          <a:p>
            <a:r>
              <a:rPr lang="es-ES" dirty="0"/>
              <a:t>c) Computadoras de monitoreo.</a:t>
            </a:r>
          </a:p>
          <a:p>
            <a:r>
              <a:rPr lang="es-ES" dirty="0"/>
              <a:t>d) Monitores de control.</a:t>
            </a:r>
          </a:p>
        </p:txBody>
      </p:sp>
      <p:pic>
        <p:nvPicPr>
          <p:cNvPr id="7" name="Imagen 6"/>
          <p:cNvPicPr/>
          <p:nvPr/>
        </p:nvPicPr>
        <p:blipFill>
          <a:blip r:embed="rId2">
            <a:extLst>
              <a:ext uri="{28A0092B-C50C-407E-A947-70E740481C1C}">
                <a14:useLocalDpi xmlns:a14="http://schemas.microsoft.com/office/drawing/2010/main" val="0"/>
              </a:ext>
            </a:extLst>
          </a:blip>
          <a:srcRect l="24339" t="13802" r="27330" b="12465"/>
          <a:stretch>
            <a:fillRect/>
          </a:stretch>
        </p:blipFill>
        <p:spPr bwMode="auto">
          <a:xfrm>
            <a:off x="6526459" y="260648"/>
            <a:ext cx="4320481" cy="3179223"/>
          </a:xfrm>
          <a:prstGeom prst="rect">
            <a:avLst/>
          </a:prstGeom>
          <a:noFill/>
          <a:ln>
            <a:noFill/>
          </a:ln>
        </p:spPr>
      </p:pic>
      <p:pic>
        <p:nvPicPr>
          <p:cNvPr id="8" name="Imagen 7"/>
          <p:cNvPicPr/>
          <p:nvPr/>
        </p:nvPicPr>
        <p:blipFill>
          <a:blip r:embed="rId3">
            <a:extLst>
              <a:ext uri="{28A0092B-C50C-407E-A947-70E740481C1C}">
                <a14:useLocalDpi xmlns:a14="http://schemas.microsoft.com/office/drawing/2010/main" val="0"/>
              </a:ext>
            </a:extLst>
          </a:blip>
          <a:srcRect l="46564" t="20390" r="31932" b="8073"/>
          <a:stretch>
            <a:fillRect/>
          </a:stretch>
        </p:blipFill>
        <p:spPr bwMode="auto">
          <a:xfrm>
            <a:off x="7510044" y="3734266"/>
            <a:ext cx="2832840" cy="2719070"/>
          </a:xfrm>
          <a:prstGeom prst="rect">
            <a:avLst/>
          </a:prstGeom>
          <a:noFill/>
          <a:ln>
            <a:noFill/>
          </a:ln>
        </p:spPr>
      </p:pic>
    </p:spTree>
    <p:extLst>
      <p:ext uri="{BB962C8B-B14F-4D97-AF65-F5344CB8AC3E}">
        <p14:creationId xmlns:p14="http://schemas.microsoft.com/office/powerpoint/2010/main" val="49207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 CONTROL DE ACCESOS </a:t>
            </a:r>
            <a:endParaRPr lang="es-ES" sz="3000" dirty="0"/>
          </a:p>
        </p:txBody>
      </p:sp>
      <p:pic>
        <p:nvPicPr>
          <p:cNvPr id="5" name="Imagen 4"/>
          <p:cNvPicPr/>
          <p:nvPr/>
        </p:nvPicPr>
        <p:blipFill>
          <a:blip r:embed="rId2">
            <a:extLst>
              <a:ext uri="{28A0092B-C50C-407E-A947-70E740481C1C}">
                <a14:useLocalDpi xmlns:a14="http://schemas.microsoft.com/office/drawing/2010/main" val="0"/>
              </a:ext>
            </a:extLst>
          </a:blip>
          <a:srcRect l="18111" t="20694" r="21962" b="11736"/>
          <a:stretch>
            <a:fillRect/>
          </a:stretch>
        </p:blipFill>
        <p:spPr bwMode="auto">
          <a:xfrm rot="10800000">
            <a:off x="485411" y="764704"/>
            <a:ext cx="11153616" cy="5976664"/>
          </a:xfrm>
          <a:prstGeom prst="rect">
            <a:avLst/>
          </a:prstGeom>
          <a:noFill/>
          <a:ln>
            <a:noFill/>
          </a:ln>
        </p:spPr>
      </p:pic>
    </p:spTree>
    <p:extLst>
      <p:ext uri="{BB962C8B-B14F-4D97-AF65-F5344CB8AC3E}">
        <p14:creationId xmlns:p14="http://schemas.microsoft.com/office/powerpoint/2010/main" val="1664256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748" y="116632"/>
            <a:ext cx="8686801" cy="475456"/>
          </a:xfrm>
        </p:spPr>
        <p:txBody>
          <a:bodyPr>
            <a:normAutofit/>
          </a:bodyPr>
          <a:lstStyle/>
          <a:p>
            <a:r>
              <a:rPr lang="es-ES" sz="3000" dirty="0"/>
              <a:t>CONCLUSIONES Y RECOMENDACIONES</a:t>
            </a:r>
          </a:p>
        </p:txBody>
      </p:sp>
      <p:sp>
        <p:nvSpPr>
          <p:cNvPr id="3" name="Marcador de contenido 2"/>
          <p:cNvSpPr>
            <a:spLocks noGrp="1"/>
          </p:cNvSpPr>
          <p:nvPr>
            <p:ph idx="1"/>
          </p:nvPr>
        </p:nvSpPr>
        <p:spPr>
          <a:xfrm>
            <a:off x="333772" y="764704"/>
            <a:ext cx="11017224" cy="5760640"/>
          </a:xfrm>
        </p:spPr>
        <p:txBody>
          <a:bodyPr/>
          <a:lstStyle/>
          <a:p>
            <a:pPr algn="just"/>
            <a:r>
              <a:rPr lang="es-ES" dirty="0"/>
              <a:t>Un Centro de Datos TIER IV </a:t>
            </a:r>
            <a:r>
              <a:rPr lang="es-ES" dirty="0" smtClean="0"/>
              <a:t>contempla las redundancias </a:t>
            </a:r>
            <a:r>
              <a:rPr lang="es-ES" dirty="0"/>
              <a:t>necesarias </a:t>
            </a:r>
            <a:r>
              <a:rPr lang="es-ES" dirty="0" smtClean="0"/>
              <a:t>para </a:t>
            </a:r>
            <a:r>
              <a:rPr lang="es-ES" dirty="0"/>
              <a:t>tener diseño </a:t>
            </a:r>
            <a:r>
              <a:rPr lang="es-ES" dirty="0" smtClean="0"/>
              <a:t>tolerante </a:t>
            </a:r>
            <a:r>
              <a:rPr lang="es-ES" dirty="0"/>
              <a:t>a </a:t>
            </a:r>
            <a:r>
              <a:rPr lang="es-ES" dirty="0" smtClean="0"/>
              <a:t>fallos.</a:t>
            </a:r>
          </a:p>
          <a:p>
            <a:pPr lvl="0" algn="just"/>
            <a:r>
              <a:rPr lang="es-ES" dirty="0"/>
              <a:t>Si no está aclimatado correctamente el cuarto que contiene los equipos, éstos no podrán funcionar por mucho tiempo debido al sobrecalentamiento que se produciría por falta de circulación de aire que mantenga la temperatura óptima para trabajar los equipos en el Centro de Datos.</a:t>
            </a:r>
          </a:p>
          <a:p>
            <a:pPr lvl="0" algn="just"/>
            <a:r>
              <a:rPr lang="es-ES" dirty="0"/>
              <a:t>La base fundamental del sistema de climatización es que maneje los parámetros de temperatura y humedad dentro del Data Center.</a:t>
            </a:r>
          </a:p>
          <a:p>
            <a:pPr lvl="0" algn="just"/>
            <a:r>
              <a:rPr lang="es-ES" dirty="0"/>
              <a:t>El tipo y calidad del ancho de banda depende de los dispositivos tantos activos como pasivos que se encuentren en el Centro de Datos, un buen sistema de comunicaciones es la ruta principal para la conectividad entre los equipos y sus interconexiones.</a:t>
            </a:r>
          </a:p>
          <a:p>
            <a:pPr lvl="0" algn="just"/>
            <a:r>
              <a:rPr lang="es-ES" dirty="0"/>
              <a:t>El sistema de seguridad brinda al centro de datos la certeza de que su información permanece segura y confiable, por ende se debe tener un sistema de video-seguridad y control de accesos acorde a la criticidad de cada área</a:t>
            </a:r>
          </a:p>
          <a:p>
            <a:pPr algn="just"/>
            <a:endParaRPr lang="es-ES" dirty="0"/>
          </a:p>
        </p:txBody>
      </p:sp>
    </p:spTree>
    <p:extLst>
      <p:ext uri="{BB962C8B-B14F-4D97-AF65-F5344CB8AC3E}">
        <p14:creationId xmlns:p14="http://schemas.microsoft.com/office/powerpoint/2010/main" val="4061162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748" y="116632"/>
            <a:ext cx="8686801" cy="547464"/>
          </a:xfrm>
        </p:spPr>
        <p:txBody>
          <a:bodyPr>
            <a:normAutofit/>
          </a:bodyPr>
          <a:lstStyle/>
          <a:p>
            <a:r>
              <a:rPr lang="es-ES" sz="3000" dirty="0" smtClean="0"/>
              <a:t>CENTRO DE PROCESAMIENTO DE DATOS</a:t>
            </a:r>
            <a:endParaRPr lang="es-ES" sz="3000" dirty="0"/>
          </a:p>
        </p:txBody>
      </p:sp>
      <p:sp>
        <p:nvSpPr>
          <p:cNvPr id="3" name="Marcador de contenido 2"/>
          <p:cNvSpPr>
            <a:spLocks noGrp="1"/>
          </p:cNvSpPr>
          <p:nvPr>
            <p:ph idx="1"/>
          </p:nvPr>
        </p:nvSpPr>
        <p:spPr>
          <a:xfrm>
            <a:off x="333772" y="956904"/>
            <a:ext cx="10513168" cy="4191000"/>
          </a:xfrm>
        </p:spPr>
        <p:txBody>
          <a:bodyPr/>
          <a:lstStyle/>
          <a:p>
            <a:pPr algn="just"/>
            <a:r>
              <a:rPr lang="es-ES" dirty="0"/>
              <a:t>Un centro de datos es un espacio exclusivo donde las empresas mantienen y operan </a:t>
            </a:r>
            <a:r>
              <a:rPr lang="es-ES" dirty="0" smtClean="0"/>
              <a:t>su infraestructura Tecnológica la misma que se utiliza para </a:t>
            </a:r>
            <a:r>
              <a:rPr lang="es-ES" dirty="0"/>
              <a:t>gestionar su actividad empresarial. </a:t>
            </a:r>
            <a:endParaRPr lang="es-ES" dirty="0" smtClean="0"/>
          </a:p>
          <a:p>
            <a:pPr algn="just"/>
            <a:r>
              <a:rPr lang="es-ES" dirty="0" smtClean="0"/>
              <a:t>Es el centro nervioso de toda empresa , construido con un ambiente apropiado y seguro en el cuál se albergan los servidores, equipos de telecomunicaciones y sistemas de almacenamiento para gestionar los servicios tecnológicos.</a:t>
            </a:r>
          </a:p>
          <a:p>
            <a:pPr algn="just"/>
            <a:r>
              <a:rPr lang="es-ES" dirty="0"/>
              <a:t> </a:t>
            </a:r>
            <a:r>
              <a:rPr lang="es-ES" dirty="0" smtClean="0"/>
              <a:t>Los sistemas importantes a considerar en el diseño serán: </a:t>
            </a:r>
          </a:p>
          <a:p>
            <a:pPr lvl="1" algn="just">
              <a:buFont typeface="Wingdings" panose="05000000000000000000" pitchFamily="2" charset="2"/>
              <a:buChar char="q"/>
            </a:pPr>
            <a:r>
              <a:rPr lang="es-ES" dirty="0" smtClean="0"/>
              <a:t>Infraestructura Física </a:t>
            </a:r>
          </a:p>
          <a:p>
            <a:pPr lvl="1" algn="just">
              <a:buFont typeface="Wingdings" panose="05000000000000000000" pitchFamily="2" charset="2"/>
              <a:buChar char="q"/>
            </a:pPr>
            <a:r>
              <a:rPr lang="es-ES" dirty="0" smtClean="0"/>
              <a:t>Sistema eléctrico </a:t>
            </a:r>
          </a:p>
          <a:p>
            <a:pPr lvl="1" algn="just">
              <a:buFont typeface="Wingdings" panose="05000000000000000000" pitchFamily="2" charset="2"/>
              <a:buChar char="q"/>
            </a:pPr>
            <a:r>
              <a:rPr lang="es-ES" dirty="0" smtClean="0"/>
              <a:t>Sistema de Climatización </a:t>
            </a:r>
          </a:p>
          <a:p>
            <a:pPr lvl="1" algn="just">
              <a:buFont typeface="Wingdings" panose="05000000000000000000" pitchFamily="2" charset="2"/>
              <a:buChar char="q"/>
            </a:pPr>
            <a:r>
              <a:rPr lang="es-ES" dirty="0" smtClean="0"/>
              <a:t>Comunicaciones </a:t>
            </a:r>
          </a:p>
          <a:p>
            <a:pPr lvl="1" algn="just">
              <a:buFont typeface="Wingdings" panose="05000000000000000000" pitchFamily="2" charset="2"/>
              <a:buChar char="q"/>
            </a:pPr>
            <a:r>
              <a:rPr lang="es-ES" dirty="0" smtClean="0"/>
              <a:t>Seguridad </a:t>
            </a:r>
            <a:endParaRPr lang="es-E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0316" y="3429000"/>
            <a:ext cx="6120680" cy="3168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0818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748" y="116632"/>
            <a:ext cx="8686801" cy="475456"/>
          </a:xfrm>
        </p:spPr>
        <p:txBody>
          <a:bodyPr>
            <a:normAutofit/>
          </a:bodyPr>
          <a:lstStyle/>
          <a:p>
            <a:r>
              <a:rPr lang="es-ES" sz="3000" dirty="0"/>
              <a:t>CONCLUSIONES Y RECOMENDACIONES</a:t>
            </a:r>
          </a:p>
        </p:txBody>
      </p:sp>
      <p:sp>
        <p:nvSpPr>
          <p:cNvPr id="3" name="Marcador de contenido 2"/>
          <p:cNvSpPr>
            <a:spLocks noGrp="1"/>
          </p:cNvSpPr>
          <p:nvPr>
            <p:ph idx="1"/>
          </p:nvPr>
        </p:nvSpPr>
        <p:spPr>
          <a:xfrm>
            <a:off x="333772" y="764704"/>
            <a:ext cx="11017224" cy="5760640"/>
          </a:xfrm>
        </p:spPr>
        <p:txBody>
          <a:bodyPr/>
          <a:lstStyle/>
          <a:p>
            <a:pPr lvl="0" algn="just"/>
            <a:r>
              <a:rPr lang="es-ES" dirty="0"/>
              <a:t>Se debe contar con sistemas de UPS de respaldo por baterías que actúen ante la conmutación de Empresa Eléctrica a Generadores soportando toda la capacidad de la sala de equipos con un tiempo mayor a 30 minutos. </a:t>
            </a:r>
          </a:p>
          <a:p>
            <a:pPr lvl="0" algn="just"/>
            <a:r>
              <a:rPr lang="es-ES" dirty="0"/>
              <a:t>El sistema debe contar con una contingencia de BY-PASS para suministrar energía desde los generadores en el caso de fallo de los dos sistemas eléctricos. </a:t>
            </a:r>
          </a:p>
          <a:p>
            <a:pPr lvl="0" algn="just"/>
            <a:r>
              <a:rPr lang="es-ES" dirty="0"/>
              <a:t>Se debe optimizar las cargas de calor dentro de la sala de equipos con las de mayor densidad pues consumen una alta cantidad de energía eléctrica.  </a:t>
            </a:r>
          </a:p>
          <a:p>
            <a:pPr lvl="0" algn="just"/>
            <a:r>
              <a:rPr lang="es-ES" dirty="0"/>
              <a:t>El sistema eléctrico así como el sistema de climatización están relacionados por la capacidad de los equipos que van a ser instalados, depende del número de equipos y el consumo de cada uno de ellos para determinar la capacidad de energía y frío necesario para el Centro de Datos</a:t>
            </a:r>
          </a:p>
          <a:p>
            <a:pPr lvl="0" algn="just"/>
            <a:r>
              <a:rPr lang="es-ES" dirty="0"/>
              <a:t>El dimensionamiento del número de cámaras depende del nivel de seguridad que se desee dar en el Centro de Cómputo, de mayor prioridad son las áreas críticas  que deben evitar al máximo los puntos ciegos.</a:t>
            </a:r>
          </a:p>
          <a:p>
            <a:pPr lvl="0" algn="just"/>
            <a:r>
              <a:rPr lang="es-ES" dirty="0"/>
              <a:t>El sistema de acceso debe ser escalable con la finalidad de aumentar de capacidad sin necesidad de modificar la infraestructura existente. </a:t>
            </a:r>
          </a:p>
          <a:p>
            <a:pPr algn="just"/>
            <a:endParaRPr lang="es-ES" dirty="0"/>
          </a:p>
        </p:txBody>
      </p:sp>
    </p:spTree>
    <p:extLst>
      <p:ext uri="{BB962C8B-B14F-4D97-AF65-F5344CB8AC3E}">
        <p14:creationId xmlns:p14="http://schemas.microsoft.com/office/powerpoint/2010/main" val="909331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rot="19737458">
            <a:off x="915631" y="1959787"/>
            <a:ext cx="5029200" cy="1419201"/>
          </a:xfrm>
        </p:spPr>
        <p:txBody>
          <a:bodyPr/>
          <a:lstStyle/>
          <a:p>
            <a:pPr algn="ctr"/>
            <a:r>
              <a:rPr lang="es-ES"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MUCHAS GRACIAS</a:t>
            </a:r>
            <a:endParaRPr lang="es-ES"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17748" y="116632"/>
            <a:ext cx="8686801" cy="547464"/>
          </a:xfrm>
        </p:spPr>
        <p:txBody>
          <a:bodyPr>
            <a:normAutofit/>
          </a:bodyPr>
          <a:lstStyle/>
          <a:p>
            <a:r>
              <a:rPr lang="es-ES" sz="3000" dirty="0" smtClean="0"/>
              <a:t>CLASIFICACIÓN DATA CENTER </a:t>
            </a:r>
            <a:endParaRPr lang="es-ES" sz="3000" dirty="0"/>
          </a:p>
        </p:txBody>
      </p:sp>
      <p:sp>
        <p:nvSpPr>
          <p:cNvPr id="5" name="3 Rectángulo"/>
          <p:cNvSpPr/>
          <p:nvPr/>
        </p:nvSpPr>
        <p:spPr>
          <a:xfrm>
            <a:off x="117748" y="836712"/>
            <a:ext cx="7848872" cy="2154436"/>
          </a:xfrm>
          <a:prstGeom prst="rect">
            <a:avLst/>
          </a:prstGeom>
        </p:spPr>
        <p:txBody>
          <a:bodyPr wrap="square">
            <a:spAutoFit/>
          </a:bodyPr>
          <a:lstStyle/>
          <a:p>
            <a:pPr indent="-228600" algn="just">
              <a:lnSpc>
                <a:spcPct val="90000"/>
              </a:lnSpc>
              <a:buClr>
                <a:schemeClr val="tx1">
                  <a:lumMod val="65000"/>
                  <a:lumOff val="35000"/>
                </a:schemeClr>
              </a:buClr>
              <a:buSzPct val="80000"/>
            </a:pPr>
            <a:r>
              <a:rPr lang="es-ES" sz="2000" dirty="0">
                <a:solidFill>
                  <a:schemeClr val="tx1">
                    <a:lumMod val="65000"/>
                    <a:lumOff val="35000"/>
                  </a:schemeClr>
                </a:solidFill>
              </a:rPr>
              <a:t>Según Uptime Institute</a:t>
            </a:r>
            <a:r>
              <a:rPr lang="es-ES" sz="2000" dirty="0" smtClean="0">
                <a:solidFill>
                  <a:schemeClr val="tx1">
                    <a:lumMod val="65000"/>
                    <a:lumOff val="35000"/>
                  </a:schemeClr>
                </a:solidFill>
              </a:rPr>
              <a:t>:</a:t>
            </a:r>
            <a:endParaRPr lang="es-ES" sz="2000" dirty="0">
              <a:solidFill>
                <a:schemeClr val="tx1">
                  <a:lumMod val="65000"/>
                  <a:lumOff val="35000"/>
                </a:schemeClr>
              </a:solidFill>
            </a:endParaRPr>
          </a:p>
          <a:p>
            <a:pPr marL="457200" indent="-457200">
              <a:buFont typeface="Wingdings" pitchFamily="2" charset="2"/>
              <a:buChar char="Ø"/>
            </a:pPr>
            <a:r>
              <a:rPr lang="es-ES" sz="2000" dirty="0">
                <a:solidFill>
                  <a:schemeClr val="tx1">
                    <a:lumMod val="65000"/>
                    <a:lumOff val="35000"/>
                  </a:schemeClr>
                </a:solidFill>
              </a:rPr>
              <a:t>Tier I: Infraestructura básica.</a:t>
            </a:r>
          </a:p>
          <a:p>
            <a:pPr marL="457200" indent="-457200">
              <a:buFont typeface="Wingdings" pitchFamily="2" charset="2"/>
              <a:buChar char="Ø"/>
            </a:pPr>
            <a:r>
              <a:rPr lang="es-ES" sz="2000" dirty="0">
                <a:solidFill>
                  <a:schemeClr val="tx1">
                    <a:lumMod val="65000"/>
                    <a:lumOff val="35000"/>
                  </a:schemeClr>
                </a:solidFill>
              </a:rPr>
              <a:t>Tier II: Infraestructura con componentes redundantes.</a:t>
            </a:r>
          </a:p>
          <a:p>
            <a:pPr marL="457200" indent="-457200">
              <a:buFont typeface="Wingdings" pitchFamily="2" charset="2"/>
              <a:buChar char="Ø"/>
            </a:pPr>
            <a:r>
              <a:rPr lang="es-ES" sz="2000" dirty="0">
                <a:solidFill>
                  <a:schemeClr val="tx1">
                    <a:lumMod val="65000"/>
                    <a:lumOff val="35000"/>
                  </a:schemeClr>
                </a:solidFill>
              </a:rPr>
              <a:t>Tier III: Infraestructura con Mantenimiento simultáneo.</a:t>
            </a:r>
          </a:p>
          <a:p>
            <a:pPr marL="457200" indent="-457200">
              <a:buFont typeface="Wingdings" pitchFamily="2" charset="2"/>
              <a:buChar char="Ø"/>
            </a:pPr>
            <a:r>
              <a:rPr lang="es-ES" sz="2000" dirty="0">
                <a:solidFill>
                  <a:schemeClr val="tx1">
                    <a:lumMod val="65000"/>
                    <a:lumOff val="35000"/>
                  </a:schemeClr>
                </a:solidFill>
              </a:rPr>
              <a:t>Tier IV: Infraestructura Tolerante a Fallas.</a:t>
            </a:r>
          </a:p>
          <a:p>
            <a:pPr indent="-228600" algn="just">
              <a:lnSpc>
                <a:spcPct val="90000"/>
              </a:lnSpc>
              <a:buClr>
                <a:schemeClr val="tx1">
                  <a:lumMod val="65000"/>
                  <a:lumOff val="35000"/>
                </a:schemeClr>
              </a:buClr>
              <a:buSzPct val="80000"/>
            </a:pPr>
            <a:endParaRPr lang="es-ES" sz="2000" dirty="0" smtClean="0">
              <a:solidFill>
                <a:schemeClr val="tx1">
                  <a:lumMod val="65000"/>
                  <a:lumOff val="35000"/>
                </a:schemeClr>
              </a:solidFill>
            </a:endParaRPr>
          </a:p>
          <a:p>
            <a:pPr indent="-228600" algn="just">
              <a:lnSpc>
                <a:spcPct val="90000"/>
              </a:lnSpc>
              <a:buClr>
                <a:schemeClr val="tx1">
                  <a:lumMod val="65000"/>
                  <a:lumOff val="35000"/>
                </a:schemeClr>
              </a:buClr>
              <a:buSzPct val="80000"/>
            </a:pPr>
            <a:endParaRPr lang="es-ES" sz="2000" dirty="0">
              <a:solidFill>
                <a:schemeClr val="tx1">
                  <a:lumMod val="65000"/>
                  <a:lumOff val="35000"/>
                </a:schemeClr>
              </a:solidFill>
            </a:endParaRPr>
          </a:p>
        </p:txBody>
      </p:sp>
      <p:graphicFrame>
        <p:nvGraphicFramePr>
          <p:cNvPr id="7" name="1 Tabla"/>
          <p:cNvGraphicFramePr>
            <a:graphicFrameLocks noGrp="1"/>
          </p:cNvGraphicFramePr>
          <p:nvPr>
            <p:extLst>
              <p:ext uri="{D42A27DB-BD31-4B8C-83A1-F6EECF244321}">
                <p14:modId xmlns:p14="http://schemas.microsoft.com/office/powerpoint/2010/main" val="2742307429"/>
              </p:ext>
            </p:extLst>
          </p:nvPr>
        </p:nvGraphicFramePr>
        <p:xfrm>
          <a:off x="261764" y="2708920"/>
          <a:ext cx="11233248" cy="2983588"/>
        </p:xfrm>
        <a:graphic>
          <a:graphicData uri="http://schemas.openxmlformats.org/drawingml/2006/table">
            <a:tbl>
              <a:tblPr>
                <a:tableStyleId>{5C22544A-7EE6-4342-B048-85BDC9FD1C3A}</a:tableStyleId>
              </a:tblPr>
              <a:tblGrid>
                <a:gridCol w="3115911"/>
                <a:gridCol w="2029334"/>
                <a:gridCol w="2029334"/>
                <a:gridCol w="1912486"/>
                <a:gridCol w="2146183"/>
              </a:tblGrid>
              <a:tr h="168951">
                <a:tc>
                  <a:txBody>
                    <a:bodyPr/>
                    <a:lstStyle/>
                    <a:p>
                      <a:pPr algn="ctr" fontAlgn="ctr"/>
                      <a:r>
                        <a:rPr lang="es-ES" sz="1600" u="none" strike="noStrike" dirty="0">
                          <a:effectLst/>
                        </a:rPr>
                        <a:t> </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b="1" u="none" strike="noStrike" dirty="0">
                          <a:effectLst/>
                        </a:rPr>
                        <a:t>Tier I</a:t>
                      </a:r>
                      <a:endParaRPr lang="es-ES" sz="1600" b="1" i="0" u="none" strike="noStrike" dirty="0">
                        <a:solidFill>
                          <a:srgbClr val="000000"/>
                        </a:solidFill>
                        <a:effectLst/>
                        <a:latin typeface="Calibri"/>
                      </a:endParaRPr>
                    </a:p>
                  </a:txBody>
                  <a:tcPr marL="9525" marR="9525" marT="9525" marB="0" anchor="ctr"/>
                </a:tc>
                <a:tc>
                  <a:txBody>
                    <a:bodyPr/>
                    <a:lstStyle/>
                    <a:p>
                      <a:pPr algn="ctr" fontAlgn="ctr"/>
                      <a:r>
                        <a:rPr lang="es-ES" sz="1600" b="1" u="none" strike="noStrike" dirty="0">
                          <a:effectLst/>
                        </a:rPr>
                        <a:t>Tier II</a:t>
                      </a:r>
                      <a:endParaRPr lang="es-ES" sz="1600" b="1" i="0" u="none" strike="noStrike" dirty="0">
                        <a:solidFill>
                          <a:srgbClr val="000000"/>
                        </a:solidFill>
                        <a:effectLst/>
                        <a:latin typeface="Calibri"/>
                      </a:endParaRPr>
                    </a:p>
                  </a:txBody>
                  <a:tcPr marL="9525" marR="9525" marT="9525" marB="0" anchor="ctr"/>
                </a:tc>
                <a:tc>
                  <a:txBody>
                    <a:bodyPr/>
                    <a:lstStyle/>
                    <a:p>
                      <a:pPr algn="ctr" fontAlgn="ctr"/>
                      <a:r>
                        <a:rPr lang="es-ES" sz="1600" b="1" u="none" strike="noStrike" dirty="0">
                          <a:effectLst/>
                        </a:rPr>
                        <a:t>Tier III</a:t>
                      </a:r>
                      <a:endParaRPr lang="es-ES" sz="1600" b="1" i="0" u="none" strike="noStrike" dirty="0">
                        <a:solidFill>
                          <a:srgbClr val="000000"/>
                        </a:solidFill>
                        <a:effectLst/>
                        <a:latin typeface="Calibri"/>
                      </a:endParaRPr>
                    </a:p>
                  </a:txBody>
                  <a:tcPr marL="9525" marR="9525" marT="9525" marB="0" anchor="ctr"/>
                </a:tc>
                <a:tc>
                  <a:txBody>
                    <a:bodyPr/>
                    <a:lstStyle/>
                    <a:p>
                      <a:pPr algn="ctr" fontAlgn="ctr"/>
                      <a:r>
                        <a:rPr lang="es-ES" sz="1600" b="1" u="none" strike="noStrike" dirty="0">
                          <a:effectLst/>
                        </a:rPr>
                        <a:t>Tier IV</a:t>
                      </a:r>
                      <a:endParaRPr lang="es-ES" sz="1600" b="1" i="0" u="none" strike="noStrike" dirty="0">
                        <a:solidFill>
                          <a:srgbClr val="000000"/>
                        </a:solidFill>
                        <a:effectLst/>
                        <a:latin typeface="Calibri"/>
                      </a:endParaRPr>
                    </a:p>
                  </a:txBody>
                  <a:tcPr marL="9525" marR="9525" marT="9525" marB="0" anchor="ctr"/>
                </a:tc>
              </a:tr>
              <a:tr h="819348">
                <a:tc>
                  <a:txBody>
                    <a:bodyPr/>
                    <a:lstStyle/>
                    <a:p>
                      <a:pPr algn="ctr" fontAlgn="ctr"/>
                      <a:r>
                        <a:rPr lang="es-ES" sz="1600" u="none" strike="noStrike" dirty="0">
                          <a:effectLst/>
                        </a:rPr>
                        <a:t>Capacidad de los componentes activos para soportar la carga de TI.</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N+1</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N+1</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a:t>
                      </a:r>
                      <a:br>
                        <a:rPr lang="es-ES" sz="1600" u="none" strike="noStrike" dirty="0">
                          <a:effectLst/>
                        </a:rPr>
                      </a:br>
                      <a:r>
                        <a:rPr lang="es-ES" sz="1600" u="none" strike="noStrike" dirty="0">
                          <a:effectLst/>
                        </a:rPr>
                        <a:t>Antes y durante un fallo</a:t>
                      </a:r>
                      <a:endParaRPr lang="es-ES" sz="1600" b="0" i="0" u="none" strike="noStrike" dirty="0">
                        <a:solidFill>
                          <a:srgbClr val="000000"/>
                        </a:solidFill>
                        <a:effectLst/>
                        <a:latin typeface="Calibri"/>
                      </a:endParaRPr>
                    </a:p>
                  </a:txBody>
                  <a:tcPr marL="9525" marR="9525" marT="9525" marB="0" anchor="ctr"/>
                </a:tc>
              </a:tr>
              <a:tr h="494149">
                <a:tc>
                  <a:txBody>
                    <a:bodyPr/>
                    <a:lstStyle/>
                    <a:p>
                      <a:pPr algn="ctr" fontAlgn="ctr"/>
                      <a:r>
                        <a:rPr lang="es-ES" sz="1600" u="none" strike="noStrike" dirty="0">
                          <a:effectLst/>
                        </a:rPr>
                        <a:t>Caminos de distribución</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1</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1</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1 Activo</a:t>
                      </a:r>
                      <a:br>
                        <a:rPr lang="es-ES" sz="1600" u="none" strike="noStrike" dirty="0">
                          <a:effectLst/>
                        </a:rPr>
                      </a:br>
                      <a:r>
                        <a:rPr lang="es-ES" sz="1600" u="none" strike="noStrike" dirty="0">
                          <a:effectLst/>
                        </a:rPr>
                        <a:t>1 Pasivo</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2 Activos </a:t>
                      </a:r>
                      <a:r>
                        <a:rPr lang="es-ES" sz="1600" u="none" strike="noStrike" dirty="0" smtClean="0">
                          <a:effectLst/>
                        </a:rPr>
                        <a:t>simultáneamente</a:t>
                      </a:r>
                      <a:endParaRPr lang="es-ES" sz="1600" b="0" i="0" u="none" strike="noStrike" dirty="0">
                        <a:solidFill>
                          <a:srgbClr val="000000"/>
                        </a:solidFill>
                        <a:effectLst/>
                        <a:latin typeface="Calibri"/>
                      </a:endParaRPr>
                    </a:p>
                  </a:txBody>
                  <a:tcPr marL="9525" marR="9525" marT="9525" marB="0" anchor="ctr"/>
                </a:tc>
              </a:tr>
              <a:tr h="331550">
                <a:tc>
                  <a:txBody>
                    <a:bodyPr/>
                    <a:lstStyle/>
                    <a:p>
                      <a:pPr algn="ctr" fontAlgn="ctr"/>
                      <a:r>
                        <a:rPr lang="es-ES" sz="1600" u="none" strike="noStrike" dirty="0">
                          <a:effectLst/>
                        </a:rPr>
                        <a:t>Mantenimiento Concurrente</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No</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No</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Si</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Si</a:t>
                      </a:r>
                      <a:endParaRPr lang="es-ES" sz="1600" b="0" i="0" u="none" strike="noStrike" dirty="0">
                        <a:solidFill>
                          <a:srgbClr val="000000"/>
                        </a:solidFill>
                        <a:effectLst/>
                        <a:latin typeface="Calibri"/>
                      </a:endParaRPr>
                    </a:p>
                  </a:txBody>
                  <a:tcPr marL="9525" marR="9525" marT="9525" marB="0" anchor="ctr"/>
                </a:tc>
              </a:tr>
              <a:tr h="168951">
                <a:tc>
                  <a:txBody>
                    <a:bodyPr/>
                    <a:lstStyle/>
                    <a:p>
                      <a:pPr algn="ctr" fontAlgn="ctr"/>
                      <a:r>
                        <a:rPr lang="es-ES" sz="1600" u="none" strike="noStrike" dirty="0">
                          <a:effectLst/>
                        </a:rPr>
                        <a:t>Tolerancia a Fallos</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No</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No</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No</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Si</a:t>
                      </a:r>
                      <a:endParaRPr lang="es-ES" sz="1600" b="0" i="0" u="none" strike="noStrike" dirty="0">
                        <a:solidFill>
                          <a:srgbClr val="000000"/>
                        </a:solidFill>
                        <a:effectLst/>
                        <a:latin typeface="Calibri"/>
                      </a:endParaRPr>
                    </a:p>
                  </a:txBody>
                  <a:tcPr marL="9525" marR="9525" marT="9525" marB="0" anchor="ctr"/>
                </a:tc>
              </a:tr>
              <a:tr h="331550">
                <a:tc>
                  <a:txBody>
                    <a:bodyPr/>
                    <a:lstStyle/>
                    <a:p>
                      <a:pPr algn="ctr" fontAlgn="ctr"/>
                      <a:r>
                        <a:rPr lang="es-ES" sz="1600" u="none" strike="noStrike" dirty="0">
                          <a:effectLst/>
                        </a:rPr>
                        <a:t>Comparta mentalización</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No</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No</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No</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Si</a:t>
                      </a:r>
                      <a:endParaRPr lang="es-ES" sz="1600" b="0" i="0" u="none" strike="noStrike" dirty="0">
                        <a:solidFill>
                          <a:srgbClr val="000000"/>
                        </a:solidFill>
                        <a:effectLst/>
                        <a:latin typeface="Calibri"/>
                      </a:endParaRPr>
                    </a:p>
                  </a:txBody>
                  <a:tcPr marL="9525" marR="9525" marT="9525" marB="0" anchor="ctr"/>
                </a:tc>
              </a:tr>
              <a:tr h="494149">
                <a:tc>
                  <a:txBody>
                    <a:bodyPr/>
                    <a:lstStyle/>
                    <a:p>
                      <a:pPr algn="ctr" fontAlgn="ctr"/>
                      <a:r>
                        <a:rPr lang="es-ES" sz="1600" u="none" strike="noStrike" dirty="0">
                          <a:effectLst/>
                        </a:rPr>
                        <a:t>Enfriamiento continuo</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Depende de la densidad de la carga</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Depende de la densidad de la carga</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u="none" strike="noStrike" dirty="0">
                          <a:effectLst/>
                        </a:rPr>
                        <a:t>Depende de la densidad de la carga</a:t>
                      </a:r>
                      <a:endParaRPr lang="es-ES" sz="1600" b="0" i="0" u="none" strike="noStrike" dirty="0">
                        <a:solidFill>
                          <a:srgbClr val="000000"/>
                        </a:solidFill>
                        <a:effectLst/>
                        <a:latin typeface="Calibri"/>
                      </a:endParaRPr>
                    </a:p>
                  </a:txBody>
                  <a:tcPr marL="9525" marR="9525" marT="9525" marB="0" anchor="ctr"/>
                </a:tc>
                <a:tc>
                  <a:txBody>
                    <a:bodyPr/>
                    <a:lstStyle/>
                    <a:p>
                      <a:pPr algn="ctr" fontAlgn="ctr"/>
                      <a:r>
                        <a:rPr lang="es-ES" sz="1600" b="0" i="0" u="none" strike="noStrike" dirty="0" smtClean="0">
                          <a:solidFill>
                            <a:schemeClr val="dk1"/>
                          </a:solidFill>
                          <a:effectLst/>
                          <a:latin typeface="+mn-lt"/>
                        </a:rPr>
                        <a:t>Si</a:t>
                      </a:r>
                      <a:endParaRPr lang="es-ES" sz="1600" b="0" i="0" u="none" strike="noStrike" dirty="0">
                        <a:solidFill>
                          <a:srgbClr val="000000"/>
                        </a:solidFill>
                        <a:effectLst/>
                        <a:latin typeface="Calibri"/>
                      </a:endParaRPr>
                    </a:p>
                  </a:txBody>
                  <a:tcPr marL="9525" marR="9525" marT="9525" marB="0" anchor="ctr"/>
                </a:tc>
              </a:tr>
            </a:tbl>
          </a:graphicData>
        </a:graphic>
      </p:graphicFrame>
    </p:spTree>
    <p:extLst>
      <p:ext uri="{BB962C8B-B14F-4D97-AF65-F5344CB8AC3E}">
        <p14:creationId xmlns:p14="http://schemas.microsoft.com/office/powerpoint/2010/main" val="3476842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COMPONENTES DE UN DATA CENTER </a:t>
            </a:r>
            <a:endParaRPr lang="es-ES" sz="3000" dirty="0"/>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971"/>
          <a:stretch/>
        </p:blipFill>
        <p:spPr bwMode="auto">
          <a:xfrm>
            <a:off x="837828" y="908720"/>
            <a:ext cx="9361040" cy="55732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4038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2048" y="1988840"/>
            <a:ext cx="4976070" cy="4535016"/>
          </a:xfrm>
        </p:spPr>
        <p:txBody>
          <a:bodyPr>
            <a:noAutofit/>
          </a:bodyPr>
          <a:lstStyle/>
          <a:p>
            <a:pPr lvl="0"/>
            <a:r>
              <a:rPr lang="es-ES" dirty="0"/>
              <a:t>Cuarto de equipos o sala Informática</a:t>
            </a:r>
          </a:p>
          <a:p>
            <a:pPr lvl="0"/>
            <a:r>
              <a:rPr lang="es-ES" dirty="0"/>
              <a:t> Cuartos con tableros para sistemas mecánicos y eléctricos  </a:t>
            </a:r>
          </a:p>
          <a:p>
            <a:pPr lvl="0"/>
            <a:r>
              <a:rPr lang="es-ES" dirty="0"/>
              <a:t>Cuartos de tableros principales </a:t>
            </a:r>
          </a:p>
          <a:p>
            <a:pPr lvl="0"/>
            <a:r>
              <a:rPr lang="es-ES" dirty="0"/>
              <a:t>Cuartos de UPS / Baterías </a:t>
            </a:r>
          </a:p>
          <a:p>
            <a:pPr lvl="0"/>
            <a:r>
              <a:rPr lang="es-ES" dirty="0"/>
              <a:t>Cuartos de interconexión </a:t>
            </a:r>
            <a:endParaRPr lang="es-ES" dirty="0" smtClean="0"/>
          </a:p>
          <a:p>
            <a:pPr marL="45720" lvl="0" indent="0">
              <a:buNone/>
            </a:pPr>
            <a:r>
              <a:rPr lang="es-ES" dirty="0" smtClean="0"/>
              <a:t>( </a:t>
            </a:r>
            <a:r>
              <a:rPr lang="es-ES" dirty="0"/>
              <a:t>Telecomunicaciones) </a:t>
            </a:r>
          </a:p>
          <a:p>
            <a:r>
              <a:rPr lang="es-ES" dirty="0"/>
              <a:t>Centro de operaciones </a:t>
            </a:r>
          </a:p>
        </p:txBody>
      </p:sp>
      <p:sp>
        <p:nvSpPr>
          <p:cNvPr id="4"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INFRAESTRUCTURA </a:t>
            </a:r>
            <a:endParaRPr lang="es-ES" sz="3000" dirty="0"/>
          </a:p>
        </p:txBody>
      </p:sp>
      <p:sp>
        <p:nvSpPr>
          <p:cNvPr id="5" name="Título 1"/>
          <p:cNvSpPr txBox="1">
            <a:spLocks/>
          </p:cNvSpPr>
          <p:nvPr/>
        </p:nvSpPr>
        <p:spPr>
          <a:xfrm>
            <a:off x="477788" y="664096"/>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2400" dirty="0" smtClean="0">
                <a:solidFill>
                  <a:schemeClr val="tx2">
                    <a:lumMod val="85000"/>
                    <a:lumOff val="15000"/>
                  </a:schemeClr>
                </a:solidFill>
              </a:rPr>
              <a:t>DISTRIBUCIÓN DE ZONAS </a:t>
            </a:r>
            <a:endParaRPr lang="es-ES" sz="2400" dirty="0">
              <a:solidFill>
                <a:schemeClr val="tx2">
                  <a:lumMod val="85000"/>
                  <a:lumOff val="15000"/>
                </a:schemeClr>
              </a:solidFill>
            </a:endParaRPr>
          </a:p>
        </p:txBody>
      </p:sp>
      <p:sp>
        <p:nvSpPr>
          <p:cNvPr id="6" name="Marcador de contenido 2"/>
          <p:cNvSpPr txBox="1">
            <a:spLocks/>
          </p:cNvSpPr>
          <p:nvPr/>
        </p:nvSpPr>
        <p:spPr>
          <a:xfrm>
            <a:off x="5806380" y="1538121"/>
            <a:ext cx="4741168" cy="4535016"/>
          </a:xfrm>
          <a:prstGeom prst="rect">
            <a:avLst/>
          </a:prstGeom>
        </p:spPr>
        <p:txBody>
          <a:bodyPr vert="horz" lIns="91440" tIns="45720" rIns="91440" bIns="45720" rtlCol="0">
            <a:noAutofit/>
          </a:bodyPr>
          <a:lstStyle>
            <a:lvl1pPr marL="274320" indent="-228600" algn="l" defTabSz="914400" rtl="0" eaLnBrk="1" latinLnBrk="0" hangingPunct="1">
              <a:lnSpc>
                <a:spcPct val="90000"/>
              </a:lnSpc>
              <a:spcBef>
                <a:spcPts val="1800"/>
              </a:spcBef>
              <a:buClr>
                <a:schemeClr val="tx1">
                  <a:lumMod val="65000"/>
                  <a:lumOff val="35000"/>
                </a:schemeClr>
              </a:buClr>
              <a:buSzPct val="80000"/>
              <a:buFont typeface="Arial" pitchFamily="34" charset="0"/>
              <a:buChar char="•"/>
              <a:defRPr lang="es-ES" sz="2000" kern="1200">
                <a:solidFill>
                  <a:schemeClr val="tx1">
                    <a:lumMod val="65000"/>
                    <a:lumOff val="35000"/>
                  </a:schemeClr>
                </a:solidFill>
                <a:latin typeface="+mn-lt"/>
                <a:ea typeface="+mn-ea"/>
                <a:cs typeface="+mn-cs"/>
              </a:defRPr>
            </a:lvl1pPr>
            <a:lvl2pPr marL="594360" indent="-228600" algn="l" defTabSz="914400" rtl="0" eaLnBrk="1" latinLnBrk="0" hangingPunct="1">
              <a:lnSpc>
                <a:spcPct val="90000"/>
              </a:lnSpc>
              <a:spcBef>
                <a:spcPts val="1000"/>
              </a:spcBef>
              <a:buClr>
                <a:schemeClr val="tx1">
                  <a:lumMod val="65000"/>
                  <a:lumOff val="35000"/>
                </a:schemeClr>
              </a:buClr>
              <a:buSzPct val="80000"/>
              <a:buFont typeface="Arial" pitchFamily="34" charset="0"/>
              <a:buChar char="•"/>
              <a:defRPr lang="es-ES" sz="1800" kern="1200">
                <a:solidFill>
                  <a:schemeClr val="tx1">
                    <a:lumMod val="65000"/>
                    <a:lumOff val="35000"/>
                  </a:schemeClr>
                </a:solidFill>
                <a:latin typeface="+mn-lt"/>
                <a:ea typeface="+mn-ea"/>
                <a:cs typeface="+mn-cs"/>
              </a:defRPr>
            </a:lvl2pPr>
            <a:lvl3pPr marL="77724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lang="es-ES" sz="1600" kern="1200">
                <a:solidFill>
                  <a:schemeClr val="tx1">
                    <a:lumMod val="65000"/>
                    <a:lumOff val="35000"/>
                  </a:schemeClr>
                </a:solidFill>
                <a:latin typeface="+mn-lt"/>
                <a:ea typeface="+mn-ea"/>
                <a:cs typeface="+mn-cs"/>
              </a:defRPr>
            </a:lvl3pPr>
            <a:lvl4pPr marL="96012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lang="es-ES" sz="1400" kern="1200">
                <a:solidFill>
                  <a:schemeClr val="tx1">
                    <a:lumMod val="65000"/>
                    <a:lumOff val="35000"/>
                  </a:schemeClr>
                </a:solidFill>
                <a:latin typeface="+mn-lt"/>
                <a:ea typeface="+mn-ea"/>
                <a:cs typeface="+mn-cs"/>
              </a:defRPr>
            </a:lvl4pPr>
            <a:lvl5pPr marL="1097280" indent="-13716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lang="es-ES" sz="1400" kern="1200">
                <a:solidFill>
                  <a:schemeClr val="tx1">
                    <a:lumMod val="65000"/>
                    <a:lumOff val="35000"/>
                  </a:schemeClr>
                </a:solidFill>
                <a:latin typeface="+mn-lt"/>
                <a:ea typeface="+mn-ea"/>
                <a:cs typeface="+mn-cs"/>
              </a:defRPr>
            </a:lvl5pPr>
            <a:lvl6pPr marL="1234440" indent="-137160" algn="l" defTabSz="914400" rtl="0" eaLnBrk="1" latinLnBrk="0" hangingPunct="1">
              <a:spcBef>
                <a:spcPts val="600"/>
              </a:spcBef>
              <a:buSzPct val="80000"/>
              <a:buFont typeface="Arial" pitchFamily="34" charset="0"/>
              <a:buChar char="•"/>
              <a:defRPr lang="es-ES" sz="1400" kern="1200">
                <a:solidFill>
                  <a:schemeClr val="tx1">
                    <a:lumMod val="65000"/>
                    <a:lumOff val="35000"/>
                  </a:schemeClr>
                </a:solidFill>
                <a:latin typeface="+mn-lt"/>
                <a:ea typeface="+mn-ea"/>
                <a:cs typeface="+mn-cs"/>
              </a:defRPr>
            </a:lvl6pPr>
            <a:lvl7pPr marL="1371600" indent="-137160" algn="l" defTabSz="914400" rtl="0" eaLnBrk="1" latinLnBrk="0" hangingPunct="1">
              <a:spcBef>
                <a:spcPts val="600"/>
              </a:spcBef>
              <a:buSzPct val="80000"/>
              <a:buFont typeface="Arial" pitchFamily="34" charset="0"/>
              <a:buChar char="•"/>
              <a:defRPr lang="es-ES" sz="1400" kern="1200">
                <a:solidFill>
                  <a:schemeClr val="tx1">
                    <a:lumMod val="65000"/>
                    <a:lumOff val="35000"/>
                  </a:schemeClr>
                </a:solidFill>
                <a:latin typeface="+mn-lt"/>
                <a:ea typeface="+mn-ea"/>
                <a:cs typeface="+mn-cs"/>
              </a:defRPr>
            </a:lvl7pPr>
            <a:lvl8pPr marL="1508760" indent="-137160" algn="l" defTabSz="914400" rtl="0" eaLnBrk="1" latinLnBrk="0" hangingPunct="1">
              <a:spcBef>
                <a:spcPts val="600"/>
              </a:spcBef>
              <a:buSzPct val="80000"/>
              <a:buFont typeface="Arial" pitchFamily="34" charset="0"/>
              <a:buChar char="•"/>
              <a:defRPr lang="es-ES" sz="1400" kern="1200">
                <a:solidFill>
                  <a:schemeClr val="tx1">
                    <a:lumMod val="65000"/>
                    <a:lumOff val="35000"/>
                  </a:schemeClr>
                </a:solidFill>
                <a:latin typeface="+mn-lt"/>
                <a:ea typeface="+mn-ea"/>
                <a:cs typeface="+mn-cs"/>
              </a:defRPr>
            </a:lvl8pPr>
            <a:lvl9pPr marL="1645920" indent="-137160" algn="l" defTabSz="914400" rtl="0" eaLnBrk="1" latinLnBrk="0" hangingPunct="1">
              <a:spcBef>
                <a:spcPts val="600"/>
              </a:spcBef>
              <a:buSzPct val="80000"/>
              <a:buFont typeface="Arial" pitchFamily="34" charset="0"/>
              <a:buChar char="•"/>
              <a:defRPr lang="es-ES" sz="1400" kern="1200">
                <a:solidFill>
                  <a:schemeClr val="tx1">
                    <a:lumMod val="65000"/>
                    <a:lumOff val="35000"/>
                  </a:schemeClr>
                </a:solidFill>
                <a:latin typeface="+mn-lt"/>
                <a:ea typeface="+mn-ea"/>
                <a:cs typeface="+mn-cs"/>
              </a:defRPr>
            </a:lvl9pPr>
          </a:lstStyle>
          <a:p>
            <a:pPr lvl="0"/>
            <a:r>
              <a:rPr lang="es-ES" dirty="0"/>
              <a:t>Cuartos de pruebas </a:t>
            </a:r>
          </a:p>
          <a:p>
            <a:pPr lvl="0"/>
            <a:r>
              <a:rPr lang="es-ES" dirty="0"/>
              <a:t>Cuarto de ensamblaje </a:t>
            </a:r>
          </a:p>
          <a:p>
            <a:pPr lvl="0"/>
            <a:r>
              <a:rPr lang="es-ES" dirty="0"/>
              <a:t>Área de recepción de equipos </a:t>
            </a:r>
          </a:p>
          <a:p>
            <a:pPr lvl="0"/>
            <a:r>
              <a:rPr lang="es-ES" dirty="0"/>
              <a:t>Bodega</a:t>
            </a:r>
          </a:p>
          <a:p>
            <a:pPr lvl="0"/>
            <a:r>
              <a:rPr lang="es-ES" dirty="0"/>
              <a:t>Espacio para generadores y equipos de enfriamiento </a:t>
            </a:r>
          </a:p>
          <a:p>
            <a:pPr lvl="0"/>
            <a:r>
              <a:rPr lang="es-ES" dirty="0"/>
              <a:t>Cuarto de cintas </a:t>
            </a:r>
          </a:p>
          <a:p>
            <a:pPr lvl="0"/>
            <a:r>
              <a:rPr lang="es-ES" dirty="0"/>
              <a:t>Oficinas </a:t>
            </a:r>
          </a:p>
          <a:p>
            <a:pPr lvl="0"/>
            <a:r>
              <a:rPr lang="es-ES" dirty="0"/>
              <a:t>Cuarto de media tensión </a:t>
            </a:r>
          </a:p>
          <a:p>
            <a:pPr lvl="0"/>
            <a:r>
              <a:rPr lang="es-ES" dirty="0"/>
              <a:t>Espacio para tanques de combustible </a:t>
            </a:r>
          </a:p>
          <a:p>
            <a:endParaRPr lang="es-ES" dirty="0"/>
          </a:p>
        </p:txBody>
      </p:sp>
    </p:spTree>
    <p:extLst>
      <p:ext uri="{BB962C8B-B14F-4D97-AF65-F5344CB8AC3E}">
        <p14:creationId xmlns:p14="http://schemas.microsoft.com/office/powerpoint/2010/main" val="1211710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INFRAESTRUCTURA </a:t>
            </a:r>
            <a:endParaRPr lang="es-ES" sz="3000" dirty="0"/>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477788" y="677846"/>
            <a:ext cx="10297144" cy="5991514"/>
          </a:xfrm>
          <a:prstGeom prst="rect">
            <a:avLst/>
          </a:prstGeom>
          <a:noFill/>
          <a:ln>
            <a:noFill/>
          </a:ln>
        </p:spPr>
      </p:pic>
    </p:spTree>
    <p:extLst>
      <p:ext uri="{BB962C8B-B14F-4D97-AF65-F5344CB8AC3E}">
        <p14:creationId xmlns:p14="http://schemas.microsoft.com/office/powerpoint/2010/main" val="1787987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17748" y="0"/>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2400" dirty="0" smtClean="0">
                <a:solidFill>
                  <a:schemeClr val="tx2">
                    <a:lumMod val="85000"/>
                    <a:lumOff val="15000"/>
                  </a:schemeClr>
                </a:solidFill>
              </a:rPr>
              <a:t>SALA DE EQUIPOS </a:t>
            </a:r>
            <a:endParaRPr lang="es-ES" sz="2400" dirty="0">
              <a:solidFill>
                <a:schemeClr val="tx2">
                  <a:lumMod val="85000"/>
                  <a:lumOff val="15000"/>
                </a:schemeClr>
              </a:solidFill>
            </a:endParaRPr>
          </a:p>
        </p:txBody>
      </p:sp>
      <p:sp>
        <p:nvSpPr>
          <p:cNvPr id="2" name="Marcador de contenido 1"/>
          <p:cNvSpPr>
            <a:spLocks noGrp="1"/>
          </p:cNvSpPr>
          <p:nvPr>
            <p:ph idx="1"/>
          </p:nvPr>
        </p:nvSpPr>
        <p:spPr>
          <a:xfrm>
            <a:off x="0" y="692696"/>
            <a:ext cx="11017224" cy="4608512"/>
          </a:xfrm>
        </p:spPr>
        <p:txBody>
          <a:bodyPr>
            <a:normAutofit/>
          </a:bodyPr>
          <a:lstStyle/>
          <a:p>
            <a:r>
              <a:rPr lang="es-ES" dirty="0"/>
              <a:t>L</a:t>
            </a:r>
            <a:r>
              <a:rPr lang="es-ES" dirty="0" smtClean="0"/>
              <a:t>a </a:t>
            </a:r>
            <a:r>
              <a:rPr lang="es-ES" dirty="0"/>
              <a:t>sala de equipos es el área principal del Centro de Datos, dentro del presente diseño se tomará como capacidad de la misma 250 </a:t>
            </a:r>
            <a:r>
              <a:rPr lang="es-ES" i="1" dirty="0"/>
              <a:t>racks </a:t>
            </a:r>
            <a:r>
              <a:rPr lang="es-ES" dirty="0"/>
              <a:t>con un área 419.83 mts</a:t>
            </a:r>
            <a:r>
              <a:rPr lang="es-ES" baseline="30000" dirty="0"/>
              <a:t>2</a:t>
            </a:r>
            <a:r>
              <a:rPr lang="es-ES" dirty="0"/>
              <a:t>, los </a:t>
            </a:r>
            <a:r>
              <a:rPr lang="es-ES" i="1" dirty="0"/>
              <a:t>racks</a:t>
            </a:r>
            <a:r>
              <a:rPr lang="es-ES" dirty="0"/>
              <a:t> a utilizarse serán APC 3100 de 42 unidades </a:t>
            </a:r>
            <a:endParaRPr lang="es-ES" dirty="0" smtClean="0"/>
          </a:p>
          <a:p>
            <a:pPr lvl="1"/>
            <a:r>
              <a:rPr lang="es-ES" dirty="0" smtClean="0"/>
              <a:t>La sala estimará el tipo</a:t>
            </a:r>
            <a:r>
              <a:rPr lang="es-ES" dirty="0"/>
              <a:t>, tamaño y cantidad de los </a:t>
            </a:r>
            <a:r>
              <a:rPr lang="es-ES" dirty="0" smtClean="0"/>
              <a:t>equipos a instalarse </a:t>
            </a:r>
            <a:endParaRPr lang="es-ES" dirty="0"/>
          </a:p>
          <a:p>
            <a:pPr lvl="1"/>
            <a:r>
              <a:rPr lang="es-ES" dirty="0"/>
              <a:t>Debe permitir un espacio adecuado para la infraestructura de </a:t>
            </a:r>
            <a:r>
              <a:rPr lang="es-ES" dirty="0" smtClean="0"/>
              <a:t>cableado</a:t>
            </a:r>
            <a:endParaRPr lang="es-ES" dirty="0"/>
          </a:p>
          <a:p>
            <a:pPr lvl="1"/>
            <a:r>
              <a:rPr lang="es-ES" dirty="0" smtClean="0"/>
              <a:t>Es </a:t>
            </a:r>
            <a:r>
              <a:rPr lang="es-ES" dirty="0"/>
              <a:t>esencial que la ubicación y las dimensiones de la sala se acuerden en la fase de planificación</a:t>
            </a:r>
          </a:p>
          <a:p>
            <a:pPr lvl="1"/>
            <a:r>
              <a:rPr lang="es-ES" dirty="0"/>
              <a:t>L</a:t>
            </a:r>
            <a:r>
              <a:rPr lang="es-ES" dirty="0" smtClean="0"/>
              <a:t>a </a:t>
            </a:r>
            <a:r>
              <a:rPr lang="es-ES" dirty="0"/>
              <a:t>disposición de los armarios esté en relación con los flujos de aire que llegan a los equipos.</a:t>
            </a:r>
          </a:p>
          <a:p>
            <a:pPr lvl="1"/>
            <a:r>
              <a:rPr lang="es-ES" dirty="0" smtClean="0"/>
              <a:t>Longitud </a:t>
            </a:r>
            <a:r>
              <a:rPr lang="es-ES" dirty="0"/>
              <a:t>máxima d las filas de armarios</a:t>
            </a:r>
          </a:p>
          <a:p>
            <a:pPr lvl="2"/>
            <a:r>
              <a:rPr lang="es-ES" dirty="0"/>
              <a:t>21 armarios si las filas están abiertas en cada extremo</a:t>
            </a:r>
          </a:p>
          <a:p>
            <a:endParaRPr lang="es-ES" dirty="0"/>
          </a:p>
          <a:p>
            <a:endParaRPr lang="es-ES" dirty="0"/>
          </a:p>
        </p:txBody>
      </p:sp>
      <p:pic>
        <p:nvPicPr>
          <p:cNvPr id="7" name="Imagen 6"/>
          <p:cNvPicPr/>
          <p:nvPr/>
        </p:nvPicPr>
        <p:blipFill>
          <a:blip r:embed="rId2">
            <a:extLst>
              <a:ext uri="{28A0092B-C50C-407E-A947-70E740481C1C}">
                <a14:useLocalDpi xmlns:a14="http://schemas.microsoft.com/office/drawing/2010/main" val="0"/>
              </a:ext>
            </a:extLst>
          </a:blip>
          <a:srcRect/>
          <a:stretch>
            <a:fillRect/>
          </a:stretch>
        </p:blipFill>
        <p:spPr bwMode="auto">
          <a:xfrm>
            <a:off x="2133972" y="3888604"/>
            <a:ext cx="6336704" cy="2825207"/>
          </a:xfrm>
          <a:prstGeom prst="rect">
            <a:avLst/>
          </a:prstGeom>
          <a:noFill/>
          <a:ln>
            <a:noFill/>
          </a:ln>
        </p:spPr>
      </p:pic>
    </p:spTree>
    <p:extLst>
      <p:ext uri="{BB962C8B-B14F-4D97-AF65-F5344CB8AC3E}">
        <p14:creationId xmlns:p14="http://schemas.microsoft.com/office/powerpoint/2010/main" val="1573347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7788" y="908720"/>
            <a:ext cx="3456384" cy="5472608"/>
          </a:xfrm>
        </p:spPr>
        <p:txBody>
          <a:bodyPr/>
          <a:lstStyle/>
          <a:p>
            <a:r>
              <a:rPr lang="es-ES" dirty="0" smtClean="0"/>
              <a:t>Carga del suelo </a:t>
            </a:r>
          </a:p>
          <a:p>
            <a:r>
              <a:rPr lang="es-ES" dirty="0" smtClean="0"/>
              <a:t>Resistencia al fuego </a:t>
            </a:r>
          </a:p>
          <a:p>
            <a:r>
              <a:rPr lang="es-ES" dirty="0" smtClean="0"/>
              <a:t>Entradas y Salidas </a:t>
            </a:r>
          </a:p>
          <a:p>
            <a:r>
              <a:rPr lang="es-ES" dirty="0" smtClean="0"/>
              <a:t>Capacidad para colgar y suspender</a:t>
            </a:r>
          </a:p>
          <a:p>
            <a:r>
              <a:rPr lang="es-ES" dirty="0" smtClean="0"/>
              <a:t>Iluminación de emergencia</a:t>
            </a:r>
          </a:p>
          <a:p>
            <a:r>
              <a:rPr lang="es-ES" dirty="0" smtClean="0"/>
              <a:t>Seguridad física </a:t>
            </a:r>
          </a:p>
          <a:p>
            <a:r>
              <a:rPr lang="es-ES" dirty="0" smtClean="0"/>
              <a:t>Suelo técnico </a:t>
            </a:r>
          </a:p>
          <a:p>
            <a:r>
              <a:rPr lang="es-ES" dirty="0" smtClean="0"/>
              <a:t>Techo </a:t>
            </a:r>
          </a:p>
          <a:p>
            <a:endParaRPr lang="es-ES" dirty="0" smtClean="0"/>
          </a:p>
          <a:p>
            <a:endParaRPr lang="es-ES" dirty="0" smtClean="0"/>
          </a:p>
          <a:p>
            <a:endParaRPr lang="es-ES" dirty="0"/>
          </a:p>
        </p:txBody>
      </p:sp>
      <p:sp>
        <p:nvSpPr>
          <p:cNvPr id="5" name="Título 1"/>
          <p:cNvSpPr txBox="1">
            <a:spLocks/>
          </p:cNvSpPr>
          <p:nvPr/>
        </p:nvSpPr>
        <p:spPr>
          <a:xfrm>
            <a:off x="117748" y="116632"/>
            <a:ext cx="8686801" cy="547464"/>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s-ES" sz="3600" b="1" kern="1200">
                <a:solidFill>
                  <a:schemeClr val="accent1"/>
                </a:solidFill>
                <a:latin typeface="+mj-lt"/>
                <a:ea typeface="+mj-ea"/>
                <a:cs typeface="+mj-cs"/>
              </a:defRPr>
            </a:lvl1pPr>
          </a:lstStyle>
          <a:p>
            <a:r>
              <a:rPr lang="es-ES" sz="3000" dirty="0" smtClean="0"/>
              <a:t>SISTEMAS COMPLEMENTARIOS </a:t>
            </a:r>
            <a:endParaRPr lang="es-ES" sz="3000" dirty="0"/>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4582244" y="879062"/>
            <a:ext cx="2353310" cy="1383665"/>
          </a:xfrm>
          <a:prstGeom prst="rect">
            <a:avLst/>
          </a:prstGeom>
          <a:noFill/>
          <a:ln>
            <a:noFill/>
          </a:ln>
        </p:spPr>
      </p:pic>
      <p:pic>
        <p:nvPicPr>
          <p:cNvPr id="7" name="Imagen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83626" y="903683"/>
            <a:ext cx="2525512" cy="1359044"/>
          </a:xfrm>
          <a:prstGeom prst="rect">
            <a:avLst/>
          </a:prstGeom>
          <a:noFill/>
          <a:ln>
            <a:noFill/>
          </a:ln>
        </p:spPr>
      </p:pic>
      <p:pic>
        <p:nvPicPr>
          <p:cNvPr id="8" name="Imagen 7"/>
          <p:cNvPicPr/>
          <p:nvPr/>
        </p:nvPicPr>
        <p:blipFill>
          <a:blip r:embed="rId4">
            <a:extLst>
              <a:ext uri="{28A0092B-C50C-407E-A947-70E740481C1C}">
                <a14:useLocalDpi xmlns:a14="http://schemas.microsoft.com/office/drawing/2010/main" val="0"/>
              </a:ext>
            </a:extLst>
          </a:blip>
          <a:srcRect b="9079"/>
          <a:stretch>
            <a:fillRect/>
          </a:stretch>
        </p:blipFill>
        <p:spPr bwMode="auto">
          <a:xfrm>
            <a:off x="4582244" y="2708920"/>
            <a:ext cx="2353310" cy="1566599"/>
          </a:xfrm>
          <a:prstGeom prst="rect">
            <a:avLst/>
          </a:prstGeom>
          <a:noFill/>
          <a:ln>
            <a:noFill/>
          </a:ln>
        </p:spPr>
      </p:pic>
      <p:pic>
        <p:nvPicPr>
          <p:cNvPr id="9" name="Imagen 8"/>
          <p:cNvPicPr/>
          <p:nvPr/>
        </p:nvPicPr>
        <p:blipFill>
          <a:blip r:embed="rId5">
            <a:extLst>
              <a:ext uri="{28A0092B-C50C-407E-A947-70E740481C1C}">
                <a14:useLocalDpi xmlns:a14="http://schemas.microsoft.com/office/drawing/2010/main" val="0"/>
              </a:ext>
            </a:extLst>
          </a:blip>
          <a:srcRect/>
          <a:stretch>
            <a:fillRect/>
          </a:stretch>
        </p:blipFill>
        <p:spPr bwMode="auto">
          <a:xfrm>
            <a:off x="7586975" y="2659158"/>
            <a:ext cx="2522164" cy="1666121"/>
          </a:xfrm>
          <a:prstGeom prst="rect">
            <a:avLst/>
          </a:prstGeom>
          <a:noFill/>
          <a:ln>
            <a:noFill/>
          </a:ln>
        </p:spPr>
      </p:pic>
      <p:pic>
        <p:nvPicPr>
          <p:cNvPr id="10" name="Imagen 9"/>
          <p:cNvPicPr/>
          <p:nvPr/>
        </p:nvPicPr>
        <p:blipFill>
          <a:blip r:embed="rId6">
            <a:extLst>
              <a:ext uri="{28A0092B-C50C-407E-A947-70E740481C1C}">
                <a14:useLocalDpi xmlns:a14="http://schemas.microsoft.com/office/drawing/2010/main" val="0"/>
              </a:ext>
            </a:extLst>
          </a:blip>
          <a:srcRect/>
          <a:stretch>
            <a:fillRect/>
          </a:stretch>
        </p:blipFill>
        <p:spPr bwMode="auto">
          <a:xfrm>
            <a:off x="4582244" y="4745499"/>
            <a:ext cx="2353310" cy="1431290"/>
          </a:xfrm>
          <a:prstGeom prst="rect">
            <a:avLst/>
          </a:prstGeom>
          <a:noFill/>
          <a:ln>
            <a:noFill/>
          </a:ln>
        </p:spPr>
      </p:pic>
      <p:pic>
        <p:nvPicPr>
          <p:cNvPr id="11" name="Imagen 10"/>
          <p:cNvPicPr/>
          <p:nvPr/>
        </p:nvPicPr>
        <p:blipFill>
          <a:blip r:embed="rId7">
            <a:extLst>
              <a:ext uri="{28A0092B-C50C-407E-A947-70E740481C1C}">
                <a14:useLocalDpi xmlns:a14="http://schemas.microsoft.com/office/drawing/2010/main" val="0"/>
              </a:ext>
            </a:extLst>
          </a:blip>
          <a:srcRect/>
          <a:stretch>
            <a:fillRect/>
          </a:stretch>
        </p:blipFill>
        <p:spPr bwMode="auto">
          <a:xfrm>
            <a:off x="7583626" y="4745499"/>
            <a:ext cx="2525512" cy="1431290"/>
          </a:xfrm>
          <a:prstGeom prst="rect">
            <a:avLst/>
          </a:prstGeom>
          <a:noFill/>
          <a:ln>
            <a:noFill/>
          </a:ln>
        </p:spPr>
      </p:pic>
      <p:pic>
        <p:nvPicPr>
          <p:cNvPr id="12" name="Imagen 11"/>
          <p:cNvPicPr/>
          <p:nvPr/>
        </p:nvPicPr>
        <p:blipFill>
          <a:blip r:embed="rId8">
            <a:extLst>
              <a:ext uri="{28A0092B-C50C-407E-A947-70E740481C1C}">
                <a14:useLocalDpi xmlns:a14="http://schemas.microsoft.com/office/drawing/2010/main" val="0"/>
              </a:ext>
            </a:extLst>
          </a:blip>
          <a:srcRect/>
          <a:stretch>
            <a:fillRect/>
          </a:stretch>
        </p:blipFill>
        <p:spPr bwMode="auto">
          <a:xfrm>
            <a:off x="2205980" y="5349875"/>
            <a:ext cx="1964055" cy="1508125"/>
          </a:xfrm>
          <a:prstGeom prst="rect">
            <a:avLst/>
          </a:prstGeom>
          <a:noFill/>
        </p:spPr>
      </p:pic>
    </p:spTree>
    <p:extLst>
      <p:ext uri="{BB962C8B-B14F-4D97-AF65-F5344CB8AC3E}">
        <p14:creationId xmlns:p14="http://schemas.microsoft.com/office/powerpoint/2010/main" val="469043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ontraste de negocios 16x9">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Este valor indica el número de revisiones o de veces que se ha guardado. La aplicación es la responsable de actualizar este valor después de cada revisión.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DocumentoBibliotecaFormulario</Display>
  <Edit>DocumentoBibliotecaFormulario</Edit>
  <New>DocumentoBibliotecaFormulario</New>
</FormTemplates>
</file>

<file path=customXml/itemProps1.xml><?xml version="1.0" encoding="utf-8"?>
<ds:datastoreItem xmlns:ds="http://schemas.openxmlformats.org/officeDocument/2006/customXml" ds:itemID="{F2B73376-B181-4668-84FF-A62668D48FE9}">
  <ds:schemaRefs>
    <ds:schemaRef ds:uri="http://schemas.microsoft.com/office/2006/metadata/properties"/>
    <ds:schemaRef ds:uri="http://purl.org/dc/elements/1.1/"/>
    <ds:schemaRef ds:uri="http://www.w3.org/XML/1998/namespace"/>
    <ds:schemaRef ds:uri="http://purl.org/dc/terms/"/>
    <ds:schemaRef ds:uri="http://schemas.microsoft.com/office/infopath/2007/PartnerControls"/>
    <ds:schemaRef ds:uri="http://purl.org/dc/dcmitype/"/>
    <ds:schemaRef ds:uri="http://schemas.microsoft.com/office/2006/documentManagement/types"/>
    <ds:schemaRef ds:uri="http://schemas.openxmlformats.org/package/2006/metadata/core-properties"/>
  </ds:schemaRefs>
</ds:datastoreItem>
</file>

<file path=customXml/itemProps2.xml><?xml version="1.0" encoding="utf-8"?>
<ds:datastoreItem xmlns:ds="http://schemas.openxmlformats.org/officeDocument/2006/customXml" ds:itemID="{4E963E73-FDB1-44AE-BA76-746BBD659F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99150CD3-A6AC-414D-9560-715EC9E31B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634</TotalTime>
  <Words>2620</Words>
  <Application>Microsoft Office PowerPoint</Application>
  <PresentationFormat>Personalizado</PresentationFormat>
  <Paragraphs>341</Paragraphs>
  <Slides>31</Slides>
  <Notes>1</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Contraste de negocios 16x9</vt:lpstr>
      <vt:lpstr>PONTIFICIA UNIVERSIDAD CATÓLICA DEL ECUADOR </vt:lpstr>
      <vt:lpstr>Introducción</vt:lpstr>
      <vt:lpstr>CENTRO DE PROCESAMIENTO DE DATOS</vt:lpstr>
      <vt:lpstr>CLASIFICACIÓN DATA CENTER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Y RECOMENDACIONES</vt:lpstr>
      <vt:lpstr>CONCLUSIONES Y RECOMENDACIONES</vt:lpstr>
      <vt:lpstr>MUCHAS 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del título</dc:title>
  <dc:creator>Summer</dc:creator>
  <cp:lastModifiedBy>Principal</cp:lastModifiedBy>
  <cp:revision>55</cp:revision>
  <cp:lastPrinted>2015-05-04T15:45:12Z</cp:lastPrinted>
  <dcterms:created xsi:type="dcterms:W3CDTF">2013-04-05T19:55:11Z</dcterms:created>
  <dcterms:modified xsi:type="dcterms:W3CDTF">2015-05-04T15:45:20Z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ies>
</file>