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59" r:id="rId7"/>
    <p:sldId id="261" r:id="rId8"/>
    <p:sldId id="262" r:id="rId9"/>
    <p:sldId id="265" r:id="rId10"/>
    <p:sldId id="264" r:id="rId11"/>
    <p:sldId id="266" r:id="rId12"/>
    <p:sldId id="268" r:id="rId13"/>
    <p:sldId id="267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4" r:id="rId26"/>
    <p:sldId id="313" r:id="rId27"/>
    <p:sldId id="314" r:id="rId28"/>
    <p:sldId id="316" r:id="rId29"/>
    <p:sldId id="286" r:id="rId30"/>
    <p:sldId id="287" r:id="rId31"/>
    <p:sldId id="288" r:id="rId32"/>
    <p:sldId id="289" r:id="rId33"/>
    <p:sldId id="291" r:id="rId34"/>
    <p:sldId id="290" r:id="rId35"/>
    <p:sldId id="292" r:id="rId36"/>
    <p:sldId id="309" r:id="rId37"/>
    <p:sldId id="293" r:id="rId38"/>
    <p:sldId id="294" r:id="rId39"/>
    <p:sldId id="302" r:id="rId40"/>
    <p:sldId id="296" r:id="rId41"/>
    <p:sldId id="306" r:id="rId42"/>
    <p:sldId id="299" r:id="rId43"/>
    <p:sldId id="300" r:id="rId44"/>
    <p:sldId id="297" r:id="rId45"/>
    <p:sldId id="298" r:id="rId46"/>
    <p:sldId id="301" r:id="rId47"/>
    <p:sldId id="307" r:id="rId48"/>
    <p:sldId id="315" r:id="rId49"/>
    <p:sldId id="317" r:id="rId50"/>
    <p:sldId id="308" r:id="rId51"/>
    <p:sldId id="305" r:id="rId52"/>
    <p:sldId id="311" r:id="rId53"/>
    <p:sldId id="312" r:id="rId54"/>
    <p:sldId id="310" r:id="rId55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00 INTRODUCCIÓN" id="{EDDF6BD4-5F01-428F-A869-8C02F6B738CD}">
          <p14:sldIdLst>
            <p14:sldId id="256"/>
            <p14:sldId id="257"/>
          </p14:sldIdLst>
        </p14:section>
        <p14:section name="01 EL LUGAR" id="{F1E9DBF8-4112-422A-9F89-D604B81844D1}">
          <p14:sldIdLst>
            <p14:sldId id="258"/>
            <p14:sldId id="260"/>
            <p14:sldId id="263"/>
            <p14:sldId id="259"/>
            <p14:sldId id="261"/>
            <p14:sldId id="262"/>
          </p14:sldIdLst>
        </p14:section>
        <p14:section name="02 PLAN MASA" id="{70F209E4-7ADF-40CF-923C-3E1B1355AE4A}">
          <p14:sldIdLst>
            <p14:sldId id="265"/>
            <p14:sldId id="264"/>
            <p14:sldId id="266"/>
            <p14:sldId id="268"/>
          </p14:sldIdLst>
        </p14:section>
        <p14:section name="03 APROXIMACIÓN" id="{7DC483A4-544E-4959-A0CA-D458F99BAE11}">
          <p14:sldIdLst>
            <p14:sldId id="267"/>
            <p14:sldId id="269"/>
            <p14:sldId id="270"/>
            <p14:sldId id="272"/>
            <p14:sldId id="273"/>
            <p14:sldId id="274"/>
          </p14:sldIdLst>
        </p14:section>
        <p14:section name="04 POSTURA" id="{717145C5-5DDB-4B88-ADCD-ED37536A417D}">
          <p14:sldIdLst>
            <p14:sldId id="275"/>
            <p14:sldId id="276"/>
            <p14:sldId id="277"/>
            <p14:sldId id="278"/>
            <p14:sldId id="279"/>
            <p14:sldId id="280"/>
          </p14:sldIdLst>
        </p14:section>
        <p14:section name="05 INTENCIONES" id="{FBE688CA-739F-4636-950D-0E45D9F73059}">
          <p14:sldIdLst>
            <p14:sldId id="284"/>
            <p14:sldId id="313"/>
            <p14:sldId id="314"/>
            <p14:sldId id="316"/>
            <p14:sldId id="286"/>
            <p14:sldId id="287"/>
            <p14:sldId id="288"/>
            <p14:sldId id="289"/>
            <p14:sldId id="291"/>
            <p14:sldId id="290"/>
            <p14:sldId id="292"/>
            <p14:sldId id="309"/>
            <p14:sldId id="293"/>
            <p14:sldId id="294"/>
          </p14:sldIdLst>
        </p14:section>
        <p14:section name="06 PROYECTO" id="{85E76C22-DE5C-41A1-89BF-FDD0294E0AEE}">
          <p14:sldIdLst>
            <p14:sldId id="302"/>
            <p14:sldId id="296"/>
            <p14:sldId id="306"/>
            <p14:sldId id="299"/>
            <p14:sldId id="300"/>
            <p14:sldId id="297"/>
            <p14:sldId id="298"/>
            <p14:sldId id="301"/>
            <p14:sldId id="307"/>
            <p14:sldId id="315"/>
            <p14:sldId id="317"/>
            <p14:sldId id="308"/>
            <p14:sldId id="305"/>
            <p14:sldId id="311"/>
          </p14:sldIdLst>
        </p14:section>
        <p14:section name="08 CONCLUSIONES" id="{405058BB-633D-4F15-9EF7-90755F3B06A0}">
          <p14:sldIdLst>
            <p14:sldId id="312"/>
            <p14:sldId id="31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6869"/>
    <a:srgbClr val="EDB53A"/>
    <a:srgbClr val="8CB0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6" autoAdjust="0"/>
    <p:restoredTop sz="94660"/>
  </p:normalViewPr>
  <p:slideViewPr>
    <p:cSldViewPr snapToGrid="0">
      <p:cViewPr>
        <p:scale>
          <a:sx n="80" d="100"/>
          <a:sy n="80" d="100"/>
        </p:scale>
        <p:origin x="782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2549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0646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5039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06525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94882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58763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40633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73211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8031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38038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39827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07A77-8DE9-4F07-B85C-1922F41D0775}" type="datetimeFigureOut">
              <a:rPr lang="es-EC" smtClean="0"/>
              <a:t>17/10/2022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27460-AD78-4464-9CEE-338ED126E02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6898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microsoft.com/office/2007/relationships/hdphoto" Target="../media/hdphoto2.wdp"/><Relationship Id="rId4" Type="http://schemas.openxmlformats.org/officeDocument/2006/relationships/image" Target="../media/image84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" y="1174750"/>
            <a:ext cx="12192000" cy="56832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577809" y="5928452"/>
            <a:ext cx="2556294" cy="34505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ES" sz="1200" b="1" spc="300" dirty="0" smtClean="0">
                <a:latin typeface="Century Gothic" panose="020B0502020202020204" pitchFamily="34" charset="0"/>
              </a:rPr>
              <a:t>ERIKA CHANG ZÁRATE</a:t>
            </a:r>
            <a:endParaRPr lang="es-EC" sz="1200" b="1" spc="300" dirty="0">
              <a:latin typeface="Century Gothic" panose="020B0502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028536" y="322399"/>
            <a:ext cx="4134928" cy="745675"/>
          </a:xfrm>
        </p:spPr>
        <p:txBody>
          <a:bodyPr>
            <a:normAutofit/>
          </a:bodyPr>
          <a:lstStyle/>
          <a:p>
            <a:r>
              <a:rPr lang="es-ES" sz="1000" dirty="0" smtClean="0">
                <a:latin typeface="Century Gothic" panose="020B0502020202020204" pitchFamily="34" charset="0"/>
              </a:rPr>
              <a:t>TRABAJO DE TITULACIÓN:</a:t>
            </a:r>
          </a:p>
          <a:p>
            <a:r>
              <a:rPr lang="es-ES" sz="1000" dirty="0" smtClean="0">
                <a:latin typeface="Century Gothic" panose="020B0502020202020204" pitchFamily="34" charset="0"/>
              </a:rPr>
              <a:t>“EL VACÍO URBANO COMO ESPACIO SIMBÓLICO – CULTURAL PARA LA REVALORIZACIÓN DE LA IDENTIDAD”</a:t>
            </a:r>
          </a:p>
        </p:txBody>
      </p:sp>
      <p:sp>
        <p:nvSpPr>
          <p:cNvPr id="5" name="Rectángulo 4"/>
          <p:cNvSpPr/>
          <p:nvPr/>
        </p:nvSpPr>
        <p:spPr>
          <a:xfrm>
            <a:off x="0" y="1174750"/>
            <a:ext cx="664234" cy="194801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404613" y="1068074"/>
            <a:ext cx="7382774" cy="7456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CENTRO DE DESARROLLO CULTURAL Y RE-ESTRUCTURACIÓN DE PARQUE BARRIAL EN COTOCOLLAO</a:t>
            </a:r>
            <a:endParaRPr lang="es-ES" sz="2000" b="1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9154160" y="6222395"/>
            <a:ext cx="3030743" cy="345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ES" sz="1200" b="1" spc="300" dirty="0" smtClean="0">
                <a:latin typeface="Century Gothic" panose="020B0502020202020204" pitchFamily="34" charset="0"/>
              </a:rPr>
              <a:t>ARQ. MGS. MANUEL URIBE</a:t>
            </a:r>
            <a:endParaRPr lang="es-EC" sz="1200" b="1" spc="3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38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PRULD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Subtítulo 2"/>
          <p:cNvSpPr txBox="1">
            <a:spLocks/>
          </p:cNvSpPr>
          <p:nvPr/>
        </p:nvSpPr>
        <p:spPr>
          <a:xfrm>
            <a:off x="266161" y="522509"/>
            <a:ext cx="7644262" cy="59011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MICROCENTRALIDAD VINCULANTE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278" y="1200928"/>
            <a:ext cx="8463771" cy="401687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64" y="5561476"/>
            <a:ext cx="10058400" cy="117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71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947" y="3826144"/>
            <a:ext cx="5153168" cy="3007996"/>
          </a:xfrm>
          <a:prstGeom prst="rect">
            <a:avLst/>
          </a:prstGeom>
        </p:spPr>
      </p:pic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PRULD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046" y="-79891"/>
            <a:ext cx="4795454" cy="201061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046" y="1900633"/>
            <a:ext cx="4795454" cy="2010615"/>
          </a:xfrm>
          <a:prstGeom prst="rect">
            <a:avLst/>
          </a:prstGeom>
        </p:spPr>
      </p:pic>
      <p:grpSp>
        <p:nvGrpSpPr>
          <p:cNvPr id="24" name="Grupo 23"/>
          <p:cNvGrpSpPr/>
          <p:nvPr/>
        </p:nvGrpSpPr>
        <p:grpSpPr>
          <a:xfrm>
            <a:off x="6239046" y="1883603"/>
            <a:ext cx="4795454" cy="2024531"/>
            <a:chOff x="4029368" y="1890217"/>
            <a:chExt cx="4795454" cy="2024531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9368" y="1890217"/>
              <a:ext cx="4795454" cy="2010615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9368" y="1904133"/>
              <a:ext cx="4795454" cy="2010615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9368" y="1904116"/>
              <a:ext cx="4795454" cy="2010615"/>
            </a:xfrm>
            <a:prstGeom prst="rect">
              <a:avLst/>
            </a:prstGeom>
          </p:spPr>
        </p:pic>
      </p:grpSp>
      <p:grpSp>
        <p:nvGrpSpPr>
          <p:cNvPr id="23" name="Grupo 22"/>
          <p:cNvGrpSpPr/>
          <p:nvPr/>
        </p:nvGrpSpPr>
        <p:grpSpPr>
          <a:xfrm>
            <a:off x="6239046" y="1897514"/>
            <a:ext cx="4795454" cy="2010616"/>
            <a:chOff x="5020991" y="1904128"/>
            <a:chExt cx="4795454" cy="2010616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991" y="1904128"/>
              <a:ext cx="4795454" cy="2010615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991" y="1904129"/>
              <a:ext cx="4795454" cy="2010615"/>
            </a:xfrm>
            <a:prstGeom prst="rect">
              <a:avLst/>
            </a:prstGeom>
          </p:spPr>
        </p:pic>
      </p:grpSp>
      <p:pic>
        <p:nvPicPr>
          <p:cNvPr id="17" name="Imagen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337" y="3870898"/>
            <a:ext cx="5023817" cy="2932492"/>
          </a:xfrm>
          <a:prstGeom prst="rect">
            <a:avLst/>
          </a:prstGeom>
        </p:spPr>
      </p:pic>
      <p:sp>
        <p:nvSpPr>
          <p:cNvPr id="20" name="Subtítulo 2"/>
          <p:cNvSpPr txBox="1">
            <a:spLocks/>
          </p:cNvSpPr>
          <p:nvPr/>
        </p:nvSpPr>
        <p:spPr>
          <a:xfrm>
            <a:off x="2818721" y="522509"/>
            <a:ext cx="3356459" cy="11093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VACÍO ESTRUCTURANTE</a:t>
            </a:r>
          </a:p>
          <a:p>
            <a:pPr marL="0" indent="0" algn="just"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Conecta puntos de oportunidad en el polígono.</a:t>
            </a:r>
          </a:p>
          <a:p>
            <a:pPr marL="0" indent="0" algn="just"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Comprende 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los vacíos de </a:t>
            </a: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vías, calles y callejones; vacíos de lotes con grandes retiros o subutilizados y vacíos explanadas o parques.</a:t>
            </a:r>
            <a:endParaRPr lang="es-ES" sz="105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Subtítulo 2"/>
          <p:cNvSpPr txBox="1">
            <a:spLocks/>
          </p:cNvSpPr>
          <p:nvPr/>
        </p:nvSpPr>
        <p:spPr>
          <a:xfrm>
            <a:off x="2818720" y="2270641"/>
            <a:ext cx="3356459" cy="18378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SISTEMA DE REDES</a:t>
            </a:r>
          </a:p>
          <a:p>
            <a:pPr marL="0" indent="0" algn="just"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 plantearon </a:t>
            </a: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3 corredores: el corredor integral, el corredor deportivo, y el corredor comercial. </a:t>
            </a:r>
            <a:endParaRPr lang="es-EC" sz="105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Además se proponen 2 paseos: el paseo Ramón Chiriboga y el paseo B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ellavista.</a:t>
            </a:r>
          </a:p>
        </p:txBody>
      </p:sp>
      <p:sp>
        <p:nvSpPr>
          <p:cNvPr id="26" name="Subtítulo 2"/>
          <p:cNvSpPr txBox="1">
            <a:spLocks/>
          </p:cNvSpPr>
          <p:nvPr/>
        </p:nvSpPr>
        <p:spPr>
          <a:xfrm>
            <a:off x="2818720" y="4340488"/>
            <a:ext cx="3356459" cy="11093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RED VERDE URBANA</a:t>
            </a:r>
          </a:p>
          <a:p>
            <a:pPr marL="0" indent="0" algn="just"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Se desarrolla la red verde urbana con estrategias de vegetación, infraestructura, y espacio público.</a:t>
            </a:r>
          </a:p>
        </p:txBody>
      </p:sp>
      <p:sp>
        <p:nvSpPr>
          <p:cNvPr id="27" name="Subtítulo 2"/>
          <p:cNvSpPr txBox="1">
            <a:spLocks/>
          </p:cNvSpPr>
          <p:nvPr/>
        </p:nvSpPr>
        <p:spPr>
          <a:xfrm>
            <a:off x="266160" y="522509"/>
            <a:ext cx="2401625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PLAN MASA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30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PRULD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75" y="216868"/>
            <a:ext cx="5240051" cy="6425277"/>
          </a:xfrm>
          <a:prstGeom prst="rect">
            <a:avLst/>
          </a:prstGeom>
        </p:spPr>
      </p:pic>
      <p:sp>
        <p:nvSpPr>
          <p:cNvPr id="8" name="Subtítulo 2"/>
          <p:cNvSpPr txBox="1">
            <a:spLocks/>
          </p:cNvSpPr>
          <p:nvPr/>
        </p:nvSpPr>
        <p:spPr>
          <a:xfrm>
            <a:off x="5857337" y="2277276"/>
            <a:ext cx="4964634" cy="8528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ENFOQUE A PARTIR DEL PLAN MASA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5857337" y="3093125"/>
            <a:ext cx="4882550" cy="171259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En el plan general de intervención se proponen 18 sitios de actuación. </a:t>
            </a:r>
          </a:p>
          <a:p>
            <a:pPr algn="just"/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El proyecto se</a:t>
            </a:r>
            <a:r>
              <a:rPr lang="es-EC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 dirige al </a:t>
            </a:r>
            <a:r>
              <a:rPr lang="es-EC" sz="1200" dirty="0">
                <a:solidFill>
                  <a:srgbClr val="216869"/>
                </a:solidFill>
                <a:latin typeface="Century Gothic" panose="020B0502020202020204" pitchFamily="34" charset="0"/>
              </a:rPr>
              <a:t>EJE SOCIO - </a:t>
            </a:r>
            <a:r>
              <a:rPr lang="es-EC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CULTURAL, </a:t>
            </a:r>
            <a:r>
              <a:rPr lang="es-EC" sz="1200" dirty="0">
                <a:solidFill>
                  <a:srgbClr val="216869"/>
                </a:solidFill>
                <a:latin typeface="Century Gothic" panose="020B0502020202020204" pitchFamily="34" charset="0"/>
              </a:rPr>
              <a:t>con el fin de que </a:t>
            </a:r>
            <a:r>
              <a:rPr lang="es-EC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se visualice </a:t>
            </a:r>
            <a:r>
              <a:rPr lang="es-EC" sz="1200" dirty="0">
                <a:solidFill>
                  <a:srgbClr val="216869"/>
                </a:solidFill>
                <a:latin typeface="Century Gothic" panose="020B0502020202020204" pitchFamily="34" charset="0"/>
              </a:rPr>
              <a:t>y </a:t>
            </a:r>
            <a:r>
              <a:rPr lang="es-EC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reconozca </a:t>
            </a:r>
            <a:r>
              <a:rPr lang="es-EC" sz="1200" dirty="0">
                <a:solidFill>
                  <a:srgbClr val="216869"/>
                </a:solidFill>
                <a:latin typeface="Century Gothic" panose="020B0502020202020204" pitchFamily="34" charset="0"/>
              </a:rPr>
              <a:t>el valor cultural del </a:t>
            </a:r>
            <a:r>
              <a:rPr lang="es-EC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sitio.</a:t>
            </a:r>
          </a:p>
          <a:p>
            <a:pPr algn="just"/>
            <a:r>
              <a:rPr lang="es-EC" sz="1200" dirty="0">
                <a:solidFill>
                  <a:srgbClr val="216869"/>
                </a:solidFill>
                <a:latin typeface="Century Gothic" panose="020B0502020202020204" pitchFamily="34" charset="0"/>
              </a:rPr>
              <a:t>D</a:t>
            </a:r>
            <a:r>
              <a:rPr lang="es-EC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ifusión </a:t>
            </a:r>
            <a:r>
              <a:rPr lang="es-EC" sz="1200" dirty="0">
                <a:solidFill>
                  <a:srgbClr val="216869"/>
                </a:solidFill>
                <a:latin typeface="Century Gothic" panose="020B0502020202020204" pitchFamily="34" charset="0"/>
              </a:rPr>
              <a:t>de </a:t>
            </a:r>
            <a:r>
              <a:rPr lang="es-EC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tradiciones y </a:t>
            </a:r>
            <a:r>
              <a:rPr lang="es-EC" sz="1200" dirty="0">
                <a:solidFill>
                  <a:srgbClr val="216869"/>
                </a:solidFill>
                <a:latin typeface="Century Gothic" panose="020B0502020202020204" pitchFamily="34" charset="0"/>
              </a:rPr>
              <a:t>la integración de destrezas actuales para crear un diálogo entre el pasado y el presente.</a:t>
            </a:r>
          </a:p>
          <a:p>
            <a:pPr algn="just"/>
            <a:endParaRPr lang="es-ES" sz="120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1885121" y="4807671"/>
            <a:ext cx="1217378" cy="1217378"/>
          </a:xfrm>
          <a:prstGeom prst="ellipse">
            <a:avLst/>
          </a:prstGeom>
          <a:noFill/>
          <a:ln>
            <a:solidFill>
              <a:srgbClr val="2168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199" y="6076806"/>
            <a:ext cx="5384608" cy="67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646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3890508" y="2114680"/>
            <a:ext cx="8220979" cy="117319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APROXIMACIÓN AL PROYECTO </a:t>
            </a:r>
          </a:p>
          <a:p>
            <a:pPr marL="0" indent="0">
              <a:buNone/>
            </a:pPr>
            <a:r>
              <a:rPr lang="es-ES" sz="1800" dirty="0">
                <a:solidFill>
                  <a:srgbClr val="216869"/>
                </a:solidFill>
                <a:latin typeface="Century Gothic" panose="020B0502020202020204" pitchFamily="34" charset="0"/>
              </a:rPr>
              <a:t>P</a:t>
            </a:r>
            <a:r>
              <a:rPr lang="es-ES" sz="18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roblemáticas, enfoque, condiciones, referentes </a:t>
            </a:r>
            <a:endParaRPr lang="es-ES" sz="18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1362974" y="1520668"/>
            <a:ext cx="2817247" cy="1912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600" b="1" dirty="0" smtClean="0">
                <a:solidFill>
                  <a:srgbClr val="216869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03</a:t>
            </a:r>
            <a:endParaRPr lang="es-ES" sz="16600" b="1" dirty="0">
              <a:solidFill>
                <a:srgbClr val="216869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1854678"/>
            <a:ext cx="1362974" cy="1578634"/>
          </a:xfrm>
          <a:prstGeom prst="rect">
            <a:avLst/>
          </a:prstGeom>
          <a:solidFill>
            <a:srgbClr val="2168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4256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93 0.00185 L -3.75E-6 -1.11111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46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719 0.00694 L 2.08333E-6 -4.44444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11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PROBLEMÁTICAS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Subtítulo 2"/>
          <p:cNvSpPr txBox="1">
            <a:spLocks/>
          </p:cNvSpPr>
          <p:nvPr/>
        </p:nvSpPr>
        <p:spPr>
          <a:xfrm>
            <a:off x="7226153" y="2843169"/>
            <a:ext cx="4609289" cy="1111221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Uno de los sitios más descuidados debido a las pre-existencias que generan barreras, subutilización e inactividad.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Lotes con gran potencial debido a las dinámicas de los equipamientos cercanos como el Paseo artesanal, el mercado de Cotocollao, la unidad de salud.</a:t>
            </a:r>
            <a:endParaRPr lang="es-ES" sz="1050" dirty="0">
              <a:latin typeface="Century Gothic" panose="020B0502020202020204" pitchFamily="34" charset="0"/>
            </a:endParaRPr>
          </a:p>
        </p:txBody>
      </p:sp>
      <p:sp>
        <p:nvSpPr>
          <p:cNvPr id="27" name="Subtítulo 2"/>
          <p:cNvSpPr txBox="1">
            <a:spLocks/>
          </p:cNvSpPr>
          <p:nvPr/>
        </p:nvSpPr>
        <p:spPr>
          <a:xfrm>
            <a:off x="266159" y="522509"/>
            <a:ext cx="7557999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PROBLEMÁTICAS AL ENTORNO PRÓXIMO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468" b="370"/>
          <a:stretch/>
        </p:blipFill>
        <p:spPr>
          <a:xfrm>
            <a:off x="7070871" y="4528875"/>
            <a:ext cx="5553887" cy="48307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58" y="5223353"/>
            <a:ext cx="5878740" cy="1534790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266160" y="1201249"/>
            <a:ext cx="6048376" cy="3810705"/>
            <a:chOff x="266160" y="1201249"/>
            <a:chExt cx="6048376" cy="3810705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906"/>
            <a:stretch/>
          </p:blipFill>
          <p:spPr>
            <a:xfrm>
              <a:off x="266160" y="1201249"/>
              <a:ext cx="6048376" cy="3810705"/>
            </a:xfrm>
            <a:prstGeom prst="rect">
              <a:avLst/>
            </a:prstGeom>
          </p:spPr>
        </p:pic>
        <p:sp>
          <p:nvSpPr>
            <p:cNvPr id="14" name="Rectángulo 13"/>
            <p:cNvSpPr/>
            <p:nvPr/>
          </p:nvSpPr>
          <p:spPr>
            <a:xfrm>
              <a:off x="534838" y="1380230"/>
              <a:ext cx="1069675" cy="629728"/>
            </a:xfrm>
            <a:prstGeom prst="rect">
              <a:avLst/>
            </a:prstGeom>
            <a:solidFill>
              <a:srgbClr val="EDB5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8" name="Subtítulo 2"/>
            <p:cNvSpPr txBox="1">
              <a:spLocks/>
            </p:cNvSpPr>
            <p:nvPr/>
          </p:nvSpPr>
          <p:spPr>
            <a:xfrm>
              <a:off x="572315" y="1415371"/>
              <a:ext cx="989068" cy="594587"/>
            </a:xfrm>
            <a:prstGeom prst="rect">
              <a:avLst/>
            </a:prstGeom>
            <a:ln>
              <a:noFill/>
            </a:ln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10000"/>
                </a:lnSpc>
                <a:spcBef>
                  <a:spcPts val="0"/>
                </a:spcBef>
                <a:buNone/>
              </a:pPr>
              <a:r>
                <a:rPr lang="es-ES" sz="95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Parque</a:t>
              </a:r>
            </a:p>
            <a:p>
              <a:pPr marL="0" indent="0" algn="ctr">
                <a:lnSpc>
                  <a:spcPct val="110000"/>
                </a:lnSpc>
                <a:spcBef>
                  <a:spcPts val="0"/>
                </a:spcBef>
                <a:buNone/>
              </a:pPr>
              <a:r>
                <a:rPr lang="es-ES" sz="95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Inactividad</a:t>
              </a:r>
            </a:p>
            <a:p>
              <a:pPr marL="0" indent="0" algn="ctr">
                <a:lnSpc>
                  <a:spcPct val="110000"/>
                </a:lnSpc>
                <a:spcBef>
                  <a:spcPts val="0"/>
                </a:spcBef>
                <a:buNone/>
              </a:pPr>
              <a:r>
                <a:rPr lang="es-ES" sz="95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Inseguridad</a:t>
              </a:r>
              <a:endParaRPr lang="es-ES" sz="95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460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ENFOQUE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Subtítulo 2"/>
          <p:cNvSpPr txBox="1">
            <a:spLocks/>
          </p:cNvSpPr>
          <p:nvPr/>
        </p:nvSpPr>
        <p:spPr>
          <a:xfrm>
            <a:off x="4782357" y="3296876"/>
            <a:ext cx="4465159" cy="17409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Cotocollao es un </a:t>
            </a: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centro patrimonial de interés múltiple por la presencia simultanea de 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asentamientos que </a:t>
            </a: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le dan gran potencial de ser un atractivo turístico 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– cultural</a:t>
            </a: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.</a:t>
            </a:r>
          </a:p>
          <a:p>
            <a:pPr algn="just"/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En Cotocollao existen 15 bienes inmuebles patrimoniales inventariados y reconocidos por el SIPCE.</a:t>
            </a:r>
          </a:p>
          <a:p>
            <a:pPr algn="just"/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Existen varias manifestaciones de carácter ritual, festivo y productivo que son parte del patrimonio inmaterial del sector.</a:t>
            </a:r>
          </a:p>
        </p:txBody>
      </p:sp>
      <p:sp>
        <p:nvSpPr>
          <p:cNvPr id="27" name="Subtítulo 2"/>
          <p:cNvSpPr txBox="1">
            <a:spLocks/>
          </p:cNvSpPr>
          <p:nvPr/>
        </p:nvSpPr>
        <p:spPr>
          <a:xfrm>
            <a:off x="4782357" y="2471992"/>
            <a:ext cx="4659523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PANORAMA CULTURAL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78" y="-258791"/>
            <a:ext cx="4275952" cy="714508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66" y="1375233"/>
            <a:ext cx="2047934" cy="533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smtClean="0">
                <a:solidFill>
                  <a:srgbClr val="216869"/>
                </a:solidFill>
                <a:latin typeface="Century Gothic" panose="020B0502020202020204" pitchFamily="34" charset="0"/>
              </a:rPr>
              <a:t>CONDICIONES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66159" y="5290255"/>
            <a:ext cx="2718582" cy="85175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ÁREAS</a:t>
            </a:r>
          </a:p>
          <a:p>
            <a:pPr marL="0" indent="0" algn="just">
              <a:buNone/>
            </a:pP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El área 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de </a:t>
            </a: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la manzana es de 6707.75 m2 y el área del parque Guayaquil es de 4062 m2.</a:t>
            </a:r>
            <a:endParaRPr lang="es-ES" sz="105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898135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CONDICIONES DEL TERRENO DE INTERVENCIÓN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59" y="1583319"/>
            <a:ext cx="11802196" cy="3423030"/>
          </a:xfrm>
          <a:prstGeom prst="rect">
            <a:avLst/>
          </a:prstGeom>
        </p:spPr>
      </p:pic>
      <p:sp>
        <p:nvSpPr>
          <p:cNvPr id="17" name="Subtítulo 2"/>
          <p:cNvSpPr txBox="1">
            <a:spLocks/>
          </p:cNvSpPr>
          <p:nvPr/>
        </p:nvSpPr>
        <p:spPr>
          <a:xfrm>
            <a:off x="3291155" y="5290254"/>
            <a:ext cx="2718582" cy="1076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TOPOGRAFÍA</a:t>
            </a:r>
          </a:p>
          <a:p>
            <a:pPr marL="0" indent="0" algn="just">
              <a:buNone/>
            </a:pP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Se tiene una pendiente media de 3.3% aproximadamente en el eje longitudinal y de 6.2% en el eje 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transversal.</a:t>
            </a:r>
            <a:endParaRPr lang="es-ES" sz="105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316151" y="5290253"/>
            <a:ext cx="2718582" cy="12140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ACCESIBILIDAD</a:t>
            </a:r>
          </a:p>
          <a:p>
            <a:pPr marL="0" indent="0" algn="just">
              <a:buNone/>
            </a:pP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El lote de intervención tiene como limites al norte la calle bellavista, al sur la calle San Carlos, al este la Avenida Diego Vásquez y al oeste la calle Domingo Segura</a:t>
            </a:r>
            <a:r>
              <a:rPr lang="es-ES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.</a:t>
            </a:r>
            <a:endParaRPr lang="es-EC" sz="105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9247517" y="5292516"/>
            <a:ext cx="2718582" cy="1076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FLUJOS PEATONALES</a:t>
            </a:r>
          </a:p>
          <a:p>
            <a:pPr marL="0" indent="0" algn="just">
              <a:buNone/>
            </a:pP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Los flujos peatonales dominantes 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son </a:t>
            </a: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dispersos e intermitentes. Se dan gracias al  comercio 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y transporte público.</a:t>
            </a:r>
            <a:endParaRPr lang="es-ES" sz="105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07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REFERENTES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898135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REFERENTE 1 CENTRO CULTURAL TEOPANZOLCO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8670468" y="2862279"/>
            <a:ext cx="3164974" cy="20140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Busca 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integrarse al lugar mediante la adaptación a las visuales hacia el sitio arqueológico.</a:t>
            </a:r>
          </a:p>
          <a:p>
            <a:pPr algn="just"/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Se respeta lo existente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.</a:t>
            </a:r>
            <a:endParaRPr lang="es-ES" sz="1050" dirty="0">
              <a:solidFill>
                <a:srgbClr val="216869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Se aprecia al lugar como una oportunidad de generar espacio público.</a:t>
            </a:r>
            <a:endParaRPr lang="es-EC" sz="105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8"/>
          <a:stretch/>
        </p:blipFill>
        <p:spPr>
          <a:xfrm>
            <a:off x="2976554" y="1249257"/>
            <a:ext cx="5184036" cy="35815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70" y="4873926"/>
            <a:ext cx="8886960" cy="191225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52" y="1120502"/>
            <a:ext cx="2474565" cy="3827727"/>
          </a:xfrm>
          <a:prstGeom prst="rect">
            <a:avLst/>
          </a:prstGeom>
        </p:spPr>
      </p:pic>
      <p:sp>
        <p:nvSpPr>
          <p:cNvPr id="9" name="Subtítulo 2"/>
          <p:cNvSpPr txBox="1">
            <a:spLocks/>
          </p:cNvSpPr>
          <p:nvPr/>
        </p:nvSpPr>
        <p:spPr>
          <a:xfrm>
            <a:off x="8670468" y="2349618"/>
            <a:ext cx="191653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APORTES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11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REFERENTES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898135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REFERENTE 2 AULARIO UDEP 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8670468" y="2862279"/>
            <a:ext cx="3164974" cy="131444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Se dispuso distintas tipologías de manera que exista una fuerte relación exterior – interior.</a:t>
            </a:r>
          </a:p>
          <a:p>
            <a:pPr algn="just"/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Se usa el intersticio como método de vinculación entre el espacio social y el espacio individual.</a:t>
            </a:r>
            <a:endParaRPr lang="es-EC" sz="105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8670468" y="2349618"/>
            <a:ext cx="191653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APORTES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848" y="5052371"/>
            <a:ext cx="5106839" cy="179006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59" y="1130062"/>
            <a:ext cx="1941480" cy="572844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848" y="1182254"/>
            <a:ext cx="5068746" cy="372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2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3890508" y="2114680"/>
            <a:ext cx="8220979" cy="117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POSTURA</a:t>
            </a:r>
            <a:endParaRPr lang="es-ES" sz="4000" spc="30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s-ES" sz="18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Conceptualización, postura arquitectónica, caracterización</a:t>
            </a:r>
            <a:endParaRPr lang="es-ES" sz="18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1362974" y="1520668"/>
            <a:ext cx="2817247" cy="1912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600" b="1" dirty="0" smtClean="0">
                <a:solidFill>
                  <a:srgbClr val="216869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04</a:t>
            </a:r>
            <a:endParaRPr lang="es-ES" sz="16600" b="1" dirty="0">
              <a:solidFill>
                <a:srgbClr val="216869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1854678"/>
            <a:ext cx="1362974" cy="1578634"/>
          </a:xfrm>
          <a:prstGeom prst="rect">
            <a:avLst/>
          </a:prstGeom>
          <a:solidFill>
            <a:srgbClr val="2168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4815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93 0.00185 L -3.75E-6 -1.11111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46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719 0.00694 L 2.08333E-6 -4.44444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11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68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282511" y="377961"/>
            <a:ext cx="5376415" cy="8297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6000" b="1" spc="6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CONTENIDO</a:t>
            </a:r>
            <a:endParaRPr lang="es-ES" sz="6000" b="1" spc="600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Conector recto 3"/>
          <p:cNvCxnSpPr/>
          <p:nvPr/>
        </p:nvCxnSpPr>
        <p:spPr>
          <a:xfrm>
            <a:off x="0" y="1207698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Subtítulo 2"/>
          <p:cNvSpPr txBox="1">
            <a:spLocks/>
          </p:cNvSpPr>
          <p:nvPr/>
        </p:nvSpPr>
        <p:spPr>
          <a:xfrm>
            <a:off x="1199069" y="2090013"/>
            <a:ext cx="4821064" cy="745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spc="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EL LUGAR</a:t>
            </a:r>
          </a:p>
          <a:p>
            <a:pPr marL="0" indent="0">
              <a:buNone/>
            </a:pPr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Antecedentes, estudio urbano, diagnóstico.</a:t>
            </a:r>
            <a:endParaRPr lang="es-ES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331395" y="2090013"/>
            <a:ext cx="867675" cy="601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01</a:t>
            </a:r>
            <a:endParaRPr lang="es-ES" sz="4000" b="1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1199070" y="3235422"/>
            <a:ext cx="4639022" cy="745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spc="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PLAN MASA</a:t>
            </a:r>
          </a:p>
          <a:p>
            <a:pPr marL="0" indent="0">
              <a:buNone/>
            </a:pPr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Plan de Regeneración Urbana La Delicia</a:t>
            </a:r>
            <a:endParaRPr lang="es-ES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331395" y="3235422"/>
            <a:ext cx="867675" cy="601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02</a:t>
            </a:r>
            <a:endParaRPr lang="es-ES" sz="4000" b="1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Subtítulo 2"/>
          <p:cNvSpPr txBox="1">
            <a:spLocks/>
          </p:cNvSpPr>
          <p:nvPr/>
        </p:nvSpPr>
        <p:spPr>
          <a:xfrm>
            <a:off x="1199069" y="4442152"/>
            <a:ext cx="4639023" cy="745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spc="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APROXIMACIÓN AL PROYECTO</a:t>
            </a:r>
          </a:p>
          <a:p>
            <a:pPr marL="0" indent="0">
              <a:buNone/>
            </a:pPr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Enfoque, problemáticas, condiciones, referentes</a:t>
            </a:r>
            <a:endParaRPr lang="es-ES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331395" y="4442152"/>
            <a:ext cx="867675" cy="601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03</a:t>
            </a:r>
            <a:endParaRPr lang="es-ES" sz="4000" b="1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1199070" y="5651278"/>
            <a:ext cx="3942272" cy="9047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spc="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POSTURA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Conceptualización, </a:t>
            </a:r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postura arquitectónica, caracterización </a:t>
            </a:r>
            <a:endParaRPr lang="es-ES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Subtítulo 2"/>
          <p:cNvSpPr txBox="1">
            <a:spLocks/>
          </p:cNvSpPr>
          <p:nvPr/>
        </p:nvSpPr>
        <p:spPr>
          <a:xfrm>
            <a:off x="331395" y="5651278"/>
            <a:ext cx="867675" cy="601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04</a:t>
            </a:r>
            <a:endParaRPr lang="es-ES" sz="4000" b="1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Subtítulo 2"/>
          <p:cNvSpPr txBox="1">
            <a:spLocks/>
          </p:cNvSpPr>
          <p:nvPr/>
        </p:nvSpPr>
        <p:spPr>
          <a:xfrm>
            <a:off x="6887808" y="2090013"/>
            <a:ext cx="4832342" cy="745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spc="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INTENCIONES</a:t>
            </a:r>
            <a:endParaRPr lang="es-ES" sz="1600" spc="3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Intenciones, morfología</a:t>
            </a:r>
            <a:endParaRPr lang="es-ES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Subtítulo 2"/>
          <p:cNvSpPr txBox="1">
            <a:spLocks/>
          </p:cNvSpPr>
          <p:nvPr/>
        </p:nvSpPr>
        <p:spPr>
          <a:xfrm>
            <a:off x="6020133" y="2090013"/>
            <a:ext cx="867675" cy="601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05</a:t>
            </a:r>
            <a:endParaRPr lang="es-ES" sz="4000" b="1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Subtítulo 2"/>
          <p:cNvSpPr txBox="1">
            <a:spLocks/>
          </p:cNvSpPr>
          <p:nvPr/>
        </p:nvSpPr>
        <p:spPr>
          <a:xfrm>
            <a:off x="6887807" y="3235422"/>
            <a:ext cx="5207481" cy="745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spc="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PROYECTO URBANO-ARQUITECTÓNICO</a:t>
            </a:r>
          </a:p>
          <a:p>
            <a:pPr marL="0" indent="0">
              <a:buNone/>
            </a:pPr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Zonificación, planimetrías</a:t>
            </a:r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, imaginarios, asesorías</a:t>
            </a:r>
            <a:endParaRPr lang="es-ES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020133" y="3235422"/>
            <a:ext cx="867675" cy="601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06</a:t>
            </a:r>
            <a:endParaRPr lang="es-ES" sz="4000" b="1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887807" y="4442152"/>
            <a:ext cx="5014825" cy="745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spc="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VISUALIZACIÓN</a:t>
            </a:r>
          </a:p>
          <a:p>
            <a:pPr marL="0" indent="0">
              <a:buNone/>
            </a:pPr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Recorrido virtual</a:t>
            </a:r>
            <a:endParaRPr lang="es-ES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6020133" y="4442152"/>
            <a:ext cx="867675" cy="601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07</a:t>
            </a:r>
            <a:endParaRPr lang="es-ES" sz="4000" b="1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Subtítulo 2"/>
          <p:cNvSpPr txBox="1">
            <a:spLocks/>
          </p:cNvSpPr>
          <p:nvPr/>
        </p:nvSpPr>
        <p:spPr>
          <a:xfrm>
            <a:off x="6887807" y="5651278"/>
            <a:ext cx="5014825" cy="745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spc="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CONCLUSIONES</a:t>
            </a:r>
          </a:p>
          <a:p>
            <a:pPr marL="0" indent="0">
              <a:buNone/>
            </a:pPr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Impacto del proyecto para su comunidad, recomendaciones</a:t>
            </a:r>
            <a:endParaRPr lang="es-ES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Subtítulo 2"/>
          <p:cNvSpPr txBox="1">
            <a:spLocks/>
          </p:cNvSpPr>
          <p:nvPr/>
        </p:nvSpPr>
        <p:spPr>
          <a:xfrm>
            <a:off x="6020133" y="5651278"/>
            <a:ext cx="867675" cy="601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08</a:t>
            </a:r>
            <a:endParaRPr lang="es-ES" sz="4000" b="1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84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041148" y="216868"/>
            <a:ext cx="179429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9954884" y="552092"/>
            <a:ext cx="2018374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8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CONCEPTUALIZACIÓN</a:t>
            </a:r>
            <a:endParaRPr lang="es-ES" sz="8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Subtítulo 2"/>
          <p:cNvSpPr txBox="1">
            <a:spLocks/>
          </p:cNvSpPr>
          <p:nvPr/>
        </p:nvSpPr>
        <p:spPr>
          <a:xfrm>
            <a:off x="692955" y="5132900"/>
            <a:ext cx="2368026" cy="1111221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Al igual qu</a:t>
            </a:r>
            <a:r>
              <a:rPr lang="es-ES" sz="1050" dirty="0" smtClean="0">
                <a:latin typeface="Century Gothic" panose="020B0502020202020204" pitchFamily="34" charset="0"/>
              </a:rPr>
              <a:t>e en la propuesta urbana, en la arquitectónica se emplea el concepto del vacío estructurante.</a:t>
            </a:r>
            <a:endParaRPr lang="es-ES" sz="1050" dirty="0">
              <a:latin typeface="Century Gothic" panose="020B0502020202020204" pitchFamily="34" charset="0"/>
            </a:endParaRPr>
          </a:p>
        </p:txBody>
      </p:sp>
      <p:sp>
        <p:nvSpPr>
          <p:cNvPr id="27" name="Subtítulo 2"/>
          <p:cNvSpPr txBox="1">
            <a:spLocks/>
          </p:cNvSpPr>
          <p:nvPr/>
        </p:nvSpPr>
        <p:spPr>
          <a:xfrm>
            <a:off x="266159" y="522509"/>
            <a:ext cx="7557999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MARCO CONCEPTUAL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82" y="1758271"/>
            <a:ext cx="2242172" cy="27168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392" y="2258363"/>
            <a:ext cx="1184925" cy="171662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655" y="1634885"/>
            <a:ext cx="5034563" cy="2963579"/>
          </a:xfrm>
          <a:prstGeom prst="rect">
            <a:avLst/>
          </a:prstGeom>
        </p:spPr>
      </p:pic>
      <p:sp>
        <p:nvSpPr>
          <p:cNvPr id="15" name="Subtítulo 2"/>
          <p:cNvSpPr txBox="1">
            <a:spLocks/>
          </p:cNvSpPr>
          <p:nvPr/>
        </p:nvSpPr>
        <p:spPr>
          <a:xfrm>
            <a:off x="6917634" y="5132900"/>
            <a:ext cx="3547584" cy="1111221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El </a:t>
            </a:r>
            <a:r>
              <a:rPr lang="es-ES" sz="1050" dirty="0" smtClean="0">
                <a:latin typeface="Century Gothic" panose="020B0502020202020204" pitchFamily="34" charset="0"/>
              </a:rPr>
              <a:t>vacío estructurante compone varios espacios de carácter público, enlazados y polivalentes que tienen en objetivo de potenciar las dinámicas existentes.</a:t>
            </a:r>
            <a:endParaRPr lang="es-ES" sz="105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73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041148" y="216868"/>
            <a:ext cx="179429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9954884" y="552092"/>
            <a:ext cx="2018374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8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CONCEPTUALIZACIÓN</a:t>
            </a:r>
            <a:endParaRPr lang="es-ES" sz="8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Subtítulo 2"/>
          <p:cNvSpPr txBox="1">
            <a:spLocks/>
          </p:cNvSpPr>
          <p:nvPr/>
        </p:nvSpPr>
        <p:spPr>
          <a:xfrm>
            <a:off x="692955" y="5132900"/>
            <a:ext cx="2368026" cy="1111221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El lleno permite intuir al usuario la presencia del vacío en el espacio, es decir indica un inicio y un fin.</a:t>
            </a:r>
            <a:endParaRPr lang="es-ES" sz="1050" dirty="0">
              <a:latin typeface="Century Gothic" panose="020B0502020202020204" pitchFamily="34" charset="0"/>
            </a:endParaRPr>
          </a:p>
        </p:txBody>
      </p:sp>
      <p:sp>
        <p:nvSpPr>
          <p:cNvPr id="27" name="Subtítulo 2"/>
          <p:cNvSpPr txBox="1">
            <a:spLocks/>
          </p:cNvSpPr>
          <p:nvPr/>
        </p:nvSpPr>
        <p:spPr>
          <a:xfrm>
            <a:off x="266159" y="522509"/>
            <a:ext cx="7557999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MARCO CONCEPTUAL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Subtítulo 2"/>
          <p:cNvSpPr txBox="1">
            <a:spLocks/>
          </p:cNvSpPr>
          <p:nvPr/>
        </p:nvSpPr>
        <p:spPr>
          <a:xfrm>
            <a:off x="6917634" y="5132900"/>
            <a:ext cx="3547584" cy="1111221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En el proyecto se tiene un interés por difuminar el umbral de lo público y lo privado mediante la relación interior-exterior.</a:t>
            </a:r>
            <a:endParaRPr lang="es-ES" sz="1050" dirty="0">
              <a:latin typeface="Century Gothic" panose="020B0502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392" y="2258361"/>
            <a:ext cx="1184926" cy="17166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655" y="1634885"/>
            <a:ext cx="5034563" cy="296357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83" y="1758271"/>
            <a:ext cx="2242172" cy="271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33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041148" y="216868"/>
            <a:ext cx="179429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9954884" y="552092"/>
            <a:ext cx="2018374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8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CONCEPTUALIZACIÓN</a:t>
            </a:r>
            <a:endParaRPr lang="es-ES" sz="8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Subtítulo 2"/>
          <p:cNvSpPr txBox="1">
            <a:spLocks/>
          </p:cNvSpPr>
          <p:nvPr/>
        </p:nvSpPr>
        <p:spPr>
          <a:xfrm>
            <a:off x="692955" y="5132900"/>
            <a:ext cx="2368026" cy="1111221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Se trata al límite como un espacio de transición, mas no como una línea divisoria entre el espacio público y la edificación. </a:t>
            </a:r>
            <a:endParaRPr lang="es-ES" sz="1050" dirty="0">
              <a:latin typeface="Century Gothic" panose="020B0502020202020204" pitchFamily="34" charset="0"/>
            </a:endParaRPr>
          </a:p>
        </p:txBody>
      </p:sp>
      <p:sp>
        <p:nvSpPr>
          <p:cNvPr id="27" name="Subtítulo 2"/>
          <p:cNvSpPr txBox="1">
            <a:spLocks/>
          </p:cNvSpPr>
          <p:nvPr/>
        </p:nvSpPr>
        <p:spPr>
          <a:xfrm>
            <a:off x="266159" y="522509"/>
            <a:ext cx="7557999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MARCO CONCEPTUAL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82" y="1758271"/>
            <a:ext cx="2242172" cy="27168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393" y="2258361"/>
            <a:ext cx="1184926" cy="171662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655" y="1634885"/>
            <a:ext cx="5034563" cy="2963579"/>
          </a:xfrm>
          <a:prstGeom prst="rect">
            <a:avLst/>
          </a:prstGeom>
        </p:spPr>
      </p:pic>
      <p:sp>
        <p:nvSpPr>
          <p:cNvPr id="13" name="Subtítulo 2"/>
          <p:cNvSpPr txBox="1">
            <a:spLocks/>
          </p:cNvSpPr>
          <p:nvPr/>
        </p:nvSpPr>
        <p:spPr>
          <a:xfrm>
            <a:off x="6917634" y="5132900"/>
            <a:ext cx="3547584" cy="1111221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Esto </a:t>
            </a:r>
            <a:r>
              <a:rPr lang="es-ES" sz="1050" dirty="0">
                <a:latin typeface="Century Gothic" panose="020B0502020202020204" pitchFamily="34" charset="0"/>
              </a:rPr>
              <a:t>permite que el vacío se introduzca al interior, creando espacios </a:t>
            </a:r>
            <a:r>
              <a:rPr lang="es-ES" sz="1050" dirty="0" smtClean="0">
                <a:latin typeface="Century Gothic" panose="020B0502020202020204" pitchFamily="34" charset="0"/>
              </a:rPr>
              <a:t>ambiguos que potencian las dinámicas tanto existentes como propuestas.</a:t>
            </a:r>
            <a:endParaRPr lang="es-ES" sz="105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63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351698" y="216868"/>
            <a:ext cx="148374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110155" y="388192"/>
            <a:ext cx="2018374" cy="4000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s-ES" sz="8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POSTURA ARQUITECTÓNICA</a:t>
            </a:r>
            <a:endParaRPr lang="es-ES" sz="8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Subtítulo 2"/>
          <p:cNvSpPr txBox="1">
            <a:spLocks/>
          </p:cNvSpPr>
          <p:nvPr/>
        </p:nvSpPr>
        <p:spPr>
          <a:xfrm>
            <a:off x="5072325" y="2132434"/>
            <a:ext cx="1871933" cy="1293780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18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CONCEPTO</a:t>
            </a:r>
          </a:p>
          <a:p>
            <a:pPr marL="0" indent="0" algn="ctr">
              <a:buNone/>
            </a:pP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Espacios enlazados entre sí que hacen visible y tangible lo existente.</a:t>
            </a:r>
            <a:endParaRPr lang="es-ES" sz="1050" dirty="0"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408" y="0"/>
            <a:ext cx="3707014" cy="2059137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5072325" y="2641664"/>
            <a:ext cx="1871933" cy="826570"/>
          </a:xfrm>
          <a:prstGeom prst="rect">
            <a:avLst/>
          </a:prstGeom>
          <a:noFill/>
          <a:ln w="19050">
            <a:solidFill>
              <a:srgbClr val="EDB53A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2" name="Subtítulo 2"/>
          <p:cNvSpPr txBox="1">
            <a:spLocks/>
          </p:cNvSpPr>
          <p:nvPr/>
        </p:nvSpPr>
        <p:spPr>
          <a:xfrm>
            <a:off x="8521349" y="2919378"/>
            <a:ext cx="1055415" cy="289803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ESTRATEGIA</a:t>
            </a:r>
          </a:p>
        </p:txBody>
      </p:sp>
      <p:cxnSp>
        <p:nvCxnSpPr>
          <p:cNvPr id="28" name="Conector recto 27"/>
          <p:cNvCxnSpPr/>
          <p:nvPr/>
        </p:nvCxnSpPr>
        <p:spPr>
          <a:xfrm>
            <a:off x="3648977" y="3056745"/>
            <a:ext cx="1265207" cy="0"/>
          </a:xfrm>
          <a:prstGeom prst="line">
            <a:avLst/>
          </a:prstGeom>
          <a:ln w="19050">
            <a:solidFill>
              <a:srgbClr val="EDB53A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ítulo 2"/>
          <p:cNvSpPr txBox="1">
            <a:spLocks/>
          </p:cNvSpPr>
          <p:nvPr/>
        </p:nvSpPr>
        <p:spPr>
          <a:xfrm>
            <a:off x="1977015" y="2948155"/>
            <a:ext cx="1710732" cy="289803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COMPONENTES</a:t>
            </a:r>
          </a:p>
        </p:txBody>
      </p:sp>
      <p:grpSp>
        <p:nvGrpSpPr>
          <p:cNvPr id="48" name="Grupo 47"/>
          <p:cNvGrpSpPr/>
          <p:nvPr/>
        </p:nvGrpSpPr>
        <p:grpSpPr>
          <a:xfrm>
            <a:off x="205909" y="3074395"/>
            <a:ext cx="5307096" cy="3699146"/>
            <a:chOff x="205909" y="3074395"/>
            <a:chExt cx="5307096" cy="3699146"/>
          </a:xfrm>
        </p:grpSpPr>
        <p:grpSp>
          <p:nvGrpSpPr>
            <p:cNvPr id="37" name="Grupo 36"/>
            <p:cNvGrpSpPr/>
            <p:nvPr/>
          </p:nvGrpSpPr>
          <p:grpSpPr>
            <a:xfrm>
              <a:off x="352272" y="3074395"/>
              <a:ext cx="4960219" cy="3095192"/>
              <a:chOff x="6832094" y="3038084"/>
              <a:chExt cx="4960219" cy="3095192"/>
            </a:xfrm>
          </p:grpSpPr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2094" y="3038084"/>
                <a:ext cx="4960219" cy="3095192"/>
              </a:xfrm>
              <a:prstGeom prst="rect">
                <a:avLst/>
              </a:prstGeom>
            </p:spPr>
          </p:pic>
          <p:sp>
            <p:nvSpPr>
              <p:cNvPr id="16" name="Rectángulo 15"/>
              <p:cNvSpPr/>
              <p:nvPr/>
            </p:nvSpPr>
            <p:spPr>
              <a:xfrm>
                <a:off x="8833451" y="5756822"/>
                <a:ext cx="1164567" cy="2674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 dirty="0"/>
              </a:p>
            </p:txBody>
          </p:sp>
        </p:grpSp>
        <p:sp>
          <p:nvSpPr>
            <p:cNvPr id="30" name="Subtítulo 2"/>
            <p:cNvSpPr txBox="1">
              <a:spLocks/>
            </p:cNvSpPr>
            <p:nvPr/>
          </p:nvSpPr>
          <p:spPr>
            <a:xfrm>
              <a:off x="2095919" y="4549425"/>
              <a:ext cx="1472921" cy="588976"/>
            </a:xfrm>
            <a:prstGeom prst="rect">
              <a:avLst/>
            </a:prstGeom>
            <a:ln>
              <a:noFill/>
            </a:ln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s-ES" sz="900" dirty="0" smtClean="0">
                  <a:latin typeface="Century Gothic" panose="020B0502020202020204" pitchFamily="34" charset="0"/>
                </a:rPr>
                <a:t>Actividades recreativas enfocadas a la recuperación de la memoria</a:t>
              </a:r>
              <a:endParaRPr lang="es-ES" sz="900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Subtítulo 2"/>
            <p:cNvSpPr txBox="1">
              <a:spLocks/>
            </p:cNvSpPr>
            <p:nvPr/>
          </p:nvSpPr>
          <p:spPr>
            <a:xfrm>
              <a:off x="205909" y="6106555"/>
              <a:ext cx="1472920" cy="588976"/>
            </a:xfrm>
            <a:prstGeom prst="rect">
              <a:avLst/>
            </a:prstGeom>
            <a:ln>
              <a:noFill/>
            </a:ln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s-ES" sz="900" dirty="0" smtClean="0">
                  <a:latin typeface="Century Gothic" panose="020B0502020202020204" pitchFamily="34" charset="0"/>
                </a:rPr>
                <a:t>Integración entre el comercio distintivo del lugar y el emprendimiento</a:t>
              </a:r>
              <a:endParaRPr lang="es-ES" sz="900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Subtítulo 2"/>
            <p:cNvSpPr txBox="1">
              <a:spLocks/>
            </p:cNvSpPr>
            <p:nvPr/>
          </p:nvSpPr>
          <p:spPr>
            <a:xfrm>
              <a:off x="4040085" y="6106555"/>
              <a:ext cx="1472920" cy="666986"/>
            </a:xfrm>
            <a:prstGeom prst="rect">
              <a:avLst/>
            </a:prstGeom>
            <a:ln>
              <a:noFill/>
            </a:ln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s-ES" sz="900" dirty="0" smtClean="0">
                  <a:latin typeface="Century Gothic" panose="020B0502020202020204" pitchFamily="34" charset="0"/>
                </a:rPr>
                <a:t>Difuminar el límite entre lo natural y lo construido para reducir horas inactivas</a:t>
              </a:r>
              <a:endParaRPr lang="es-ES" sz="90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7" name="Grupo 46"/>
          <p:cNvGrpSpPr/>
          <p:nvPr/>
        </p:nvGrpSpPr>
        <p:grpSpPr>
          <a:xfrm>
            <a:off x="6594139" y="3074395"/>
            <a:ext cx="5307096" cy="3608631"/>
            <a:chOff x="6594139" y="3074395"/>
            <a:chExt cx="5307096" cy="3608631"/>
          </a:xfrm>
        </p:grpSpPr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4494" y="3074395"/>
              <a:ext cx="4960219" cy="3095192"/>
            </a:xfrm>
            <a:prstGeom prst="rect">
              <a:avLst/>
            </a:prstGeom>
          </p:spPr>
        </p:pic>
        <p:sp>
          <p:nvSpPr>
            <p:cNvPr id="19" name="Rectángulo 18"/>
            <p:cNvSpPr/>
            <p:nvPr/>
          </p:nvSpPr>
          <p:spPr>
            <a:xfrm>
              <a:off x="8655598" y="5841093"/>
              <a:ext cx="1164567" cy="2674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 dirty="0"/>
            </a:p>
          </p:txBody>
        </p:sp>
        <p:sp>
          <p:nvSpPr>
            <p:cNvPr id="33" name="Subtítulo 2"/>
            <p:cNvSpPr txBox="1">
              <a:spLocks/>
            </p:cNvSpPr>
            <p:nvPr/>
          </p:nvSpPr>
          <p:spPr>
            <a:xfrm>
              <a:off x="8521349" y="4549425"/>
              <a:ext cx="1472919" cy="588976"/>
            </a:xfrm>
            <a:prstGeom prst="rect">
              <a:avLst/>
            </a:prstGeom>
            <a:ln>
              <a:noFill/>
            </a:ln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s-ES" sz="900" dirty="0" smtClean="0">
                  <a:latin typeface="Century Gothic" panose="020B0502020202020204" pitchFamily="34" charset="0"/>
                </a:rPr>
                <a:t>Difusión de los saberes antiguos y actuales</a:t>
              </a:r>
              <a:endParaRPr lang="es-ES" sz="900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Subtítulo 2"/>
            <p:cNvSpPr txBox="1">
              <a:spLocks/>
            </p:cNvSpPr>
            <p:nvPr/>
          </p:nvSpPr>
          <p:spPr>
            <a:xfrm>
              <a:off x="6594139" y="6094050"/>
              <a:ext cx="1472920" cy="588976"/>
            </a:xfrm>
            <a:prstGeom prst="rect">
              <a:avLst/>
            </a:prstGeom>
            <a:ln>
              <a:noFill/>
            </a:ln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s-ES" sz="900" dirty="0" smtClean="0">
                  <a:latin typeface="Century Gothic" panose="020B0502020202020204" pitchFamily="34" charset="0"/>
                </a:rPr>
                <a:t>Hacer tangible la memoria e identidad del lugar</a:t>
              </a:r>
              <a:endParaRPr lang="es-ES" sz="900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Subtítulo 2"/>
            <p:cNvSpPr txBox="1">
              <a:spLocks/>
            </p:cNvSpPr>
            <p:nvPr/>
          </p:nvSpPr>
          <p:spPr>
            <a:xfrm>
              <a:off x="10428315" y="6094050"/>
              <a:ext cx="1472920" cy="588976"/>
            </a:xfrm>
            <a:prstGeom prst="rect">
              <a:avLst/>
            </a:prstGeom>
            <a:ln>
              <a:noFill/>
            </a:ln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s-ES" sz="900" dirty="0" smtClean="0">
                  <a:latin typeface="Century Gothic" panose="020B0502020202020204" pitchFamily="34" charset="0"/>
                </a:rPr>
                <a:t>Visibilizar las destrezas y costumbres actuales </a:t>
              </a:r>
              <a:endParaRPr lang="es-ES" sz="900" dirty="0">
                <a:latin typeface="Century Gothic" panose="020B0502020202020204" pitchFamily="34" charset="0"/>
              </a:endParaRPr>
            </a:p>
          </p:txBody>
        </p:sp>
      </p:grpSp>
      <p:cxnSp>
        <p:nvCxnSpPr>
          <p:cNvPr id="39" name="Conector recto 38"/>
          <p:cNvCxnSpPr/>
          <p:nvPr/>
        </p:nvCxnSpPr>
        <p:spPr>
          <a:xfrm>
            <a:off x="7122546" y="3056745"/>
            <a:ext cx="1265207" cy="0"/>
          </a:xfrm>
          <a:prstGeom prst="line">
            <a:avLst/>
          </a:prstGeom>
          <a:ln w="19050">
            <a:solidFill>
              <a:srgbClr val="EDB53A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62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187797" y="216868"/>
            <a:ext cx="1647646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092906" y="552092"/>
            <a:ext cx="1888977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CARACTERIZACIÓN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4243097" y="216868"/>
            <a:ext cx="3080891" cy="7176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16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CARACTERIZACIÓN ESPACIAL</a:t>
            </a:r>
            <a:endParaRPr lang="es-ES" sz="16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6" y="726374"/>
            <a:ext cx="10636898" cy="1380626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6" y="2085883"/>
            <a:ext cx="10636898" cy="1450091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7" y="3555196"/>
            <a:ext cx="10636898" cy="2169059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7" y="5614569"/>
            <a:ext cx="10636898" cy="124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27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3890508" y="2114680"/>
            <a:ext cx="8220979" cy="117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INTENCIONES</a:t>
            </a:r>
            <a:endParaRPr lang="es-ES" sz="4000" spc="30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s-ES" sz="18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Intenciones, volumetría, morfología</a:t>
            </a:r>
            <a:endParaRPr lang="es-ES" sz="18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1362974" y="1520668"/>
            <a:ext cx="2817247" cy="1912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600" b="1" dirty="0" smtClean="0">
                <a:solidFill>
                  <a:srgbClr val="216869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05</a:t>
            </a:r>
            <a:endParaRPr lang="es-ES" sz="16600" b="1" dirty="0">
              <a:solidFill>
                <a:srgbClr val="216869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1854678"/>
            <a:ext cx="1362974" cy="1578634"/>
          </a:xfrm>
          <a:prstGeom prst="rect">
            <a:avLst/>
          </a:prstGeom>
          <a:solidFill>
            <a:srgbClr val="2168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2331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93 0.00185 L -3.75E-6 -1.11111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46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719 0.00694 L 2.08333E-6 -4.44444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11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INTENCIONES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295761"/>
            <a:ext cx="898135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INTENCIONES URBANAS GENERALES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Subtítulo 2"/>
          <p:cNvSpPr txBox="1">
            <a:spLocks/>
          </p:cNvSpPr>
          <p:nvPr/>
        </p:nvSpPr>
        <p:spPr>
          <a:xfrm>
            <a:off x="266159" y="89883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TEJIDO URBANO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972"/>
          <a:stretch/>
        </p:blipFill>
        <p:spPr>
          <a:xfrm>
            <a:off x="752" y="2104060"/>
            <a:ext cx="4981795" cy="342685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838" y="1404956"/>
            <a:ext cx="2730195" cy="551177"/>
          </a:xfrm>
          <a:prstGeom prst="rect">
            <a:avLst/>
          </a:prstGeom>
        </p:spPr>
      </p:pic>
      <p:sp>
        <p:nvSpPr>
          <p:cNvPr id="13" name="Subtítulo 2"/>
          <p:cNvSpPr txBox="1">
            <a:spLocks/>
          </p:cNvSpPr>
          <p:nvPr/>
        </p:nvSpPr>
        <p:spPr>
          <a:xfrm>
            <a:off x="944510" y="5708839"/>
            <a:ext cx="2862380" cy="7464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Al </a:t>
            </a:r>
            <a:r>
              <a:rPr lang="es-EC" sz="1050" b="1" dirty="0">
                <a:latin typeface="Century Gothic" panose="020B0502020202020204" pitchFamily="34" charset="0"/>
              </a:rPr>
              <a:t>extraer la industria </a:t>
            </a:r>
            <a:r>
              <a:rPr lang="es-EC" sz="1050" dirty="0">
                <a:latin typeface="Century Gothic" panose="020B0502020202020204" pitchFamily="34" charset="0"/>
              </a:rPr>
              <a:t>y rediseñar el mercado se motiva la </a:t>
            </a:r>
            <a:r>
              <a:rPr lang="es-EC" sz="1050" b="1" dirty="0">
                <a:latin typeface="Century Gothic" panose="020B0502020202020204" pitchFamily="34" charset="0"/>
              </a:rPr>
              <a:t>fluidez del vacío</a:t>
            </a:r>
            <a:r>
              <a:rPr lang="es-EC" sz="1050" dirty="0">
                <a:latin typeface="Century Gothic" panose="020B0502020202020204" pitchFamily="34" charset="0"/>
              </a:rPr>
              <a:t> entre el extremo este y el oeste de la vía </a:t>
            </a:r>
            <a:r>
              <a:rPr lang="es-EC" sz="1050" dirty="0" smtClean="0">
                <a:latin typeface="Century Gothic" panose="020B0502020202020204" pitchFamily="34" charset="0"/>
              </a:rPr>
              <a:t>principal</a:t>
            </a:r>
            <a:r>
              <a:rPr lang="es-EC" sz="1050" dirty="0">
                <a:latin typeface="Century Gothic" panose="020B0502020202020204" pitchFamily="34" charset="0"/>
              </a:rPr>
              <a:t>.</a:t>
            </a:r>
            <a:endParaRPr lang="es-EC" sz="1050" dirty="0" smtClean="0"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8234829" y="5708839"/>
            <a:ext cx="2862380" cy="7464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Así </a:t>
            </a:r>
            <a:r>
              <a:rPr lang="es-EC" sz="1050" dirty="0">
                <a:latin typeface="Century Gothic" panose="020B0502020202020204" pitchFamily="34" charset="0"/>
              </a:rPr>
              <a:t>mismo se crea una </a:t>
            </a:r>
            <a:r>
              <a:rPr lang="es-EC" sz="1050" b="1" dirty="0">
                <a:latin typeface="Century Gothic" panose="020B0502020202020204" pitchFamily="34" charset="0"/>
              </a:rPr>
              <a:t>relación</a:t>
            </a:r>
            <a:r>
              <a:rPr lang="es-EC" sz="1050" dirty="0">
                <a:latin typeface="Century Gothic" panose="020B0502020202020204" pitchFamily="34" charset="0"/>
              </a:rPr>
              <a:t> hacia el </a:t>
            </a:r>
            <a:r>
              <a:rPr lang="es-EC" sz="1050" b="1" dirty="0">
                <a:latin typeface="Century Gothic" panose="020B0502020202020204" pitchFamily="34" charset="0"/>
              </a:rPr>
              <a:t>interior del barrio</a:t>
            </a:r>
            <a:r>
              <a:rPr lang="es-EC" sz="1050" dirty="0">
                <a:latin typeface="Century Gothic" panose="020B0502020202020204" pitchFamily="34" charset="0"/>
              </a:rPr>
              <a:t>, originando nuevo espacio público y haciendo </a:t>
            </a:r>
            <a:r>
              <a:rPr lang="es-EC" sz="1050" b="1" dirty="0">
                <a:latin typeface="Century Gothic" panose="020B0502020202020204" pitchFamily="34" charset="0"/>
              </a:rPr>
              <a:t>visible el componente natural </a:t>
            </a:r>
            <a:r>
              <a:rPr lang="es-EC" sz="1050" dirty="0">
                <a:latin typeface="Century Gothic" panose="020B0502020202020204" pitchFamily="34" charset="0"/>
              </a:rPr>
              <a:t>pre-existente.</a:t>
            </a:r>
          </a:p>
          <a:p>
            <a:pPr marL="0" indent="0" algn="just">
              <a:buNone/>
            </a:pPr>
            <a:endParaRPr lang="es-EC" sz="1050" dirty="0">
              <a:latin typeface="Century Gothic" panose="020B0502020202020204" pitchFamily="34" charset="0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7" r="40288"/>
          <a:stretch/>
        </p:blipFill>
        <p:spPr>
          <a:xfrm>
            <a:off x="5189905" y="2104059"/>
            <a:ext cx="2071396" cy="3426859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89" r="1006"/>
          <a:stretch/>
        </p:blipFill>
        <p:spPr>
          <a:xfrm>
            <a:off x="7468659" y="2104060"/>
            <a:ext cx="4394719" cy="342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1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INTENCIONES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295761"/>
            <a:ext cx="898135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INTENCIONES URBANAS GENERALES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Subtítulo 2"/>
          <p:cNvSpPr txBox="1">
            <a:spLocks/>
          </p:cNvSpPr>
          <p:nvPr/>
        </p:nvSpPr>
        <p:spPr>
          <a:xfrm>
            <a:off x="266159" y="89883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TEJIDO URBANO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Subtítulo 2"/>
          <p:cNvSpPr txBox="1">
            <a:spLocks/>
          </p:cNvSpPr>
          <p:nvPr/>
        </p:nvSpPr>
        <p:spPr>
          <a:xfrm>
            <a:off x="944510" y="5708839"/>
            <a:ext cx="2862380" cy="105585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Un nuevo espacio de </a:t>
            </a:r>
            <a:r>
              <a:rPr lang="es-EC" sz="1050" b="1" dirty="0">
                <a:latin typeface="Century Gothic" panose="020B0502020202020204" pitchFamily="34" charset="0"/>
              </a:rPr>
              <a:t>transición</a:t>
            </a:r>
            <a:r>
              <a:rPr lang="es-EC" sz="1050" dirty="0">
                <a:latin typeface="Century Gothic" panose="020B0502020202020204" pitchFamily="34" charset="0"/>
              </a:rPr>
              <a:t> en medio del lugar de </a:t>
            </a:r>
            <a:r>
              <a:rPr lang="es-EC" sz="1050" dirty="0" smtClean="0">
                <a:latin typeface="Century Gothic" panose="020B0502020202020204" pitchFamily="34" charset="0"/>
              </a:rPr>
              <a:t>intervención. Así  </a:t>
            </a:r>
            <a:r>
              <a:rPr lang="es-EC" sz="1050" b="1" dirty="0" smtClean="0">
                <a:latin typeface="Century Gothic" panose="020B0502020202020204" pitchFamily="34" charset="0"/>
              </a:rPr>
              <a:t>atraen</a:t>
            </a:r>
            <a:r>
              <a:rPr lang="es-EC" sz="1050" dirty="0" smtClean="0">
                <a:latin typeface="Century Gothic" panose="020B0502020202020204" pitchFamily="34" charset="0"/>
              </a:rPr>
              <a:t> </a:t>
            </a:r>
            <a:r>
              <a:rPr lang="es-EC" sz="1050" dirty="0">
                <a:latin typeface="Century Gothic" panose="020B0502020202020204" pitchFamily="34" charset="0"/>
              </a:rPr>
              <a:t>usuarios al </a:t>
            </a:r>
            <a:r>
              <a:rPr lang="es-EC" sz="1050" b="1" dirty="0">
                <a:latin typeface="Century Gothic" panose="020B0502020202020204" pitchFamily="34" charset="0"/>
              </a:rPr>
              <a:t>interior del </a:t>
            </a:r>
            <a:r>
              <a:rPr lang="es-EC" sz="1050" b="1" dirty="0" smtClean="0">
                <a:latin typeface="Century Gothic" panose="020B0502020202020204" pitchFamily="34" charset="0"/>
              </a:rPr>
              <a:t>barrio.</a:t>
            </a:r>
          </a:p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Se </a:t>
            </a:r>
            <a:r>
              <a:rPr lang="es-EC" sz="1050" dirty="0" smtClean="0">
                <a:latin typeface="Century Gothic" panose="020B0502020202020204" pitchFamily="34" charset="0"/>
              </a:rPr>
              <a:t>teje con nuevos </a:t>
            </a:r>
            <a:r>
              <a:rPr lang="es-EC" sz="1050" b="1" dirty="0" smtClean="0">
                <a:latin typeface="Century Gothic" panose="020B0502020202020204" pitchFamily="34" charset="0"/>
              </a:rPr>
              <a:t>ejes transversales</a:t>
            </a:r>
            <a:r>
              <a:rPr lang="es-EC" sz="1050" dirty="0" smtClean="0">
                <a:latin typeface="Century Gothic" panose="020B0502020202020204" pitchFamily="34" charset="0"/>
              </a:rPr>
              <a:t> y </a:t>
            </a:r>
            <a:r>
              <a:rPr lang="es-EC" sz="1050" b="1" dirty="0">
                <a:latin typeface="Century Gothic" panose="020B0502020202020204" pitchFamily="34" charset="0"/>
              </a:rPr>
              <a:t>se potencian </a:t>
            </a:r>
            <a:r>
              <a:rPr lang="es-EC" sz="1050" dirty="0">
                <a:latin typeface="Century Gothic" panose="020B0502020202020204" pitchFamily="34" charset="0"/>
              </a:rPr>
              <a:t>al llevarlos hacia el eje principal propuesto</a:t>
            </a:r>
            <a:r>
              <a:rPr lang="es-EC" sz="1050" dirty="0" smtClean="0">
                <a:latin typeface="Century Gothic" panose="020B0502020202020204" pitchFamily="34" charset="0"/>
              </a:rPr>
              <a:t>.</a:t>
            </a:r>
          </a:p>
          <a:p>
            <a:pPr marL="0" indent="0" algn="just">
              <a:buNone/>
            </a:pPr>
            <a:endParaRPr lang="es-EC" sz="1050" dirty="0"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8234829" y="5708838"/>
            <a:ext cx="2862380" cy="10558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Se plantea el </a:t>
            </a:r>
            <a:r>
              <a:rPr lang="es-EC" sz="1050" b="1" dirty="0">
                <a:latin typeface="Century Gothic" panose="020B0502020202020204" pitchFamily="34" charset="0"/>
              </a:rPr>
              <a:t>rediseño</a:t>
            </a:r>
            <a:r>
              <a:rPr lang="es-EC" sz="1050" dirty="0">
                <a:latin typeface="Century Gothic" panose="020B0502020202020204" pitchFamily="34" charset="0"/>
              </a:rPr>
              <a:t> de la parada del </a:t>
            </a:r>
            <a:r>
              <a:rPr lang="es-EC" sz="1050" b="1" dirty="0" err="1">
                <a:latin typeface="Century Gothic" panose="020B0502020202020204" pitchFamily="34" charset="0"/>
              </a:rPr>
              <a:t>Metrovía</a:t>
            </a:r>
            <a:r>
              <a:rPr lang="es-EC" sz="1050" dirty="0">
                <a:latin typeface="Century Gothic" panose="020B0502020202020204" pitchFamily="34" charset="0"/>
              </a:rPr>
              <a:t> que actualmente </a:t>
            </a:r>
            <a:r>
              <a:rPr lang="es-EC" sz="1050" b="1" dirty="0">
                <a:latin typeface="Century Gothic" panose="020B0502020202020204" pitchFamily="34" charset="0"/>
              </a:rPr>
              <a:t>desconecta </a:t>
            </a:r>
            <a:r>
              <a:rPr lang="es-EC" sz="1050" dirty="0">
                <a:latin typeface="Century Gothic" panose="020B0502020202020204" pitchFamily="34" charset="0"/>
              </a:rPr>
              <a:t>ambos lados de la vía de tal modo que se divida en </a:t>
            </a:r>
            <a:r>
              <a:rPr lang="es-EC" sz="1050" b="1" dirty="0">
                <a:latin typeface="Century Gothic" panose="020B0502020202020204" pitchFamily="34" charset="0"/>
              </a:rPr>
              <a:t>dos tramos</a:t>
            </a:r>
            <a:r>
              <a:rPr lang="es-EC" sz="1050" dirty="0">
                <a:latin typeface="Century Gothic" panose="020B0502020202020204" pitchFamily="34" charset="0"/>
              </a:rPr>
              <a:t> y se permita el </a:t>
            </a:r>
            <a:r>
              <a:rPr lang="es-EC" sz="1050" b="1" dirty="0">
                <a:latin typeface="Century Gothic" panose="020B0502020202020204" pitchFamily="34" charset="0"/>
              </a:rPr>
              <a:t>paso </a:t>
            </a:r>
            <a:r>
              <a:rPr lang="es-EC" sz="1050" b="1" dirty="0" smtClean="0">
                <a:latin typeface="Century Gothic" panose="020B0502020202020204" pitchFamily="34" charset="0"/>
              </a:rPr>
              <a:t>directo </a:t>
            </a:r>
            <a:r>
              <a:rPr lang="es-EC" sz="1050" dirty="0" smtClean="0">
                <a:latin typeface="Century Gothic" panose="020B0502020202020204" pitchFamily="34" charset="0"/>
              </a:rPr>
              <a:t>entre proyectos</a:t>
            </a:r>
            <a:r>
              <a:rPr lang="es-EC" sz="1050" b="1" dirty="0" smtClean="0">
                <a:latin typeface="Century Gothic" panose="020B0502020202020204" pitchFamily="34" charset="0"/>
              </a:rPr>
              <a:t>.</a:t>
            </a:r>
            <a:endParaRPr lang="es-EC" sz="1050" b="1" dirty="0">
              <a:latin typeface="Century Gothic" panose="020B0502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083"/>
          <a:stretch/>
        </p:blipFill>
        <p:spPr>
          <a:xfrm>
            <a:off x="751" y="2333306"/>
            <a:ext cx="4972465" cy="342946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838" y="1404956"/>
            <a:ext cx="2730195" cy="55117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09" r="40832"/>
          <a:stretch/>
        </p:blipFill>
        <p:spPr>
          <a:xfrm>
            <a:off x="5221729" y="2010569"/>
            <a:ext cx="2055434" cy="3894205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38" r="952"/>
          <a:stretch/>
        </p:blipFill>
        <p:spPr>
          <a:xfrm>
            <a:off x="7520458" y="2333306"/>
            <a:ext cx="4366727" cy="342946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00" y="2314644"/>
            <a:ext cx="5029536" cy="348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64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INTENCIONES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295761"/>
            <a:ext cx="898135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INTENCIONES URBANAS GENERALES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Subtítulo 2"/>
          <p:cNvSpPr txBox="1">
            <a:spLocks/>
          </p:cNvSpPr>
          <p:nvPr/>
        </p:nvSpPr>
        <p:spPr>
          <a:xfrm>
            <a:off x="266159" y="89883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TEJIDO URBANO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" y="2351961"/>
            <a:ext cx="11890865" cy="34376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838" y="1404956"/>
            <a:ext cx="2730195" cy="551177"/>
          </a:xfrm>
          <a:prstGeom prst="rect">
            <a:avLst/>
          </a:prstGeom>
        </p:spPr>
      </p:pic>
      <p:sp>
        <p:nvSpPr>
          <p:cNvPr id="17" name="Subtítulo 2"/>
          <p:cNvSpPr txBox="1">
            <a:spLocks/>
          </p:cNvSpPr>
          <p:nvPr/>
        </p:nvSpPr>
        <p:spPr>
          <a:xfrm>
            <a:off x="944510" y="5708839"/>
            <a:ext cx="2862380" cy="105585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Un nuevo espacio de </a:t>
            </a:r>
            <a:r>
              <a:rPr lang="es-EC" sz="1050" b="1" dirty="0">
                <a:latin typeface="Century Gothic" panose="020B0502020202020204" pitchFamily="34" charset="0"/>
              </a:rPr>
              <a:t>transición</a:t>
            </a:r>
            <a:r>
              <a:rPr lang="es-EC" sz="1050" dirty="0">
                <a:latin typeface="Century Gothic" panose="020B0502020202020204" pitchFamily="34" charset="0"/>
              </a:rPr>
              <a:t> en medio del lugar de </a:t>
            </a:r>
            <a:r>
              <a:rPr lang="es-EC" sz="1050" dirty="0" smtClean="0">
                <a:latin typeface="Century Gothic" panose="020B0502020202020204" pitchFamily="34" charset="0"/>
              </a:rPr>
              <a:t>intervención. Así  </a:t>
            </a:r>
            <a:r>
              <a:rPr lang="es-EC" sz="1050" b="1" dirty="0" smtClean="0">
                <a:latin typeface="Century Gothic" panose="020B0502020202020204" pitchFamily="34" charset="0"/>
              </a:rPr>
              <a:t>atraen</a:t>
            </a:r>
            <a:r>
              <a:rPr lang="es-EC" sz="1050" dirty="0" smtClean="0">
                <a:latin typeface="Century Gothic" panose="020B0502020202020204" pitchFamily="34" charset="0"/>
              </a:rPr>
              <a:t> </a:t>
            </a:r>
            <a:r>
              <a:rPr lang="es-EC" sz="1050" dirty="0">
                <a:latin typeface="Century Gothic" panose="020B0502020202020204" pitchFamily="34" charset="0"/>
              </a:rPr>
              <a:t>usuarios al </a:t>
            </a:r>
            <a:r>
              <a:rPr lang="es-EC" sz="1050" b="1" dirty="0">
                <a:latin typeface="Century Gothic" panose="020B0502020202020204" pitchFamily="34" charset="0"/>
              </a:rPr>
              <a:t>interior del </a:t>
            </a:r>
            <a:r>
              <a:rPr lang="es-EC" sz="1050" b="1" dirty="0" smtClean="0">
                <a:latin typeface="Century Gothic" panose="020B0502020202020204" pitchFamily="34" charset="0"/>
              </a:rPr>
              <a:t>barrio.</a:t>
            </a:r>
          </a:p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Se </a:t>
            </a:r>
            <a:r>
              <a:rPr lang="es-EC" sz="1050" dirty="0" smtClean="0">
                <a:latin typeface="Century Gothic" panose="020B0502020202020204" pitchFamily="34" charset="0"/>
              </a:rPr>
              <a:t>teje con nuevos </a:t>
            </a:r>
            <a:r>
              <a:rPr lang="es-EC" sz="1050" b="1" dirty="0" smtClean="0">
                <a:latin typeface="Century Gothic" panose="020B0502020202020204" pitchFamily="34" charset="0"/>
              </a:rPr>
              <a:t>ejes transversales</a:t>
            </a:r>
            <a:r>
              <a:rPr lang="es-EC" sz="1050" dirty="0" smtClean="0">
                <a:latin typeface="Century Gothic" panose="020B0502020202020204" pitchFamily="34" charset="0"/>
              </a:rPr>
              <a:t> y </a:t>
            </a:r>
            <a:r>
              <a:rPr lang="es-EC" sz="1050" b="1" dirty="0">
                <a:latin typeface="Century Gothic" panose="020B0502020202020204" pitchFamily="34" charset="0"/>
              </a:rPr>
              <a:t>se potencian </a:t>
            </a:r>
            <a:r>
              <a:rPr lang="es-EC" sz="1050" dirty="0">
                <a:latin typeface="Century Gothic" panose="020B0502020202020204" pitchFamily="34" charset="0"/>
              </a:rPr>
              <a:t>al llevarlos hacia el eje principal propuesto</a:t>
            </a:r>
            <a:r>
              <a:rPr lang="es-EC" sz="1050" dirty="0" smtClean="0">
                <a:latin typeface="Century Gothic" panose="020B0502020202020204" pitchFamily="34" charset="0"/>
              </a:rPr>
              <a:t>.</a:t>
            </a:r>
          </a:p>
          <a:p>
            <a:pPr marL="0" indent="0" algn="just">
              <a:buNone/>
            </a:pPr>
            <a:endParaRPr lang="es-EC" sz="1050" dirty="0"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8234829" y="5708838"/>
            <a:ext cx="2862380" cy="10558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Se plantea el </a:t>
            </a:r>
            <a:r>
              <a:rPr lang="es-EC" sz="1050" b="1" dirty="0">
                <a:latin typeface="Century Gothic" panose="020B0502020202020204" pitchFamily="34" charset="0"/>
              </a:rPr>
              <a:t>rediseño</a:t>
            </a:r>
            <a:r>
              <a:rPr lang="es-EC" sz="1050" dirty="0">
                <a:latin typeface="Century Gothic" panose="020B0502020202020204" pitchFamily="34" charset="0"/>
              </a:rPr>
              <a:t> de la parada del </a:t>
            </a:r>
            <a:r>
              <a:rPr lang="es-EC" sz="1050" b="1" dirty="0" err="1">
                <a:latin typeface="Century Gothic" panose="020B0502020202020204" pitchFamily="34" charset="0"/>
              </a:rPr>
              <a:t>Metrovía</a:t>
            </a:r>
            <a:r>
              <a:rPr lang="es-EC" sz="1050" dirty="0">
                <a:latin typeface="Century Gothic" panose="020B0502020202020204" pitchFamily="34" charset="0"/>
              </a:rPr>
              <a:t> que actualmente </a:t>
            </a:r>
            <a:r>
              <a:rPr lang="es-EC" sz="1050" b="1" dirty="0">
                <a:latin typeface="Century Gothic" panose="020B0502020202020204" pitchFamily="34" charset="0"/>
              </a:rPr>
              <a:t>desconecta </a:t>
            </a:r>
            <a:r>
              <a:rPr lang="es-EC" sz="1050" dirty="0">
                <a:latin typeface="Century Gothic" panose="020B0502020202020204" pitchFamily="34" charset="0"/>
              </a:rPr>
              <a:t>ambos lados de la vía de tal modo que se divida en </a:t>
            </a:r>
            <a:r>
              <a:rPr lang="es-EC" sz="1050" b="1" dirty="0">
                <a:latin typeface="Century Gothic" panose="020B0502020202020204" pitchFamily="34" charset="0"/>
              </a:rPr>
              <a:t>dos tramos</a:t>
            </a:r>
            <a:r>
              <a:rPr lang="es-EC" sz="1050" dirty="0">
                <a:latin typeface="Century Gothic" panose="020B0502020202020204" pitchFamily="34" charset="0"/>
              </a:rPr>
              <a:t> y se permita el </a:t>
            </a:r>
            <a:r>
              <a:rPr lang="es-EC" sz="1050" b="1" dirty="0">
                <a:latin typeface="Century Gothic" panose="020B0502020202020204" pitchFamily="34" charset="0"/>
              </a:rPr>
              <a:t>paso </a:t>
            </a:r>
            <a:r>
              <a:rPr lang="es-EC" sz="1050" b="1" dirty="0" smtClean="0">
                <a:latin typeface="Century Gothic" panose="020B0502020202020204" pitchFamily="34" charset="0"/>
              </a:rPr>
              <a:t>directo </a:t>
            </a:r>
            <a:r>
              <a:rPr lang="es-EC" sz="1050" dirty="0" smtClean="0">
                <a:latin typeface="Century Gothic" panose="020B0502020202020204" pitchFamily="34" charset="0"/>
              </a:rPr>
              <a:t>entre proyectos</a:t>
            </a:r>
            <a:r>
              <a:rPr lang="es-EC" sz="1050" b="1" dirty="0" smtClean="0">
                <a:latin typeface="Century Gothic" panose="020B0502020202020204" pitchFamily="34" charset="0"/>
              </a:rPr>
              <a:t>.</a:t>
            </a:r>
            <a:endParaRPr lang="es-EC" sz="105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78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271858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366294" y="3346319"/>
            <a:ext cx="2855344" cy="155348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VACÍOS CONSECUTIVOS</a:t>
            </a: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Desde el nuevo eje conector se </a:t>
            </a:r>
            <a:r>
              <a:rPr lang="es-EC" sz="1050" dirty="0">
                <a:latin typeface="Century Gothic" panose="020B0502020202020204" pitchFamily="34" charset="0"/>
              </a:rPr>
              <a:t>crea una serie de vacíos que posteriormente darán forma </a:t>
            </a:r>
            <a:r>
              <a:rPr lang="es-EC" sz="1050" dirty="0" smtClean="0">
                <a:latin typeface="Century Gothic" panose="020B0502020202020204" pitchFamily="34" charset="0"/>
              </a:rPr>
              <a:t>al volumen.</a:t>
            </a:r>
            <a:endParaRPr lang="es-ES" sz="105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es-ES" sz="105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Objetivo</a:t>
            </a:r>
            <a:r>
              <a:rPr lang="es-ES" sz="1050" dirty="0" smtClean="0">
                <a:latin typeface="Century Gothic" panose="020B0502020202020204" pitchFamily="34" charset="0"/>
              </a:rPr>
              <a:t>: Generar actividades de permanencia en los ejes de paso.</a:t>
            </a:r>
            <a:endParaRPr lang="es-EC" sz="1050" dirty="0" smtClean="0"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366293" y="2704265"/>
            <a:ext cx="327803" cy="5126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1</a:t>
            </a:r>
            <a:endParaRPr lang="es-ES" sz="4000" dirty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ESTRATEGIAS DE DISEÑO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5" y="1787542"/>
            <a:ext cx="5404945" cy="3587953"/>
          </a:xfrm>
          <a:prstGeom prst="rect">
            <a:avLst/>
          </a:prstGeom>
        </p:spPr>
      </p:pic>
      <p:sp>
        <p:nvSpPr>
          <p:cNvPr id="10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07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3890508" y="2114680"/>
            <a:ext cx="7781029" cy="10586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EL LUGAR</a:t>
            </a:r>
          </a:p>
          <a:p>
            <a:pPr marL="0" indent="0">
              <a:buNone/>
            </a:pPr>
            <a:r>
              <a:rPr lang="es-ES" sz="18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Antecedentes, estudio urbano, diagnóstico </a:t>
            </a:r>
            <a:endParaRPr lang="es-ES" sz="18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1362974" y="1520668"/>
            <a:ext cx="2817247" cy="1912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600" b="1" dirty="0" smtClean="0">
                <a:solidFill>
                  <a:srgbClr val="216869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01</a:t>
            </a:r>
            <a:endParaRPr lang="es-ES" sz="16600" b="1" dirty="0">
              <a:solidFill>
                <a:srgbClr val="216869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1854678"/>
            <a:ext cx="1362974" cy="1578634"/>
          </a:xfrm>
          <a:prstGeom prst="rect">
            <a:avLst/>
          </a:prstGeom>
          <a:solidFill>
            <a:srgbClr val="2168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3190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93 0.00185 L -3.75E-6 -1.11111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46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719 0.00694 L 2.08333E-6 -4.44444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11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271858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366294" y="3346319"/>
            <a:ext cx="2855344" cy="17518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VOLUMETRÍA FINAL</a:t>
            </a: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Se fragmenta la masa a través del vacío, de tal manera que se genera permeabilidad y varios flujos peatonales. </a:t>
            </a:r>
            <a:endParaRPr lang="es-EC" sz="105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es-EC" sz="105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El </a:t>
            </a:r>
            <a:r>
              <a:rPr lang="es-EC" sz="1050" dirty="0">
                <a:latin typeface="Century Gothic" panose="020B0502020202020204" pitchFamily="34" charset="0"/>
              </a:rPr>
              <a:t>proyecto </a:t>
            </a:r>
            <a:r>
              <a:rPr lang="es-EC" sz="1050" dirty="0" smtClean="0">
                <a:latin typeface="Century Gothic" panose="020B0502020202020204" pitchFamily="34" charset="0"/>
              </a:rPr>
              <a:t>se concibe gracias al </a:t>
            </a:r>
            <a:r>
              <a:rPr lang="es-EC" sz="1050" dirty="0">
                <a:latin typeface="Century Gothic" panose="020B0502020202020204" pitchFamily="34" charset="0"/>
              </a:rPr>
              <a:t>recorrido y continuidad del </a:t>
            </a:r>
            <a:r>
              <a:rPr lang="es-EC" sz="1050" dirty="0" smtClean="0">
                <a:latin typeface="Century Gothic" panose="020B0502020202020204" pitchFamily="34" charset="0"/>
              </a:rPr>
              <a:t>espacio público.</a:t>
            </a:r>
            <a:endParaRPr lang="es-ES" sz="1050" dirty="0" smtClean="0"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366293" y="2704265"/>
            <a:ext cx="327803" cy="5126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2</a:t>
            </a:r>
            <a:endParaRPr lang="es-ES" sz="4000" dirty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ESTRATEGIAS DE DISEÑO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66" y="1782042"/>
            <a:ext cx="5404945" cy="3587953"/>
          </a:xfrm>
          <a:prstGeom prst="rect">
            <a:avLst/>
          </a:prstGeom>
        </p:spPr>
      </p:pic>
      <p:sp>
        <p:nvSpPr>
          <p:cNvPr id="10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54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271858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366294" y="3346318"/>
            <a:ext cx="2855344" cy="183815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ADAPTACIÓN AL CONTEXTO</a:t>
            </a: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Se distribuyen 7 </a:t>
            </a:r>
            <a:r>
              <a:rPr lang="es-EC" sz="1050" dirty="0">
                <a:latin typeface="Century Gothic" panose="020B0502020202020204" pitchFamily="34" charset="0"/>
              </a:rPr>
              <a:t>bloques de </a:t>
            </a:r>
            <a:r>
              <a:rPr lang="es-EC" sz="1050" dirty="0" smtClean="0">
                <a:latin typeface="Century Gothic" panose="020B0502020202020204" pitchFamily="34" charset="0"/>
              </a:rPr>
              <a:t>una planta a partir del </a:t>
            </a:r>
            <a:r>
              <a:rPr lang="es-EC" sz="1050" dirty="0">
                <a:latin typeface="Century Gothic" panose="020B0502020202020204" pitchFamily="34" charset="0"/>
              </a:rPr>
              <a:t>nivel 0.0 para adaptarse en el contexto urbano y no sobresalir del mismo</a:t>
            </a:r>
            <a:r>
              <a:rPr lang="es-EC" sz="1050" dirty="0" smtClean="0">
                <a:latin typeface="Century Gothic" panose="020B0502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Se propone 1 bloque adicional con dos niveles como elemento jerárquico en donde se desarrollan actividades de difusión.</a:t>
            </a:r>
            <a:endParaRPr lang="es-ES" sz="105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es-ES" sz="1050" dirty="0" smtClean="0"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366293" y="2704265"/>
            <a:ext cx="327803" cy="5126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3</a:t>
            </a:r>
            <a:endParaRPr lang="es-ES" sz="4000" dirty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ESTRATEGIAS DE DISEÑO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0" y="2293197"/>
            <a:ext cx="5343869" cy="371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10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271858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366294" y="3346319"/>
            <a:ext cx="2855344" cy="17518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PROLONGACIÓN DEL ESPACIO PÚBLICO AL SUBSUELO</a:t>
            </a: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Se extiende el espacio público al </a:t>
            </a:r>
            <a:r>
              <a:rPr lang="es-EC" sz="1050" dirty="0" smtClean="0">
                <a:latin typeface="Century Gothic" panose="020B0502020202020204" pitchFamily="34" charset="0"/>
              </a:rPr>
              <a:t>subsuelo, de forma que los </a:t>
            </a:r>
            <a:r>
              <a:rPr lang="es-EC" sz="1050" dirty="0">
                <a:latin typeface="Century Gothic" panose="020B0502020202020204" pitchFamily="34" charset="0"/>
              </a:rPr>
              <a:t>bloques </a:t>
            </a:r>
            <a:r>
              <a:rPr lang="es-EC" sz="1050" dirty="0" smtClean="0">
                <a:latin typeface="Century Gothic" panose="020B0502020202020204" pitchFamily="34" charset="0"/>
              </a:rPr>
              <a:t>crecen </a:t>
            </a:r>
            <a:r>
              <a:rPr lang="es-EC" sz="1050" dirty="0">
                <a:latin typeface="Century Gothic" panose="020B0502020202020204" pitchFamily="34" charset="0"/>
              </a:rPr>
              <a:t>en número de plantas hasta 2 por debajo del nivel de </a:t>
            </a:r>
            <a:r>
              <a:rPr lang="es-EC" sz="1050" dirty="0" smtClean="0">
                <a:latin typeface="Century Gothic" panose="020B0502020202020204" pitchFamily="34" charset="0"/>
              </a:rPr>
              <a:t>calle.</a:t>
            </a: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Se emula </a:t>
            </a:r>
            <a:r>
              <a:rPr lang="es-EC" sz="1050" dirty="0">
                <a:latin typeface="Century Gothic" panose="020B0502020202020204" pitchFamily="34" charset="0"/>
              </a:rPr>
              <a:t>al simbolismo mas no al monumentalismo.</a:t>
            </a:r>
            <a:endParaRPr lang="es-ES" sz="105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es-ES" sz="1050" dirty="0" smtClean="0"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366293" y="2704265"/>
            <a:ext cx="327803" cy="5126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4</a:t>
            </a:r>
            <a:endParaRPr lang="es-ES" sz="4000" dirty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ESTRATEGIAS DE DISEÑO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56" y="2293208"/>
            <a:ext cx="5343869" cy="371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52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271858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366294" y="3346319"/>
            <a:ext cx="2855344" cy="17518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CARACTERIZACIÓN DEL ESPACIO PÚBLICO </a:t>
            </a: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Se crea una variedad de espacios </a:t>
            </a:r>
            <a:r>
              <a:rPr lang="es-EC" sz="1050" dirty="0" smtClean="0">
                <a:latin typeface="Century Gothic" panose="020B0502020202020204" pitchFamily="34" charset="0"/>
              </a:rPr>
              <a:t>de </a:t>
            </a:r>
            <a:r>
              <a:rPr lang="es-EC" sz="1050" dirty="0">
                <a:latin typeface="Century Gothic" panose="020B0502020202020204" pitchFamily="34" charset="0"/>
              </a:rPr>
              <a:t>carácter colectivo y cultural como </a:t>
            </a:r>
            <a:r>
              <a:rPr lang="es-EC" sz="1050" dirty="0" smtClean="0">
                <a:latin typeface="Century Gothic" panose="020B0502020202020204" pitchFamily="34" charset="0"/>
              </a:rPr>
              <a:t>plazas</a:t>
            </a:r>
            <a:r>
              <a:rPr lang="es-EC" sz="1050" dirty="0">
                <a:latin typeface="Century Gothic" panose="020B0502020202020204" pitchFamily="34" charset="0"/>
              </a:rPr>
              <a:t>, ágoras, </a:t>
            </a:r>
            <a:r>
              <a:rPr lang="es-EC" sz="1050" dirty="0" smtClean="0">
                <a:latin typeface="Century Gothic" panose="020B0502020202020204" pitchFamily="34" charset="0"/>
              </a:rPr>
              <a:t>escenarios y un </a:t>
            </a:r>
            <a:r>
              <a:rPr lang="es-EC" sz="1050" dirty="0" err="1" smtClean="0">
                <a:latin typeface="Century Gothic" panose="020B0502020202020204" pitchFamily="34" charset="0"/>
              </a:rPr>
              <a:t>boulevar</a:t>
            </a:r>
            <a:r>
              <a:rPr lang="es-EC" sz="1050" dirty="0" smtClean="0">
                <a:latin typeface="Century Gothic" panose="020B0502020202020204" pitchFamily="34" charset="0"/>
              </a:rPr>
              <a:t> </a:t>
            </a:r>
            <a:r>
              <a:rPr lang="es-EC" sz="1050" dirty="0">
                <a:latin typeface="Century Gothic" panose="020B0502020202020204" pitchFamily="34" charset="0"/>
              </a:rPr>
              <a:t>para incentivar la cohesión social en el sector.</a:t>
            </a:r>
            <a:endParaRPr lang="es-ES" sz="1050" dirty="0" smtClean="0"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366293" y="2704265"/>
            <a:ext cx="327803" cy="5126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5</a:t>
            </a:r>
            <a:endParaRPr lang="es-ES" sz="4000" dirty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ESTRATEGIAS DE DISEÑO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0" y="2008272"/>
            <a:ext cx="5343869" cy="371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88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271858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366294" y="3346319"/>
            <a:ext cx="2855344" cy="17518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ESCALERAS URBANAS</a:t>
            </a: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Se proponen escaleras </a:t>
            </a:r>
            <a:r>
              <a:rPr lang="es-EC" sz="1050" dirty="0">
                <a:latin typeface="Century Gothic" panose="020B0502020202020204" pitchFamily="34" charset="0"/>
              </a:rPr>
              <a:t>urbanas que introducen al usuario dentro del </a:t>
            </a:r>
            <a:r>
              <a:rPr lang="es-EC" sz="1050" dirty="0" smtClean="0">
                <a:latin typeface="Century Gothic" panose="020B0502020202020204" pitchFamily="34" charset="0"/>
              </a:rPr>
              <a:t>proyecto.</a:t>
            </a:r>
          </a:p>
          <a:p>
            <a:pPr marL="0" indent="0" algn="just">
              <a:buNone/>
            </a:pPr>
            <a:endParaRPr lang="es-EC" sz="105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Son </a:t>
            </a:r>
            <a:r>
              <a:rPr lang="es-EC" sz="1050" dirty="0">
                <a:latin typeface="Century Gothic" panose="020B0502020202020204" pitchFamily="34" charset="0"/>
              </a:rPr>
              <a:t>varios elementos de estancia y transición.</a:t>
            </a:r>
            <a:endParaRPr lang="es-ES" sz="1050" dirty="0" smtClean="0"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366293" y="2704265"/>
            <a:ext cx="327803" cy="5126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6</a:t>
            </a:r>
            <a:endParaRPr lang="es-ES" sz="4000" dirty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ESTRATEGIAS DE DISEÑO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12" y="2293203"/>
            <a:ext cx="5343869" cy="371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97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271858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366294" y="3346319"/>
            <a:ext cx="2855344" cy="194167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CIRCULACIÓN VERTICAL Y ESPACIOS SERVIDORES</a:t>
            </a: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Se colocan 4 puntos de circulación vertical en el espacio público para facilitar el acceso a los bloques de 3 y 4 niveles.</a:t>
            </a:r>
          </a:p>
          <a:p>
            <a:pPr marL="0" indent="0" algn="just">
              <a:buNone/>
            </a:pPr>
            <a:endParaRPr lang="es-EC" sz="105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>
                <a:latin typeface="Century Gothic" panose="020B0502020202020204" pitchFamily="34" charset="0"/>
              </a:rPr>
              <a:t>Así mismo se plantean cuatro puntos servidores que abastecen a todo el proyecto.</a:t>
            </a:r>
            <a:endParaRPr lang="es-ES" sz="1050" dirty="0"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366293" y="2704265"/>
            <a:ext cx="327803" cy="5126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7</a:t>
            </a:r>
            <a:endParaRPr lang="es-ES" sz="4000" dirty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ESTRATEGIAS DE DISEÑO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81" y="2005151"/>
            <a:ext cx="5335243" cy="371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01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271858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366294" y="3346319"/>
            <a:ext cx="2855344" cy="303582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TRATAMIENTO DE FACHADAS</a:t>
            </a: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Según el estudio solar realizado las fachadas este y oeste necesitan un tratamiento especial para reducir la exposición solar intensa.</a:t>
            </a:r>
          </a:p>
          <a:p>
            <a:pPr marL="0" indent="0" algn="just">
              <a:buNone/>
            </a:pPr>
            <a:endParaRPr lang="es-EC" sz="105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Uso del ladrillo como material envolvente debido a la relación cultural que posee con los oficios tradicionales de Cotocollao.</a:t>
            </a:r>
            <a:endParaRPr lang="es-EC" sz="105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es-EC" sz="105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Se pretende obtener diferentes texturas con aparejos y tonos del ladrillo a partir de estructuras de ordenamiento básicas de la cosmovisión andina.  </a:t>
            </a:r>
            <a:endParaRPr lang="es-ES" sz="1050" dirty="0"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366293" y="2704265"/>
            <a:ext cx="327803" cy="5126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8</a:t>
            </a:r>
            <a:endParaRPr lang="es-ES" sz="4000" dirty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ESTRATEGIAS DE DISEÑO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8" y="2528596"/>
            <a:ext cx="5513070" cy="3370164"/>
          </a:xfrm>
          <a:prstGeom prst="rect">
            <a:avLst/>
          </a:prstGeom>
        </p:spPr>
      </p:pic>
      <p:cxnSp>
        <p:nvCxnSpPr>
          <p:cNvPr id="7" name="Conector recto de flecha 6"/>
          <p:cNvCxnSpPr/>
          <p:nvPr/>
        </p:nvCxnSpPr>
        <p:spPr>
          <a:xfrm>
            <a:off x="2024742" y="3694922"/>
            <a:ext cx="886408" cy="317241"/>
          </a:xfrm>
          <a:prstGeom prst="straightConnector1">
            <a:avLst/>
          </a:prstGeom>
          <a:ln>
            <a:solidFill>
              <a:srgbClr val="21686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H="1" flipV="1">
            <a:off x="3965512" y="4422712"/>
            <a:ext cx="979712" cy="233264"/>
          </a:xfrm>
          <a:prstGeom prst="straightConnector1">
            <a:avLst/>
          </a:prstGeom>
          <a:ln>
            <a:solidFill>
              <a:srgbClr val="21686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31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271858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366294" y="3346319"/>
            <a:ext cx="2855344" cy="194167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PROPAGACIÓN DEL VERDE URBANO</a:t>
            </a: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El parque sale y </a:t>
            </a:r>
            <a:r>
              <a:rPr lang="es-EC" sz="1050" dirty="0">
                <a:latin typeface="Century Gothic" panose="020B0502020202020204" pitchFamily="34" charset="0"/>
              </a:rPr>
              <a:t>coloniza </a:t>
            </a:r>
            <a:r>
              <a:rPr lang="es-EC" sz="1050" dirty="0" smtClean="0">
                <a:latin typeface="Century Gothic" panose="020B0502020202020204" pitchFamily="34" charset="0"/>
              </a:rPr>
              <a:t>con puntos </a:t>
            </a:r>
            <a:r>
              <a:rPr lang="es-EC" sz="1050" dirty="0">
                <a:latin typeface="Century Gothic" panose="020B0502020202020204" pitchFamily="34" charset="0"/>
              </a:rPr>
              <a:t>verdes ciertos </a:t>
            </a:r>
            <a:r>
              <a:rPr lang="es-EC" sz="1050" dirty="0" smtClean="0">
                <a:latin typeface="Century Gothic" panose="020B0502020202020204" pitchFamily="34" charset="0"/>
              </a:rPr>
              <a:t>espacios tanto </a:t>
            </a:r>
            <a:r>
              <a:rPr lang="es-EC" sz="1050" dirty="0">
                <a:latin typeface="Century Gothic" panose="020B0502020202020204" pitchFamily="34" charset="0"/>
              </a:rPr>
              <a:t>en subsuelo como en planta </a:t>
            </a:r>
            <a:r>
              <a:rPr lang="es-EC" sz="1050" dirty="0" smtClean="0">
                <a:latin typeface="Century Gothic" panose="020B0502020202020204" pitchFamily="34" charset="0"/>
              </a:rPr>
              <a:t>baja.</a:t>
            </a:r>
          </a:p>
          <a:p>
            <a:pPr marL="0" indent="0" algn="just">
              <a:buNone/>
            </a:pPr>
            <a:endParaRPr lang="es-EC" sz="105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Se crea </a:t>
            </a:r>
            <a:r>
              <a:rPr lang="es-EC" sz="1050" dirty="0">
                <a:latin typeface="Century Gothic" panose="020B0502020202020204" pitchFamily="34" charset="0"/>
              </a:rPr>
              <a:t>una relación natural-construido más estrecha. Además se replantea el diseño del parque Guayaquil.</a:t>
            </a:r>
            <a:endParaRPr lang="es-ES" sz="1050" dirty="0" smtClean="0">
              <a:latin typeface="Century Gothic" panose="020B0502020202020204" pitchFamily="34" charset="0"/>
            </a:endParaRP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366293" y="2704265"/>
            <a:ext cx="327803" cy="5126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9</a:t>
            </a:r>
            <a:endParaRPr lang="es-ES" sz="4000" dirty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ESTRATEGIAS DE DISEÑO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85" y="2004786"/>
            <a:ext cx="5335243" cy="371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3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2718581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MORFOLOGÍA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366294" y="3346319"/>
            <a:ext cx="2855344" cy="194167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REDISEÑO DEL PARQUE</a:t>
            </a: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Se diseña el parque con el mismo criterio de dirigir los flujos peatonales existentes y potenciarlos.</a:t>
            </a:r>
            <a:endParaRPr lang="es-EC" sz="105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es-EC" sz="105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A partir de los nuevos ejes peatonales se desarrollan espacios con diferente carácter y actividades que promuevan la estancia.</a:t>
            </a:r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6366293" y="2704265"/>
            <a:ext cx="1051544" cy="5126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10</a:t>
            </a:r>
            <a:endParaRPr lang="es-ES" sz="4000" dirty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ESTRATEGIAS DE DISEÑO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50" y="1911119"/>
            <a:ext cx="5335243" cy="370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60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3890508" y="2114680"/>
            <a:ext cx="8367628" cy="117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PROYECTO URBANO - ARQUITECTÓNICO</a:t>
            </a:r>
            <a:endParaRPr lang="es-ES" spc="30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s-ES" sz="18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Zonificación, planimetrías, imaginarios, asesorías</a:t>
            </a:r>
            <a:endParaRPr lang="es-ES" sz="18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1362974" y="1520668"/>
            <a:ext cx="2817247" cy="1912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600" b="1" dirty="0" smtClean="0">
                <a:solidFill>
                  <a:srgbClr val="216869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06</a:t>
            </a:r>
            <a:endParaRPr lang="es-ES" sz="16600" b="1" dirty="0">
              <a:solidFill>
                <a:srgbClr val="216869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1854678"/>
            <a:ext cx="1362974" cy="1578634"/>
          </a:xfrm>
          <a:prstGeom prst="rect">
            <a:avLst/>
          </a:prstGeom>
          <a:solidFill>
            <a:srgbClr val="2168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103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93 0.00185 L -3.75E-6 -1.11111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46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719 0.00694 L 2.08333E-6 -4.44444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11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857337" y="2967389"/>
            <a:ext cx="4779034" cy="8528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EL TERRITORIO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95161" y="552092"/>
            <a:ext cx="1509623" cy="30252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ANTECEDENTES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920" y="-70417"/>
            <a:ext cx="5516814" cy="6928417"/>
          </a:xfrm>
          <a:prstGeom prst="rect">
            <a:avLst/>
          </a:prstGeom>
        </p:spPr>
      </p:pic>
      <p:sp>
        <p:nvSpPr>
          <p:cNvPr id="6" name="Subtítulo 2"/>
          <p:cNvSpPr txBox="1">
            <a:spLocks/>
          </p:cNvSpPr>
          <p:nvPr/>
        </p:nvSpPr>
        <p:spPr>
          <a:xfrm>
            <a:off x="5857337" y="3783237"/>
            <a:ext cx="4882550" cy="13732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La parroquia </a:t>
            </a:r>
            <a:r>
              <a:rPr lang="es-ES" sz="1200" dirty="0" err="1" smtClean="0">
                <a:solidFill>
                  <a:srgbClr val="216869"/>
                </a:solidFill>
                <a:latin typeface="Century Gothic" panose="020B0502020202020204" pitchFamily="34" charset="0"/>
              </a:rPr>
              <a:t>Ponceano</a:t>
            </a: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 ubicada al noroccidente de la ciudad de Quito.</a:t>
            </a:r>
          </a:p>
          <a:p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El polígono de estudio se encuentra dentro de 6 barrios.</a:t>
            </a:r>
          </a:p>
          <a:p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Se analizaron 40,37 </a:t>
            </a: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hectáreas de las cuales 70,03% es vacío. (282.726,89 ha)</a:t>
            </a:r>
            <a:endParaRPr lang="es-ES" sz="120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  <a:p>
            <a:endParaRPr lang="es-ES" sz="120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542" y="0"/>
            <a:ext cx="4132381" cy="131251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4" y="5980501"/>
            <a:ext cx="2605177" cy="877499"/>
          </a:xfrm>
          <a:prstGeom prst="rect">
            <a:avLst/>
          </a:prstGeom>
        </p:spPr>
      </p:pic>
      <p:sp>
        <p:nvSpPr>
          <p:cNvPr id="9" name="Elipse 8"/>
          <p:cNvSpPr/>
          <p:nvPr/>
        </p:nvSpPr>
        <p:spPr>
          <a:xfrm>
            <a:off x="1190625" y="2335437"/>
            <a:ext cx="2571750" cy="2571750"/>
          </a:xfrm>
          <a:prstGeom prst="ellipse">
            <a:avLst/>
          </a:prstGeom>
          <a:noFill/>
          <a:ln>
            <a:solidFill>
              <a:srgbClr val="2168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21781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6" grpId="0"/>
      <p:bldP spid="9" grpId="0" animBg="1"/>
      <p:bldP spid="9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327929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304350" y="5332291"/>
            <a:ext cx="1011537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400" dirty="0" smtClean="0">
                <a:latin typeface="Century Gothic" panose="020B0502020202020204" pitchFamily="34" charset="0"/>
              </a:rPr>
              <a:t>PARQUE</a:t>
            </a: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ESPACIO PÚBLICO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Subtítulo 2"/>
          <p:cNvSpPr txBox="1">
            <a:spLocks/>
          </p:cNvSpPr>
          <p:nvPr/>
        </p:nvSpPr>
        <p:spPr>
          <a:xfrm>
            <a:off x="304348" y="5756632"/>
            <a:ext cx="4076792" cy="87549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Cancha deportiva | Zona de equipo deportivo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Juegos infantiles | Puntos de comercio | Zona de picnic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Zona comunitaria | Punto turístico</a:t>
            </a:r>
          </a:p>
        </p:txBody>
      </p:sp>
      <p:sp>
        <p:nvSpPr>
          <p:cNvPr id="40" name="Subtítulo 2"/>
          <p:cNvSpPr txBox="1">
            <a:spLocks/>
          </p:cNvSpPr>
          <p:nvPr/>
        </p:nvSpPr>
        <p:spPr>
          <a:xfrm>
            <a:off x="6138690" y="1154352"/>
            <a:ext cx="1247641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400" dirty="0" smtClean="0">
                <a:latin typeface="Century Gothic" panose="020B0502020202020204" pitchFamily="34" charset="0"/>
              </a:rPr>
              <a:t>BOULEVARD</a:t>
            </a:r>
          </a:p>
        </p:txBody>
      </p:sp>
      <p:sp>
        <p:nvSpPr>
          <p:cNvPr id="41" name="Subtítulo 2"/>
          <p:cNvSpPr txBox="1">
            <a:spLocks/>
          </p:cNvSpPr>
          <p:nvPr/>
        </p:nvSpPr>
        <p:spPr>
          <a:xfrm>
            <a:off x="6138690" y="1538367"/>
            <a:ext cx="1437423" cy="34548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Calle </a:t>
            </a:r>
            <a:r>
              <a:rPr lang="es-ES" sz="1050" dirty="0" err="1" smtClean="0">
                <a:latin typeface="Century Gothic" panose="020B0502020202020204" pitchFamily="34" charset="0"/>
              </a:rPr>
              <a:t>peatonizada</a:t>
            </a:r>
            <a:endParaRPr lang="es-ES" sz="1050" dirty="0" smtClean="0">
              <a:latin typeface="Century Gothic" panose="020B0502020202020204" pitchFamily="34" charset="0"/>
            </a:endParaRPr>
          </a:p>
        </p:txBody>
      </p:sp>
      <p:cxnSp>
        <p:nvCxnSpPr>
          <p:cNvPr id="54" name="Conector angular 53"/>
          <p:cNvCxnSpPr/>
          <p:nvPr/>
        </p:nvCxnSpPr>
        <p:spPr>
          <a:xfrm rot="10800000" flipV="1">
            <a:off x="404362" y="3952891"/>
            <a:ext cx="3071004" cy="1667305"/>
          </a:xfrm>
          <a:prstGeom prst="bentConnector3">
            <a:avLst>
              <a:gd name="adj1" fmla="val 0"/>
            </a:avLst>
          </a:prstGeom>
          <a:ln w="12700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angular 54"/>
          <p:cNvCxnSpPr/>
          <p:nvPr/>
        </p:nvCxnSpPr>
        <p:spPr>
          <a:xfrm rot="5400000">
            <a:off x="4832435" y="1705360"/>
            <a:ext cx="2713473" cy="2221774"/>
          </a:xfrm>
          <a:prstGeom prst="bentConnector3">
            <a:avLst>
              <a:gd name="adj1" fmla="val -231"/>
            </a:avLst>
          </a:prstGeom>
          <a:ln w="12700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angular 59"/>
          <p:cNvCxnSpPr/>
          <p:nvPr/>
        </p:nvCxnSpPr>
        <p:spPr>
          <a:xfrm rot="10800000" flipV="1">
            <a:off x="7875920" y="2586337"/>
            <a:ext cx="3390183" cy="2192693"/>
          </a:xfrm>
          <a:prstGeom prst="bentConnector3">
            <a:avLst>
              <a:gd name="adj1" fmla="val 99618"/>
            </a:avLst>
          </a:prstGeom>
          <a:ln w="12700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ubtítulo 2"/>
          <p:cNvSpPr txBox="1">
            <a:spLocks/>
          </p:cNvSpPr>
          <p:nvPr/>
        </p:nvSpPr>
        <p:spPr>
          <a:xfrm>
            <a:off x="9118639" y="2125574"/>
            <a:ext cx="2254369" cy="52081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dirty="0" smtClean="0">
                <a:latin typeface="Century Gothic" panose="020B0502020202020204" pitchFamily="34" charset="0"/>
              </a:rPr>
              <a:t>CENTRO DE DESARROLLO CULTURAL</a:t>
            </a:r>
          </a:p>
        </p:txBody>
      </p:sp>
      <p:sp>
        <p:nvSpPr>
          <p:cNvPr id="62" name="Subtítulo 2"/>
          <p:cNvSpPr txBox="1">
            <a:spLocks/>
          </p:cNvSpPr>
          <p:nvPr/>
        </p:nvSpPr>
        <p:spPr>
          <a:xfrm>
            <a:off x="9118639" y="2778270"/>
            <a:ext cx="2587409" cy="87549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Zona comercial| Zona de recepción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Zona gastronómica| Plazas | Patios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Galerías ! Escenarios | Puentes</a:t>
            </a:r>
          </a:p>
        </p:txBody>
      </p:sp>
      <p:pic>
        <p:nvPicPr>
          <p:cNvPr id="78" name="Imagen 7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520" y="1567338"/>
            <a:ext cx="8964177" cy="477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47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7625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493" y="0"/>
            <a:ext cx="3857625" cy="6858000"/>
          </a:xfrm>
          <a:prstGeom prst="rect">
            <a:avLst/>
          </a:prstGeom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9718069" y="6274631"/>
            <a:ext cx="2663653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ESPACIO PÚBLICO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9718069" y="5399134"/>
            <a:ext cx="2432673" cy="87549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AutoNum type="arabicPlain"/>
            </a:pPr>
            <a:r>
              <a:rPr lang="es-ES" sz="1050" dirty="0" smtClean="0">
                <a:latin typeface="Century Gothic" panose="020B0502020202020204" pitchFamily="34" charset="0"/>
              </a:rPr>
              <a:t>Patio en subsuelo</a:t>
            </a:r>
          </a:p>
          <a:p>
            <a:pPr algn="just">
              <a:buAutoNum type="arabicPlain"/>
            </a:pPr>
            <a:r>
              <a:rPr lang="es-ES" sz="1050" dirty="0" smtClean="0">
                <a:latin typeface="Century Gothic" panose="020B0502020202020204" pitchFamily="34" charset="0"/>
              </a:rPr>
              <a:t>Ágora – escenario</a:t>
            </a:r>
          </a:p>
          <a:p>
            <a:pPr algn="just">
              <a:buAutoNum type="arabicPlain"/>
            </a:pPr>
            <a:r>
              <a:rPr lang="es-ES" sz="1050" dirty="0" smtClean="0">
                <a:latin typeface="Century Gothic" panose="020B0502020202020204" pitchFamily="34" charset="0"/>
              </a:rPr>
              <a:t>Plaza gastronómica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47" r="3711"/>
          <a:stretch/>
        </p:blipFill>
        <p:spPr>
          <a:xfrm>
            <a:off x="8520986" y="0"/>
            <a:ext cx="3671014" cy="406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18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615" y="1573684"/>
            <a:ext cx="8830077" cy="4774239"/>
          </a:xfrm>
          <a:prstGeom prst="rect">
            <a:avLst/>
          </a:prstGeom>
        </p:spPr>
      </p:pic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327929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CENTRO DE DESARROLLO CULTURAL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0" name="Conector angular 59"/>
          <p:cNvCxnSpPr/>
          <p:nvPr/>
        </p:nvCxnSpPr>
        <p:spPr>
          <a:xfrm rot="10800000" flipV="1">
            <a:off x="6098182" y="1564595"/>
            <a:ext cx="3827996" cy="2238702"/>
          </a:xfrm>
          <a:prstGeom prst="bentConnector3">
            <a:avLst>
              <a:gd name="adj1" fmla="val 99577"/>
            </a:avLst>
          </a:prstGeom>
          <a:ln w="12700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ubtítulo 2"/>
          <p:cNvSpPr txBox="1">
            <a:spLocks/>
          </p:cNvSpPr>
          <p:nvPr/>
        </p:nvSpPr>
        <p:spPr>
          <a:xfrm>
            <a:off x="6383543" y="1222650"/>
            <a:ext cx="3434010" cy="29632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dirty="0" smtClean="0">
                <a:latin typeface="Century Gothic" panose="020B0502020202020204" pitchFamily="34" charset="0"/>
              </a:rPr>
              <a:t>ZONA DE PRODUCCIÓN CULTURAL</a:t>
            </a:r>
          </a:p>
        </p:txBody>
      </p:sp>
      <p:sp>
        <p:nvSpPr>
          <p:cNvPr id="62" name="Subtítulo 2"/>
          <p:cNvSpPr txBox="1">
            <a:spLocks/>
          </p:cNvSpPr>
          <p:nvPr/>
        </p:nvSpPr>
        <p:spPr>
          <a:xfrm>
            <a:off x="6383543" y="1683109"/>
            <a:ext cx="2432673" cy="87549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Talleres de oficios tradicionales</a:t>
            </a:r>
          </a:p>
        </p:txBody>
      </p:sp>
      <p:cxnSp>
        <p:nvCxnSpPr>
          <p:cNvPr id="20" name="Conector recto 19"/>
          <p:cNvCxnSpPr/>
          <p:nvPr/>
        </p:nvCxnSpPr>
        <p:spPr>
          <a:xfrm flipH="1">
            <a:off x="5029200" y="1564595"/>
            <a:ext cx="1077608" cy="3317956"/>
          </a:xfrm>
          <a:prstGeom prst="line">
            <a:avLst/>
          </a:prstGeom>
          <a:ln w="9525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4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614" y="1564738"/>
            <a:ext cx="8830078" cy="4774240"/>
          </a:xfrm>
          <a:prstGeom prst="rect">
            <a:avLst/>
          </a:prstGeom>
        </p:spPr>
      </p:pic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327929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CENTRO DE DESARROLLO CULTURAL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0" name="Conector angular 59"/>
          <p:cNvCxnSpPr/>
          <p:nvPr/>
        </p:nvCxnSpPr>
        <p:spPr>
          <a:xfrm rot="10800000" flipV="1">
            <a:off x="7098847" y="1777290"/>
            <a:ext cx="3827996" cy="2238702"/>
          </a:xfrm>
          <a:prstGeom prst="bentConnector3">
            <a:avLst>
              <a:gd name="adj1" fmla="val 99577"/>
            </a:avLst>
          </a:prstGeom>
          <a:ln w="12700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ubtítulo 2"/>
          <p:cNvSpPr txBox="1">
            <a:spLocks/>
          </p:cNvSpPr>
          <p:nvPr/>
        </p:nvSpPr>
        <p:spPr>
          <a:xfrm>
            <a:off x="7384208" y="1435345"/>
            <a:ext cx="3434010" cy="29632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dirty="0" smtClean="0">
                <a:latin typeface="Century Gothic" panose="020B0502020202020204" pitchFamily="34" charset="0"/>
              </a:rPr>
              <a:t>ZONA DE FORMACIÓN CULTURAL</a:t>
            </a:r>
          </a:p>
        </p:txBody>
      </p:sp>
      <p:sp>
        <p:nvSpPr>
          <p:cNvPr id="62" name="Subtítulo 2"/>
          <p:cNvSpPr txBox="1">
            <a:spLocks/>
          </p:cNvSpPr>
          <p:nvPr/>
        </p:nvSpPr>
        <p:spPr>
          <a:xfrm>
            <a:off x="7384208" y="1895804"/>
            <a:ext cx="3312547" cy="87549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Cursos de capacitación para el </a:t>
            </a:r>
          </a:p>
          <a:p>
            <a:pPr marL="0" indent="0" algn="just">
              <a:buNone/>
            </a:pPr>
            <a:r>
              <a:rPr lang="es-ES" sz="1050" dirty="0">
                <a:latin typeface="Century Gothic" panose="020B0502020202020204" pitchFamily="34" charset="0"/>
              </a:rPr>
              <a:t>e</a:t>
            </a:r>
            <a:r>
              <a:rPr lang="es-ES" sz="1050" dirty="0" smtClean="0">
                <a:latin typeface="Century Gothic" panose="020B0502020202020204" pitchFamily="34" charset="0"/>
              </a:rPr>
              <a:t>mprendedor | Cursos de artes plásticas 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Cursos de artes escénicas</a:t>
            </a:r>
          </a:p>
        </p:txBody>
      </p:sp>
      <p:cxnSp>
        <p:nvCxnSpPr>
          <p:cNvPr id="20" name="Conector recto 19"/>
          <p:cNvCxnSpPr/>
          <p:nvPr/>
        </p:nvCxnSpPr>
        <p:spPr>
          <a:xfrm flipH="1">
            <a:off x="6029865" y="1777290"/>
            <a:ext cx="1077608" cy="3317956"/>
          </a:xfrm>
          <a:prstGeom prst="line">
            <a:avLst/>
          </a:prstGeom>
          <a:ln w="9525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53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617" y="1567316"/>
            <a:ext cx="8830077" cy="4774239"/>
          </a:xfrm>
          <a:prstGeom prst="rect">
            <a:avLst/>
          </a:prstGeom>
        </p:spPr>
      </p:pic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327929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CENTRO DE DESARROLLO CULTURAL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0" name="Conector angular 59"/>
          <p:cNvCxnSpPr/>
          <p:nvPr/>
        </p:nvCxnSpPr>
        <p:spPr>
          <a:xfrm rot="10800000" flipV="1">
            <a:off x="8018509" y="1899167"/>
            <a:ext cx="2859401" cy="2509064"/>
          </a:xfrm>
          <a:prstGeom prst="bentConnector3">
            <a:avLst>
              <a:gd name="adj1" fmla="val 99778"/>
            </a:avLst>
          </a:prstGeom>
          <a:ln w="12700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ubtítulo 2"/>
          <p:cNvSpPr txBox="1">
            <a:spLocks/>
          </p:cNvSpPr>
          <p:nvPr/>
        </p:nvSpPr>
        <p:spPr>
          <a:xfrm>
            <a:off x="8548750" y="1560986"/>
            <a:ext cx="2254369" cy="52081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dirty="0" smtClean="0">
                <a:latin typeface="Century Gothic" panose="020B0502020202020204" pitchFamily="34" charset="0"/>
              </a:rPr>
              <a:t>ZONA ADMINISTRATIVA</a:t>
            </a:r>
          </a:p>
        </p:txBody>
      </p:sp>
      <p:sp>
        <p:nvSpPr>
          <p:cNvPr id="62" name="Subtítulo 2"/>
          <p:cNvSpPr txBox="1">
            <a:spLocks/>
          </p:cNvSpPr>
          <p:nvPr/>
        </p:nvSpPr>
        <p:spPr>
          <a:xfrm>
            <a:off x="8548750" y="2081803"/>
            <a:ext cx="3251642" cy="87549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Gestión administrativa | Oficinas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Archivo | Salón de conferencias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Salas de reuniones | Coordinación de eventos </a:t>
            </a:r>
          </a:p>
        </p:txBody>
      </p:sp>
    </p:spTree>
    <p:extLst>
      <p:ext uri="{BB962C8B-B14F-4D97-AF65-F5344CB8AC3E}">
        <p14:creationId xmlns:p14="http://schemas.microsoft.com/office/powerpoint/2010/main" val="333371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616" y="1573684"/>
            <a:ext cx="8830077" cy="4774239"/>
          </a:xfrm>
          <a:prstGeom prst="rect">
            <a:avLst/>
          </a:prstGeom>
        </p:spPr>
      </p:pic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327929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CENTRO DE DESARROLLO CULTURAL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0" name="Conector angular 59"/>
          <p:cNvCxnSpPr/>
          <p:nvPr/>
        </p:nvCxnSpPr>
        <p:spPr>
          <a:xfrm rot="10800000" flipV="1">
            <a:off x="7220309" y="1899166"/>
            <a:ext cx="3657602" cy="3216297"/>
          </a:xfrm>
          <a:prstGeom prst="bentConnector3">
            <a:avLst>
              <a:gd name="adj1" fmla="val 99764"/>
            </a:avLst>
          </a:prstGeom>
          <a:ln w="12700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ubtítulo 2"/>
          <p:cNvSpPr txBox="1">
            <a:spLocks/>
          </p:cNvSpPr>
          <p:nvPr/>
        </p:nvSpPr>
        <p:spPr>
          <a:xfrm>
            <a:off x="8082946" y="1533227"/>
            <a:ext cx="2898477" cy="52081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dirty="0" smtClean="0">
                <a:latin typeface="Century Gothic" panose="020B0502020202020204" pitchFamily="34" charset="0"/>
              </a:rPr>
              <a:t>ZONA DE CONSUMO CULTURAL</a:t>
            </a:r>
          </a:p>
        </p:txBody>
      </p:sp>
      <p:sp>
        <p:nvSpPr>
          <p:cNvPr id="62" name="Subtítulo 2"/>
          <p:cNvSpPr txBox="1">
            <a:spLocks/>
          </p:cNvSpPr>
          <p:nvPr/>
        </p:nvSpPr>
        <p:spPr>
          <a:xfrm>
            <a:off x="8082946" y="2054044"/>
            <a:ext cx="2432673" cy="87549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Stands gastronómicos| Mercado 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Artesanal | Cafetería </a:t>
            </a:r>
          </a:p>
        </p:txBody>
      </p:sp>
      <p:cxnSp>
        <p:nvCxnSpPr>
          <p:cNvPr id="18" name="Conector recto 17"/>
          <p:cNvCxnSpPr/>
          <p:nvPr/>
        </p:nvCxnSpPr>
        <p:spPr>
          <a:xfrm flipH="1">
            <a:off x="5495026" y="1899166"/>
            <a:ext cx="1725283" cy="2621076"/>
          </a:xfrm>
          <a:prstGeom prst="line">
            <a:avLst/>
          </a:prstGeom>
          <a:ln w="9525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69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615" y="1578175"/>
            <a:ext cx="8830077" cy="4774239"/>
          </a:xfrm>
          <a:prstGeom prst="rect">
            <a:avLst/>
          </a:prstGeom>
        </p:spPr>
      </p:pic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327929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ZONIFICACIÓN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Subtítulo 2"/>
          <p:cNvSpPr txBox="1">
            <a:spLocks/>
          </p:cNvSpPr>
          <p:nvPr/>
        </p:nvSpPr>
        <p:spPr>
          <a:xfrm>
            <a:off x="266159" y="946851"/>
            <a:ext cx="5133977" cy="358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CENTRO DE DESARROLLO CULTURAL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0" name="Conector angular 59"/>
          <p:cNvCxnSpPr/>
          <p:nvPr/>
        </p:nvCxnSpPr>
        <p:spPr>
          <a:xfrm rot="10800000" flipV="1">
            <a:off x="7065033" y="1305051"/>
            <a:ext cx="3657602" cy="3216297"/>
          </a:xfrm>
          <a:prstGeom prst="bentConnector3">
            <a:avLst>
              <a:gd name="adj1" fmla="val 99764"/>
            </a:avLst>
          </a:prstGeom>
          <a:ln w="12700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ubtítulo 2"/>
          <p:cNvSpPr txBox="1">
            <a:spLocks/>
          </p:cNvSpPr>
          <p:nvPr/>
        </p:nvSpPr>
        <p:spPr>
          <a:xfrm>
            <a:off x="7259111" y="933698"/>
            <a:ext cx="2898477" cy="52081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400" dirty="0" smtClean="0">
                <a:latin typeface="Century Gothic" panose="020B0502020202020204" pitchFamily="34" charset="0"/>
              </a:rPr>
              <a:t>ZONA DE INTERÉS CULTURAL</a:t>
            </a:r>
          </a:p>
        </p:txBody>
      </p:sp>
      <p:sp>
        <p:nvSpPr>
          <p:cNvPr id="62" name="Subtítulo 2"/>
          <p:cNvSpPr txBox="1">
            <a:spLocks/>
          </p:cNvSpPr>
          <p:nvPr/>
        </p:nvSpPr>
        <p:spPr>
          <a:xfrm>
            <a:off x="7203052" y="1502856"/>
            <a:ext cx="2760458" cy="6460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Sala de exposiciones | Biblioteca 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Ludoteca | Sala polivalente | Auditorio</a:t>
            </a: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 </a:t>
            </a:r>
          </a:p>
        </p:txBody>
      </p:sp>
      <p:cxnSp>
        <p:nvCxnSpPr>
          <p:cNvPr id="13" name="Conector recto 12"/>
          <p:cNvCxnSpPr/>
          <p:nvPr/>
        </p:nvCxnSpPr>
        <p:spPr>
          <a:xfrm flipH="1">
            <a:off x="6280030" y="1305051"/>
            <a:ext cx="772066" cy="3767281"/>
          </a:xfrm>
          <a:prstGeom prst="line">
            <a:avLst/>
          </a:prstGeom>
          <a:ln w="9525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H="1">
            <a:off x="6073015" y="1305051"/>
            <a:ext cx="992018" cy="3216297"/>
          </a:xfrm>
          <a:prstGeom prst="line">
            <a:avLst/>
          </a:prstGeom>
          <a:ln w="9525">
            <a:solidFill>
              <a:srgbClr val="2168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00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2"/>
          <p:cNvSpPr txBox="1">
            <a:spLocks/>
          </p:cNvSpPr>
          <p:nvPr/>
        </p:nvSpPr>
        <p:spPr>
          <a:xfrm>
            <a:off x="9718069" y="5924942"/>
            <a:ext cx="2663653" cy="87584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TALLERES DE OFICIOS TRADICIONALES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9718069" y="5063228"/>
            <a:ext cx="2432673" cy="87549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AutoNum type="arabicPlain"/>
            </a:pPr>
            <a:r>
              <a:rPr lang="es-ES" sz="1050" dirty="0" smtClean="0">
                <a:latin typeface="Century Gothic" panose="020B0502020202020204" pitchFamily="34" charset="0"/>
              </a:rPr>
              <a:t>Taller de corte y confección</a:t>
            </a:r>
          </a:p>
          <a:p>
            <a:pPr algn="just">
              <a:buAutoNum type="arabicPlain"/>
            </a:pPr>
            <a:r>
              <a:rPr lang="es-ES" sz="1050" dirty="0" smtClean="0">
                <a:latin typeface="Century Gothic" panose="020B0502020202020204" pitchFamily="34" charset="0"/>
              </a:rPr>
              <a:t>Taller de alfarería</a:t>
            </a:r>
          </a:p>
          <a:p>
            <a:pPr algn="just">
              <a:buAutoNum type="arabicPlain"/>
            </a:pPr>
            <a:r>
              <a:rPr lang="es-ES" sz="1050" dirty="0" smtClean="0">
                <a:latin typeface="Century Gothic" panose="020B0502020202020204" pitchFamily="34" charset="0"/>
              </a:rPr>
              <a:t>Taller de carpintería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850295" cy="329079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567209"/>
            <a:ext cx="5850295" cy="329079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705" y="0"/>
            <a:ext cx="5850295" cy="329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" r="9920"/>
          <a:stretch/>
        </p:blipFill>
        <p:spPr>
          <a:xfrm>
            <a:off x="0" y="0"/>
            <a:ext cx="10534263" cy="6858000"/>
          </a:xfrm>
          <a:prstGeom prst="rect">
            <a:avLst/>
          </a:prstGeom>
        </p:spPr>
      </p:pic>
      <p:sp>
        <p:nvSpPr>
          <p:cNvPr id="4" name="Corchetes 3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PLANIMETRÍAS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22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rchetes 3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PLANIMETRÍAS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4" t="4128" r="13547" b="3600"/>
          <a:stretch/>
        </p:blipFill>
        <p:spPr>
          <a:xfrm>
            <a:off x="-38100" y="-38100"/>
            <a:ext cx="10172700" cy="69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79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266161" y="522509"/>
            <a:ext cx="5908395" cy="34121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ANÁLISIS DEL TERRITORIO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95161" y="400050"/>
            <a:ext cx="1509623" cy="46367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ESTUDIO</a:t>
            </a:r>
          </a:p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 URBANO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3320444" y="2172797"/>
            <a:ext cx="2600863" cy="128700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USOS DE SUELO</a:t>
            </a:r>
          </a:p>
          <a:p>
            <a:pPr marL="0" indent="0"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Principales usos: comercio y vivienda</a:t>
            </a:r>
          </a:p>
          <a:p>
            <a:pPr marL="0" indent="0"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Usos escasos: Industria y educación/cultura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444" y="3702452"/>
            <a:ext cx="2251105" cy="295357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450" y="3702452"/>
            <a:ext cx="2251105" cy="2953577"/>
          </a:xfrm>
          <a:prstGeom prst="rect">
            <a:avLst/>
          </a:prstGeom>
        </p:spPr>
      </p:pic>
      <p:sp>
        <p:nvSpPr>
          <p:cNvPr id="12" name="Subtítulo 2"/>
          <p:cNvSpPr txBox="1">
            <a:spLocks/>
          </p:cNvSpPr>
          <p:nvPr/>
        </p:nvSpPr>
        <p:spPr>
          <a:xfrm>
            <a:off x="6410450" y="2172798"/>
            <a:ext cx="2600863" cy="128700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ALTURA EDIFICACIÓN</a:t>
            </a:r>
          </a:p>
          <a:p>
            <a:pPr marL="0" indent="0"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Predominan las edificaciones de 1 piso.</a:t>
            </a:r>
          </a:p>
          <a:p>
            <a:pPr marL="0" indent="0"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La vivienda unifamiliar ocupa el 64% de edificaciones, y la vivienda multifamiliar ocupa el 36%.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642" y="3702451"/>
            <a:ext cx="2251106" cy="2953578"/>
          </a:xfrm>
          <a:prstGeom prst="rect">
            <a:avLst/>
          </a:prstGeom>
        </p:spPr>
      </p:pic>
      <p:sp>
        <p:nvSpPr>
          <p:cNvPr id="14" name="Subtítulo 2"/>
          <p:cNvSpPr txBox="1">
            <a:spLocks/>
          </p:cNvSpPr>
          <p:nvPr/>
        </p:nvSpPr>
        <p:spPr>
          <a:xfrm>
            <a:off x="9470642" y="2172798"/>
            <a:ext cx="2425985" cy="1529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ÁREAS VERDES</a:t>
            </a:r>
          </a:p>
          <a:p>
            <a:pPr marL="0" indent="0">
              <a:buNone/>
            </a:pP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La superficie de área verde 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útil es el 61.54</a:t>
            </a:r>
            <a:r>
              <a:rPr lang="es-EC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% de la superficie </a:t>
            </a:r>
            <a:r>
              <a:rPr lang="es-EC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total.</a:t>
            </a:r>
          </a:p>
          <a:p>
            <a:pPr marL="0" indent="0"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El área verde por hab. Es de 15.18m2/</a:t>
            </a:r>
            <a:r>
              <a:rPr lang="es-ES" sz="1050" dirty="0" err="1" smtClean="0">
                <a:solidFill>
                  <a:srgbClr val="216869"/>
                </a:solidFill>
                <a:latin typeface="Century Gothic" panose="020B0502020202020204" pitchFamily="34" charset="0"/>
              </a:rPr>
              <a:t>hab</a:t>
            </a: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,</a:t>
            </a:r>
          </a:p>
          <a:p>
            <a:pPr marL="0" indent="0"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80% de las áreas verdes cerradas.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61" y="3674156"/>
            <a:ext cx="2272670" cy="2981872"/>
          </a:xfrm>
          <a:prstGeom prst="rect">
            <a:avLst/>
          </a:prstGeom>
        </p:spPr>
      </p:pic>
      <p:sp>
        <p:nvSpPr>
          <p:cNvPr id="16" name="Subtítulo 2"/>
          <p:cNvSpPr txBox="1">
            <a:spLocks/>
          </p:cNvSpPr>
          <p:nvPr/>
        </p:nvSpPr>
        <p:spPr>
          <a:xfrm>
            <a:off x="266161" y="2172797"/>
            <a:ext cx="2425985" cy="1529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2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MOVILIDAD Y TRANSPORTE</a:t>
            </a:r>
          </a:p>
          <a:p>
            <a:pPr marL="0" indent="0"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Vías principales: Av. Diego Vásquez de Cepeda, Lizardo Ruiz y Bellavista. Buena cobertura de transporte público.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Vacío externo peatonal: 27%.</a:t>
            </a:r>
            <a:r>
              <a:rPr lang="es-ES" sz="1050" dirty="0">
                <a:solidFill>
                  <a:srgbClr val="216869"/>
                </a:solidFill>
                <a:latin typeface="Century Gothic" panose="020B0502020202020204" pitchFamily="34" charset="0"/>
              </a:rPr>
              <a:t> </a:t>
            </a:r>
            <a:r>
              <a:rPr lang="es-ES" sz="105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Vacío externo vehicular: 73%.</a:t>
            </a:r>
          </a:p>
        </p:txBody>
      </p:sp>
      <p:sp>
        <p:nvSpPr>
          <p:cNvPr id="17" name="Corchetes 16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75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12" grpId="0"/>
      <p:bldP spid="14" grpId="0"/>
      <p:bldP spid="16" grpId="0"/>
      <p:bldP spid="1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2"/>
          <p:cNvSpPr txBox="1">
            <a:spLocks/>
          </p:cNvSpPr>
          <p:nvPr/>
        </p:nvSpPr>
        <p:spPr>
          <a:xfrm>
            <a:off x="9718069" y="5924942"/>
            <a:ext cx="2663653" cy="87584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s-ES" sz="1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ZONAS DE INTERÉS CULTURAL</a:t>
            </a:r>
            <a:endParaRPr lang="es-ES" sz="1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9718069" y="5063228"/>
            <a:ext cx="2432673" cy="87549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AutoNum type="arabicPlain"/>
            </a:pPr>
            <a:r>
              <a:rPr lang="es-ES" sz="1050" dirty="0" smtClean="0">
                <a:latin typeface="Century Gothic" panose="020B0502020202020204" pitchFamily="34" charset="0"/>
              </a:rPr>
              <a:t>Sala de exposiciones</a:t>
            </a:r>
          </a:p>
          <a:p>
            <a:pPr algn="just">
              <a:buAutoNum type="arabicPlain"/>
            </a:pPr>
            <a:r>
              <a:rPr lang="es-ES" sz="1050" dirty="0" smtClean="0">
                <a:latin typeface="Century Gothic" panose="020B0502020202020204" pitchFamily="34" charset="0"/>
              </a:rPr>
              <a:t>Biblioteca</a:t>
            </a:r>
          </a:p>
          <a:p>
            <a:pPr algn="just">
              <a:buAutoNum type="arabicPlain"/>
            </a:pPr>
            <a:r>
              <a:rPr lang="es-ES" sz="1050" dirty="0" smtClean="0">
                <a:latin typeface="Century Gothic" panose="020B0502020202020204" pitchFamily="34" charset="0"/>
              </a:rPr>
              <a:t>Auditorio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5850293" cy="329079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704" y="0"/>
            <a:ext cx="5850295" cy="329079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7210"/>
            <a:ext cx="5850293" cy="329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27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ASESORÍAS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4100568" cy="51266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SISTEMA ESTRUCTURAL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ubtítulo 2"/>
          <p:cNvSpPr txBox="1">
            <a:spLocks/>
          </p:cNvSpPr>
          <p:nvPr/>
        </p:nvSpPr>
        <p:spPr>
          <a:xfrm>
            <a:off x="6550090" y="3389275"/>
            <a:ext cx="3148316" cy="17518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MALLA ESTRUCTURAL</a:t>
            </a:r>
            <a:endParaRPr lang="es-ES" sz="12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Se propone una malla de 6 x 6 metros que organiza todas las edificaciones. </a:t>
            </a:r>
          </a:p>
          <a:p>
            <a:pPr marL="0" indent="0" algn="just">
              <a:buNone/>
            </a:pPr>
            <a:endParaRPr lang="es-EC" sz="105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Ejes de 4,50 x 6 metros para los puentes que conectan todos los bloques.</a:t>
            </a:r>
          </a:p>
          <a:p>
            <a:pPr marL="0" indent="0" algn="just">
              <a:buNone/>
            </a:pPr>
            <a:endParaRPr lang="es-ES" sz="1050" dirty="0" smtClean="0">
              <a:latin typeface="Century Gothic" panose="020B0502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3691" y="1459512"/>
            <a:ext cx="7183781" cy="510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8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525" y="0"/>
            <a:ext cx="5342573" cy="6858000"/>
          </a:xfrm>
          <a:prstGeom prst="rect">
            <a:avLst/>
          </a:prstGeom>
        </p:spPr>
      </p:pic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ASESORÍAS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5052290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SISTEMA CONSTRUCTIVO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447"/>
          <a:stretch/>
        </p:blipFill>
        <p:spPr>
          <a:xfrm>
            <a:off x="4649097" y="36794"/>
            <a:ext cx="2410663" cy="199675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3" b="30820"/>
          <a:stretch/>
        </p:blipFill>
        <p:spPr>
          <a:xfrm>
            <a:off x="4649097" y="2761593"/>
            <a:ext cx="2410663" cy="1604866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53" b="-541"/>
          <a:stretch/>
        </p:blipFill>
        <p:spPr>
          <a:xfrm>
            <a:off x="4605146" y="5094506"/>
            <a:ext cx="2410663" cy="1651519"/>
          </a:xfrm>
          <a:prstGeom prst="rect">
            <a:avLst/>
          </a:prstGeom>
        </p:spPr>
      </p:pic>
      <p:sp>
        <p:nvSpPr>
          <p:cNvPr id="17" name="Subtítulo 2"/>
          <p:cNvSpPr txBox="1">
            <a:spLocks/>
          </p:cNvSpPr>
          <p:nvPr/>
        </p:nvSpPr>
        <p:spPr>
          <a:xfrm>
            <a:off x="266159" y="3191934"/>
            <a:ext cx="3465132" cy="25040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CIMENTACIÓN</a:t>
            </a:r>
          </a:p>
          <a:p>
            <a:pPr marL="0" indent="0" algn="just">
              <a:buNone/>
            </a:pPr>
            <a:r>
              <a:rPr lang="es-EC" sz="1050" dirty="0" smtClean="0">
                <a:latin typeface="Century Gothic" panose="020B0502020202020204" pitchFamily="34" charset="0"/>
              </a:rPr>
              <a:t>La </a:t>
            </a:r>
            <a:r>
              <a:rPr lang="es-EC" sz="1050" dirty="0" err="1" smtClean="0">
                <a:latin typeface="Century Gothic" panose="020B0502020202020204" pitchFamily="34" charset="0"/>
              </a:rPr>
              <a:t>cimetación</a:t>
            </a:r>
            <a:r>
              <a:rPr lang="es-EC" sz="1050" dirty="0" smtClean="0">
                <a:latin typeface="Century Gothic" panose="020B0502020202020204" pitchFamily="34" charset="0"/>
              </a:rPr>
              <a:t> se compone por muros de contención de H.A. (240 kg/cm2) que recorren todo el perímetro del terreno en los niveles de subsuelo.</a:t>
            </a:r>
          </a:p>
          <a:p>
            <a:pPr marL="0" indent="0" algn="just">
              <a:buNone/>
            </a:pPr>
            <a:endParaRPr lang="es-ES" sz="105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S" sz="1200" b="1" dirty="0">
                <a:solidFill>
                  <a:srgbClr val="EDB53A"/>
                </a:solidFill>
                <a:latin typeface="Century Gothic" panose="020B0502020202020204" pitchFamily="34" charset="0"/>
              </a:rPr>
              <a:t>SISTEMA CONSTRUCTIVO GENERAL</a:t>
            </a:r>
            <a:endParaRPr lang="es-ES" sz="1200" b="1" dirty="0">
              <a:solidFill>
                <a:srgbClr val="EDB53A"/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El resto del sistema constructivo se compone por cadenas, columnas, </a:t>
            </a:r>
            <a:r>
              <a:rPr lang="es-ES" sz="1050" dirty="0" err="1" smtClean="0">
                <a:latin typeface="Century Gothic" panose="020B0502020202020204" pitchFamily="34" charset="0"/>
              </a:rPr>
              <a:t>contrapiso</a:t>
            </a:r>
            <a:r>
              <a:rPr lang="es-ES" sz="1050" dirty="0" smtClean="0">
                <a:latin typeface="Century Gothic" panose="020B0502020202020204" pitchFamily="34" charset="0"/>
              </a:rPr>
              <a:t>, entrepiso, vigas y losas de H.A. (210 kg/cm2)</a:t>
            </a:r>
          </a:p>
        </p:txBody>
      </p:sp>
    </p:spTree>
    <p:extLst>
      <p:ext uri="{BB962C8B-B14F-4D97-AF65-F5344CB8AC3E}">
        <p14:creationId xmlns:p14="http://schemas.microsoft.com/office/powerpoint/2010/main" val="325859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3890508" y="2114680"/>
            <a:ext cx="8220979" cy="117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CONCLUSIONES</a:t>
            </a:r>
            <a:endParaRPr lang="es-ES" sz="4000" spc="300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s-ES" sz="18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Conclusiones</a:t>
            </a:r>
            <a:endParaRPr lang="es-ES" sz="18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1362974" y="1520668"/>
            <a:ext cx="2817247" cy="1912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600" b="1" dirty="0" smtClean="0">
                <a:solidFill>
                  <a:srgbClr val="216869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08</a:t>
            </a:r>
            <a:endParaRPr lang="es-ES" sz="16600" b="1" dirty="0">
              <a:solidFill>
                <a:srgbClr val="216869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1854678"/>
            <a:ext cx="1362974" cy="1578634"/>
          </a:xfrm>
          <a:prstGeom prst="rect">
            <a:avLst/>
          </a:prstGeom>
          <a:solidFill>
            <a:srgbClr val="2168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8606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93 0.00185 L -3.75E-6 -1.11111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46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719 0.00694 L 2.08333E-6 -4.44444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11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CONCLUSIONES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266159" y="522509"/>
            <a:ext cx="3279298" cy="512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CONCLUSIONES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66159" y="1749350"/>
            <a:ext cx="541175" cy="55757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3600" b="1" dirty="0">
                <a:solidFill>
                  <a:srgbClr val="EDB53A"/>
                </a:solidFill>
                <a:latin typeface="Century Gothic" panose="020B0502020202020204" pitchFamily="34" charset="0"/>
              </a:rPr>
              <a:t>1</a:t>
            </a:r>
            <a:endParaRPr lang="es-ES" sz="36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4939003" y="1597797"/>
            <a:ext cx="4914123" cy="70912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Es importante que se tenga presente el modelo de gestión y desarrollo pre-establecido, es decir las normativas y lineamientos a escala ciudad de tal manera que el proyecto no se aleje del contexto.</a:t>
            </a:r>
            <a:endParaRPr lang="es-ES" sz="1050" dirty="0" smtClean="0">
              <a:latin typeface="Century Gothic" panose="020B0502020202020204" pitchFamily="34" charset="0"/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976604" y="1871496"/>
            <a:ext cx="3148316" cy="33052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DE LO MACRO A LO MICRO</a:t>
            </a:r>
            <a:endParaRPr lang="es-ES" sz="1200" b="1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266159" y="3501491"/>
            <a:ext cx="541175" cy="55757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36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2</a:t>
            </a:r>
            <a:endParaRPr lang="es-ES" sz="36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Subtítulo 2"/>
          <p:cNvSpPr txBox="1">
            <a:spLocks/>
          </p:cNvSpPr>
          <p:nvPr/>
        </p:nvSpPr>
        <p:spPr>
          <a:xfrm>
            <a:off x="976604" y="3623637"/>
            <a:ext cx="3148316" cy="33052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EL VACÍO ESTRUCTURANTE</a:t>
            </a:r>
            <a:endParaRPr lang="es-ES" sz="1200" b="1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331473" y="5225919"/>
            <a:ext cx="541175" cy="55757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3600" b="1" dirty="0" smtClean="0">
                <a:solidFill>
                  <a:srgbClr val="EDB53A"/>
                </a:solidFill>
                <a:latin typeface="Century Gothic" panose="020B0502020202020204" pitchFamily="34" charset="0"/>
              </a:rPr>
              <a:t>3</a:t>
            </a:r>
            <a:endParaRPr lang="es-ES" sz="3600" b="1" dirty="0" smtClean="0">
              <a:solidFill>
                <a:srgbClr val="EDB53A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Subtítulo 2"/>
          <p:cNvSpPr txBox="1">
            <a:spLocks/>
          </p:cNvSpPr>
          <p:nvPr/>
        </p:nvSpPr>
        <p:spPr>
          <a:xfrm>
            <a:off x="1041918" y="5348065"/>
            <a:ext cx="3148316" cy="33052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200" b="1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ESPACIOS INTERMEDIOS</a:t>
            </a:r>
            <a:endParaRPr lang="es-ES" sz="1200" b="1" dirty="0" smtClean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ubtítulo 2"/>
          <p:cNvSpPr txBox="1">
            <a:spLocks/>
          </p:cNvSpPr>
          <p:nvPr/>
        </p:nvSpPr>
        <p:spPr>
          <a:xfrm>
            <a:off x="4939002" y="3425714"/>
            <a:ext cx="4914123" cy="70912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Al partir del vacío estructurante se transforma la percepción del habitar pues se diseña un espacio público con escala humana y enfocado hacia el peatón, generando espacios urbanos que refuerzan la identidad barrial y evocan a la recuperación de la memoria colectica.</a:t>
            </a:r>
            <a:endParaRPr lang="es-ES" sz="1050" dirty="0" smtClean="0">
              <a:latin typeface="Century Gothic" panose="020B0502020202020204" pitchFamily="34" charset="0"/>
            </a:endParaRPr>
          </a:p>
        </p:txBody>
      </p:sp>
      <p:sp>
        <p:nvSpPr>
          <p:cNvPr id="15" name="Subtítulo 2"/>
          <p:cNvSpPr txBox="1">
            <a:spLocks/>
          </p:cNvSpPr>
          <p:nvPr/>
        </p:nvSpPr>
        <p:spPr>
          <a:xfrm>
            <a:off x="4939002" y="5150142"/>
            <a:ext cx="4914123" cy="70912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050" dirty="0" smtClean="0">
                <a:latin typeface="Century Gothic" panose="020B0502020202020204" pitchFamily="34" charset="0"/>
              </a:rPr>
              <a:t>En la escala arquitectónica el concepto del vacío funciona de la misma manera, siendo los espacios intermedios los lugares en donde se desarrolla la vida colectiva y existe la oportunidad de experimentar el espacio con dinámicas de apropiación.</a:t>
            </a:r>
          </a:p>
        </p:txBody>
      </p:sp>
    </p:spTree>
    <p:extLst>
      <p:ext uri="{BB962C8B-B14F-4D97-AF65-F5344CB8AC3E}">
        <p14:creationId xmlns:p14="http://schemas.microsoft.com/office/powerpoint/2010/main" val="188386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68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4838" y="526214"/>
            <a:ext cx="3881887" cy="115288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TERRITORIO VULNERABLE</a:t>
            </a:r>
            <a:endParaRPr lang="es-E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95161" y="552092"/>
            <a:ext cx="1509623" cy="30252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ANTECEDENTES</a:t>
            </a:r>
            <a:endParaRPr lang="es-ES" sz="7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3865048" y="501400"/>
            <a:ext cx="4327586" cy="88695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Expansión incontrolada hacia las periferias.</a:t>
            </a:r>
          </a:p>
          <a:p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Nula planificación urbana.</a:t>
            </a:r>
          </a:p>
          <a:p>
            <a:r>
              <a:rPr lang="es-ES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Infraestructura deficiente e improvisada.</a:t>
            </a:r>
          </a:p>
          <a:p>
            <a:endParaRPr lang="es-ES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5"/>
          <a:stretch/>
        </p:blipFill>
        <p:spPr>
          <a:xfrm>
            <a:off x="345608" y="2024596"/>
            <a:ext cx="2051873" cy="441548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4" r="59855"/>
          <a:stretch/>
        </p:blipFill>
        <p:spPr>
          <a:xfrm>
            <a:off x="2521828" y="2024596"/>
            <a:ext cx="2233245" cy="441548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3" r="38268"/>
          <a:stretch/>
        </p:blipFill>
        <p:spPr>
          <a:xfrm>
            <a:off x="4936772" y="2024596"/>
            <a:ext cx="2189286" cy="441548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1" r="17618"/>
          <a:stretch/>
        </p:blipFill>
        <p:spPr>
          <a:xfrm>
            <a:off x="7449797" y="2024596"/>
            <a:ext cx="2127737" cy="441548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02" r="-501"/>
          <a:stretch/>
        </p:blipFill>
        <p:spPr>
          <a:xfrm>
            <a:off x="9901273" y="2024596"/>
            <a:ext cx="1987062" cy="4415488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3675572" y="394127"/>
            <a:ext cx="3849178" cy="10040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124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578 3.7037E-7 L 1.25E-6 3.7037E-7 " pathEditMode="relative" rAng="0" ptsTypes="AA">
                                      <p:cBhvr>
                                        <p:cTn id="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985 3.7037E-7 L 3.95833E-6 3.7037E-7 " pathEditMode="relative" rAng="0" ptsTypes="AA">
                                      <p:cBhvr>
                                        <p:cTn id="3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479 3.7037E-7 L -6.25E-7 3.7037E-7 " pathEditMode="relative" rAng="0" ptsTypes="AA">
                                      <p:cBhvr>
                                        <p:cTn id="3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365 3.7037E-7 L 1.25E-6 3.7037E-7 " pathEditMode="relative" rAng="0" ptsTypes="AA">
                                      <p:cBhvr>
                                        <p:cTn id="4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609 3.7037E-7 L 6.25E-7 3.7037E-7 " pathEditMode="relative" rAng="0" ptsTypes="AA">
                                      <p:cBhvr>
                                        <p:cTn id="5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500"/>
                            </p:stCondLst>
                            <p:childTnLst>
                              <p:par>
                                <p:cTn id="52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500"/>
                            </p:stCondLst>
                            <p:childTnLst>
                              <p:par>
                                <p:cTn id="64" presetID="26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7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6" grpId="0"/>
      <p:bldP spid="12" grpId="0" animBg="1"/>
      <p:bldP spid="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rchetes 2"/>
          <p:cNvSpPr/>
          <p:nvPr/>
        </p:nvSpPr>
        <p:spPr>
          <a:xfrm>
            <a:off x="10433175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DIAGNÓSTICO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6801010" y="1557653"/>
            <a:ext cx="4506568" cy="4506568"/>
          </a:xfrm>
          <a:prstGeom prst="ellipse">
            <a:avLst/>
          </a:prstGeom>
          <a:noFill/>
          <a:ln w="19050">
            <a:solidFill>
              <a:srgbClr val="2168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3" name="Elipse 12"/>
          <p:cNvSpPr/>
          <p:nvPr/>
        </p:nvSpPr>
        <p:spPr>
          <a:xfrm>
            <a:off x="10310014" y="2175576"/>
            <a:ext cx="1460417" cy="1460417"/>
          </a:xfrm>
          <a:prstGeom prst="ellipse">
            <a:avLst/>
          </a:prstGeom>
          <a:solidFill>
            <a:srgbClr val="8CB0A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4" name="Subtítulo 2"/>
          <p:cNvSpPr txBox="1">
            <a:spLocks/>
          </p:cNvSpPr>
          <p:nvPr/>
        </p:nvSpPr>
        <p:spPr>
          <a:xfrm>
            <a:off x="10257827" y="2675050"/>
            <a:ext cx="1581453" cy="64710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0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Monofuncionalidad</a:t>
            </a:r>
            <a:r>
              <a:rPr lang="es-ES" sz="1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e intermitencia</a:t>
            </a:r>
            <a:endParaRPr lang="es-ES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10514621" y="4729539"/>
            <a:ext cx="1052872" cy="1052872"/>
          </a:xfrm>
          <a:prstGeom prst="ellipse">
            <a:avLst/>
          </a:prstGeom>
          <a:solidFill>
            <a:srgbClr val="8CB0A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6" name="Subtítulo 2"/>
          <p:cNvSpPr txBox="1">
            <a:spLocks/>
          </p:cNvSpPr>
          <p:nvPr/>
        </p:nvSpPr>
        <p:spPr>
          <a:xfrm>
            <a:off x="10514622" y="5011820"/>
            <a:ext cx="1052872" cy="56655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Protagonismo del vehículo</a:t>
            </a:r>
            <a:endParaRPr lang="es-ES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Elipse 16"/>
          <p:cNvSpPr/>
          <p:nvPr/>
        </p:nvSpPr>
        <p:spPr>
          <a:xfrm>
            <a:off x="8694901" y="1064626"/>
            <a:ext cx="1015394" cy="1015394"/>
          </a:xfrm>
          <a:prstGeom prst="ellipse">
            <a:avLst/>
          </a:prstGeom>
          <a:solidFill>
            <a:srgbClr val="8CB0A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8623920" y="1268363"/>
            <a:ext cx="1143251" cy="67873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Bajo índice de residentes</a:t>
            </a:r>
            <a:endParaRPr lang="es-ES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5939234" y="3764287"/>
            <a:ext cx="1607464" cy="1607464"/>
          </a:xfrm>
          <a:prstGeom prst="ellipse">
            <a:avLst/>
          </a:prstGeom>
          <a:solidFill>
            <a:srgbClr val="8CB0A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0" name="Subtítulo 2"/>
          <p:cNvSpPr txBox="1">
            <a:spLocks/>
          </p:cNvSpPr>
          <p:nvPr/>
        </p:nvSpPr>
        <p:spPr>
          <a:xfrm>
            <a:off x="5997691" y="4172666"/>
            <a:ext cx="1474051" cy="117764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Inseguridad e inactividad en áreas verdes</a:t>
            </a:r>
            <a:endParaRPr lang="es-ES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Elipse 20"/>
          <p:cNvSpPr/>
          <p:nvPr/>
        </p:nvSpPr>
        <p:spPr>
          <a:xfrm>
            <a:off x="8309864" y="5371751"/>
            <a:ext cx="1300597" cy="1300597"/>
          </a:xfrm>
          <a:prstGeom prst="ellipse">
            <a:avLst/>
          </a:prstGeom>
          <a:solidFill>
            <a:srgbClr val="8CB0A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2" name="Subtítulo 2"/>
          <p:cNvSpPr txBox="1">
            <a:spLocks/>
          </p:cNvSpPr>
          <p:nvPr/>
        </p:nvSpPr>
        <p:spPr>
          <a:xfrm>
            <a:off x="8327920" y="5620918"/>
            <a:ext cx="1269587" cy="88650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Bordes y barreras en el espacio público</a:t>
            </a:r>
            <a:endParaRPr lang="es-ES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Elipse 22"/>
          <p:cNvSpPr/>
          <p:nvPr/>
        </p:nvSpPr>
        <p:spPr>
          <a:xfrm>
            <a:off x="6711182" y="1969493"/>
            <a:ext cx="1174555" cy="1174555"/>
          </a:xfrm>
          <a:prstGeom prst="ellipse">
            <a:avLst/>
          </a:prstGeom>
          <a:solidFill>
            <a:srgbClr val="8CB0A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4" name="Subtítulo 2"/>
          <p:cNvSpPr txBox="1">
            <a:spLocks/>
          </p:cNvSpPr>
          <p:nvPr/>
        </p:nvSpPr>
        <p:spPr>
          <a:xfrm>
            <a:off x="6650335" y="2256780"/>
            <a:ext cx="1269587" cy="6644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Infraestructura deficiente</a:t>
            </a:r>
            <a:endParaRPr lang="es-ES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49" b="67170"/>
          <a:stretch/>
        </p:blipFill>
        <p:spPr>
          <a:xfrm>
            <a:off x="352961" y="1556890"/>
            <a:ext cx="2267113" cy="1227627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9" t="-187" r="130" b="67357"/>
          <a:stretch/>
        </p:blipFill>
        <p:spPr>
          <a:xfrm>
            <a:off x="2887144" y="1556890"/>
            <a:ext cx="2267113" cy="1227627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21" r="50749" b="34049"/>
          <a:stretch/>
        </p:blipFill>
        <p:spPr>
          <a:xfrm>
            <a:off x="352961" y="3432419"/>
            <a:ext cx="2267113" cy="1227627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4" t="33121" r="-25" b="34049"/>
          <a:stretch/>
        </p:blipFill>
        <p:spPr>
          <a:xfrm>
            <a:off x="2887144" y="3432419"/>
            <a:ext cx="2267113" cy="1227627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67351" r="50741" b="-181"/>
          <a:stretch/>
        </p:blipFill>
        <p:spPr>
          <a:xfrm>
            <a:off x="352961" y="5307948"/>
            <a:ext cx="2267113" cy="1227627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9" t="67351" r="230" b="-181"/>
          <a:stretch/>
        </p:blipFill>
        <p:spPr>
          <a:xfrm>
            <a:off x="2887144" y="5307948"/>
            <a:ext cx="2267113" cy="1227627"/>
          </a:xfrm>
          <a:prstGeom prst="rect">
            <a:avLst/>
          </a:prstGeom>
        </p:spPr>
      </p:pic>
      <p:sp>
        <p:nvSpPr>
          <p:cNvPr id="31" name="Subtítulo 2"/>
          <p:cNvSpPr txBox="1">
            <a:spLocks/>
          </p:cNvSpPr>
          <p:nvPr/>
        </p:nvSpPr>
        <p:spPr>
          <a:xfrm>
            <a:off x="266161" y="522508"/>
            <a:ext cx="7644262" cy="8528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PROBLEMÁTICAS Y OPORTUNIDADES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Elipse 32"/>
          <p:cNvSpPr/>
          <p:nvPr/>
        </p:nvSpPr>
        <p:spPr>
          <a:xfrm>
            <a:off x="8008469" y="2675040"/>
            <a:ext cx="2178493" cy="2178493"/>
          </a:xfrm>
          <a:prstGeom prst="ellipse">
            <a:avLst/>
          </a:prstGeom>
          <a:solidFill>
            <a:srgbClr val="216869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34" name="Subtítulo 2"/>
          <p:cNvSpPr txBox="1">
            <a:spLocks/>
          </p:cNvSpPr>
          <p:nvPr/>
        </p:nvSpPr>
        <p:spPr>
          <a:xfrm>
            <a:off x="8116044" y="3497065"/>
            <a:ext cx="1927946" cy="35490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PROBLEMÁTICAS</a:t>
            </a:r>
            <a:endParaRPr lang="es-ES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26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1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lipse 26"/>
          <p:cNvSpPr/>
          <p:nvPr/>
        </p:nvSpPr>
        <p:spPr>
          <a:xfrm>
            <a:off x="6801010" y="1557653"/>
            <a:ext cx="4506568" cy="4506568"/>
          </a:xfrm>
          <a:prstGeom prst="ellipse">
            <a:avLst/>
          </a:prstGeom>
          <a:noFill/>
          <a:ln w="19050">
            <a:solidFill>
              <a:srgbClr val="2168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7" name="Elipse 16"/>
          <p:cNvSpPr/>
          <p:nvPr/>
        </p:nvSpPr>
        <p:spPr>
          <a:xfrm>
            <a:off x="7979431" y="2744048"/>
            <a:ext cx="2178493" cy="2178493"/>
          </a:xfrm>
          <a:prstGeom prst="ellipse">
            <a:avLst/>
          </a:prstGeom>
          <a:solidFill>
            <a:srgbClr val="216869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3" name="Corchetes 2"/>
          <p:cNvSpPr/>
          <p:nvPr/>
        </p:nvSpPr>
        <p:spPr>
          <a:xfrm>
            <a:off x="10429337" y="216868"/>
            <a:ext cx="1406105" cy="818302"/>
          </a:xfrm>
          <a:prstGeom prst="bracketPair">
            <a:avLst/>
          </a:prstGeom>
          <a:ln w="12700">
            <a:solidFill>
              <a:srgbClr val="2168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>
              <a:solidFill>
                <a:srgbClr val="216869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0325100" y="552092"/>
            <a:ext cx="1665409" cy="3051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DIAGNÓSTICO</a:t>
            </a:r>
            <a:endParaRPr lang="es-ES" sz="7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10669274" y="2961158"/>
            <a:ext cx="1381731" cy="1381731"/>
          </a:xfrm>
          <a:prstGeom prst="ellipse">
            <a:avLst/>
          </a:prstGeom>
          <a:solidFill>
            <a:srgbClr val="8CB0A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4" name="Subtítulo 2"/>
          <p:cNvSpPr txBox="1">
            <a:spLocks/>
          </p:cNvSpPr>
          <p:nvPr/>
        </p:nvSpPr>
        <p:spPr>
          <a:xfrm>
            <a:off x="10780547" y="3333262"/>
            <a:ext cx="1189307" cy="6375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05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Reciclaje de edificaciones</a:t>
            </a:r>
            <a:endParaRPr lang="es-ES" sz="105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6382900" y="4393336"/>
            <a:ext cx="1520855" cy="1520855"/>
          </a:xfrm>
          <a:prstGeom prst="ellipse">
            <a:avLst/>
          </a:prstGeom>
          <a:solidFill>
            <a:srgbClr val="8CB0A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0" name="Subtítulo 2"/>
          <p:cNvSpPr txBox="1">
            <a:spLocks/>
          </p:cNvSpPr>
          <p:nvPr/>
        </p:nvSpPr>
        <p:spPr>
          <a:xfrm>
            <a:off x="6438052" y="4847627"/>
            <a:ext cx="1394629" cy="111419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05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Incremento del espacio público</a:t>
            </a:r>
            <a:endParaRPr lang="es-ES" sz="105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Elipse 20"/>
          <p:cNvSpPr/>
          <p:nvPr/>
        </p:nvSpPr>
        <p:spPr>
          <a:xfrm>
            <a:off x="9103791" y="5459171"/>
            <a:ext cx="1230521" cy="1230521"/>
          </a:xfrm>
          <a:prstGeom prst="ellipse">
            <a:avLst/>
          </a:prstGeom>
          <a:solidFill>
            <a:srgbClr val="8CB0A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2" name="Subtítulo 2"/>
          <p:cNvSpPr txBox="1">
            <a:spLocks/>
          </p:cNvSpPr>
          <p:nvPr/>
        </p:nvSpPr>
        <p:spPr>
          <a:xfrm>
            <a:off x="8993962" y="5826119"/>
            <a:ext cx="1450178" cy="85502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05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Descentralización de la ciudad</a:t>
            </a:r>
            <a:endParaRPr lang="es-ES" sz="105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Elipse 22"/>
          <p:cNvSpPr/>
          <p:nvPr/>
        </p:nvSpPr>
        <p:spPr>
          <a:xfrm>
            <a:off x="8884965" y="1208098"/>
            <a:ext cx="1111271" cy="1111271"/>
          </a:xfrm>
          <a:prstGeom prst="ellipse">
            <a:avLst/>
          </a:prstGeom>
          <a:solidFill>
            <a:srgbClr val="8CB0A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4" name="Subtítulo 2"/>
          <p:cNvSpPr txBox="1">
            <a:spLocks/>
          </p:cNvSpPr>
          <p:nvPr/>
        </p:nvSpPr>
        <p:spPr>
          <a:xfrm>
            <a:off x="8839935" y="1448817"/>
            <a:ext cx="1201182" cy="76937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05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Revalorización de áreas verdes</a:t>
            </a:r>
            <a:endParaRPr lang="es-ES" sz="105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Subtítulo 2"/>
          <p:cNvSpPr txBox="1">
            <a:spLocks/>
          </p:cNvSpPr>
          <p:nvPr/>
        </p:nvSpPr>
        <p:spPr>
          <a:xfrm>
            <a:off x="8123229" y="3617519"/>
            <a:ext cx="1879482" cy="30242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OPORTUNIDADES</a:t>
            </a:r>
            <a:endParaRPr lang="es-ES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Subtítulo 2"/>
          <p:cNvSpPr txBox="1">
            <a:spLocks/>
          </p:cNvSpPr>
          <p:nvPr/>
        </p:nvSpPr>
        <p:spPr>
          <a:xfrm>
            <a:off x="266161" y="522509"/>
            <a:ext cx="7644262" cy="59011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PROBLEMÁTICAS Y OPORTUNIDADES</a:t>
            </a:r>
            <a:endParaRPr lang="es-ES" sz="24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6407372" y="2126741"/>
            <a:ext cx="1111271" cy="1111271"/>
          </a:xfrm>
          <a:prstGeom prst="ellipse">
            <a:avLst/>
          </a:prstGeom>
          <a:solidFill>
            <a:srgbClr val="8CB0A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5" name="Subtítulo 2"/>
          <p:cNvSpPr txBox="1">
            <a:spLocks/>
          </p:cNvSpPr>
          <p:nvPr/>
        </p:nvSpPr>
        <p:spPr>
          <a:xfrm>
            <a:off x="6362342" y="2389518"/>
            <a:ext cx="1201182" cy="70418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buNone/>
            </a:pPr>
            <a:r>
              <a:rPr lang="es-ES" sz="105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Densificación poblacional</a:t>
            </a:r>
            <a:endParaRPr lang="es-ES" sz="105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6" b="81132"/>
          <a:stretch/>
        </p:blipFill>
        <p:spPr>
          <a:xfrm>
            <a:off x="988820" y="1208098"/>
            <a:ext cx="4473851" cy="1224952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22" b="58616"/>
          <a:stretch/>
        </p:blipFill>
        <p:spPr>
          <a:xfrm>
            <a:off x="980194" y="2375315"/>
            <a:ext cx="4473851" cy="1224952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61" b="30861"/>
          <a:stretch/>
        </p:blipFill>
        <p:spPr>
          <a:xfrm>
            <a:off x="999386" y="3583015"/>
            <a:ext cx="4473851" cy="1610090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77" b="4445"/>
          <a:stretch/>
        </p:blipFill>
        <p:spPr>
          <a:xfrm>
            <a:off x="990760" y="5110633"/>
            <a:ext cx="4473851" cy="161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1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3890508" y="2114680"/>
            <a:ext cx="7781029" cy="10586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spc="3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PLAN MASA</a:t>
            </a:r>
          </a:p>
          <a:p>
            <a:pPr marL="0" indent="0">
              <a:buNone/>
            </a:pPr>
            <a:r>
              <a:rPr lang="es-ES" sz="1800" dirty="0" smtClean="0">
                <a:solidFill>
                  <a:srgbClr val="216869"/>
                </a:solidFill>
                <a:latin typeface="Century Gothic" panose="020B0502020202020204" pitchFamily="34" charset="0"/>
              </a:rPr>
              <a:t>Plan de Regeneración Urbana La Delicia</a:t>
            </a:r>
            <a:endParaRPr lang="es-ES" sz="1800" dirty="0">
              <a:solidFill>
                <a:srgbClr val="21686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1362974" y="1520668"/>
            <a:ext cx="2817247" cy="1912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600" b="1" dirty="0" smtClean="0">
                <a:solidFill>
                  <a:srgbClr val="216869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02</a:t>
            </a:r>
            <a:endParaRPr lang="es-ES" sz="16600" b="1" dirty="0">
              <a:solidFill>
                <a:srgbClr val="216869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1854678"/>
            <a:ext cx="1362974" cy="1578634"/>
          </a:xfrm>
          <a:prstGeom prst="rect">
            <a:avLst/>
          </a:prstGeom>
          <a:solidFill>
            <a:srgbClr val="2168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1396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93 0.00185 L -3.75E-6 -1.11111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46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719 0.00694 L 2.08333E-6 -4.44444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11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28927</TotalTime>
  <Words>2165</Words>
  <Application>Microsoft Office PowerPoint</Application>
  <PresentationFormat>Panorámica</PresentationFormat>
  <Paragraphs>348</Paragraphs>
  <Slides>54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54</vt:i4>
      </vt:variant>
    </vt:vector>
  </HeadingPairs>
  <TitlesOfParts>
    <vt:vector size="60" baseType="lpstr">
      <vt:lpstr>Arial</vt:lpstr>
      <vt:lpstr>Calibri</vt:lpstr>
      <vt:lpstr>Calibri Light</vt:lpstr>
      <vt:lpstr>Century Gothic</vt:lpstr>
      <vt:lpstr>Times New Roman</vt:lpstr>
      <vt:lpstr>Tema de Office</vt:lpstr>
      <vt:lpstr>ERIKA CHANG ZÁRATE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ERIKA CHANG ZÁRATE</dc:title>
  <dc:creator>Erika Chang</dc:creator>
  <cp:lastModifiedBy>Erika Chang</cp:lastModifiedBy>
  <cp:revision>236</cp:revision>
  <dcterms:created xsi:type="dcterms:W3CDTF">2022-09-20T19:07:04Z</dcterms:created>
  <dcterms:modified xsi:type="dcterms:W3CDTF">2022-10-21T20:48:31Z</dcterms:modified>
</cp:coreProperties>
</file>