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4" r:id="rId1"/>
  </p:sldMasterIdLst>
  <p:notesMasterIdLst>
    <p:notesMasterId r:id="rId74"/>
  </p:notesMasterIdLst>
  <p:sldIdLst>
    <p:sldId id="256" r:id="rId2"/>
    <p:sldId id="300" r:id="rId3"/>
    <p:sldId id="301" r:id="rId4"/>
    <p:sldId id="302" r:id="rId5"/>
    <p:sldId id="303" r:id="rId6"/>
    <p:sldId id="304" r:id="rId7"/>
    <p:sldId id="305" r:id="rId8"/>
    <p:sldId id="306" r:id="rId9"/>
    <p:sldId id="307" r:id="rId10"/>
    <p:sldId id="308" r:id="rId11"/>
    <p:sldId id="309" r:id="rId12"/>
    <p:sldId id="310" r:id="rId13"/>
    <p:sldId id="311" r:id="rId14"/>
    <p:sldId id="314" r:id="rId15"/>
    <p:sldId id="312" r:id="rId16"/>
    <p:sldId id="313" r:id="rId17"/>
    <p:sldId id="319" r:id="rId18"/>
    <p:sldId id="315" r:id="rId19"/>
    <p:sldId id="316" r:id="rId20"/>
    <p:sldId id="318" r:id="rId21"/>
    <p:sldId id="320" r:id="rId22"/>
    <p:sldId id="317" r:id="rId23"/>
    <p:sldId id="321" r:id="rId24"/>
    <p:sldId id="257" r:id="rId25"/>
    <p:sldId id="369" r:id="rId26"/>
    <p:sldId id="322" r:id="rId27"/>
    <p:sldId id="323" r:id="rId28"/>
    <p:sldId id="324" r:id="rId29"/>
    <p:sldId id="325" r:id="rId30"/>
    <p:sldId id="326" r:id="rId31"/>
    <p:sldId id="327" r:id="rId32"/>
    <p:sldId id="328" r:id="rId33"/>
    <p:sldId id="329" r:id="rId34"/>
    <p:sldId id="330" r:id="rId35"/>
    <p:sldId id="331" r:id="rId36"/>
    <p:sldId id="332" r:id="rId37"/>
    <p:sldId id="333" r:id="rId38"/>
    <p:sldId id="334" r:id="rId39"/>
    <p:sldId id="335" r:id="rId40"/>
    <p:sldId id="336" r:id="rId41"/>
    <p:sldId id="337" r:id="rId42"/>
    <p:sldId id="338" r:id="rId43"/>
    <p:sldId id="339" r:id="rId44"/>
    <p:sldId id="340" r:id="rId45"/>
    <p:sldId id="341" r:id="rId46"/>
    <p:sldId id="342" r:id="rId47"/>
    <p:sldId id="343" r:id="rId48"/>
    <p:sldId id="344" r:id="rId49"/>
    <p:sldId id="359" r:id="rId50"/>
    <p:sldId id="360" r:id="rId51"/>
    <p:sldId id="345" r:id="rId52"/>
    <p:sldId id="346" r:id="rId53"/>
    <p:sldId id="347" r:id="rId54"/>
    <p:sldId id="348" r:id="rId55"/>
    <p:sldId id="349" r:id="rId56"/>
    <p:sldId id="350" r:id="rId57"/>
    <p:sldId id="351" r:id="rId58"/>
    <p:sldId id="352" r:id="rId59"/>
    <p:sldId id="353" r:id="rId60"/>
    <p:sldId id="361" r:id="rId61"/>
    <p:sldId id="354" r:id="rId62"/>
    <p:sldId id="355" r:id="rId63"/>
    <p:sldId id="356" r:id="rId64"/>
    <p:sldId id="357" r:id="rId65"/>
    <p:sldId id="358" r:id="rId66"/>
    <p:sldId id="362" r:id="rId67"/>
    <p:sldId id="363" r:id="rId68"/>
    <p:sldId id="364" r:id="rId69"/>
    <p:sldId id="365" r:id="rId70"/>
    <p:sldId id="366" r:id="rId71"/>
    <p:sldId id="367" r:id="rId72"/>
    <p:sldId id="368" r:id="rId7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1" d="100"/>
          <a:sy n="61" d="100"/>
        </p:scale>
        <p:origin x="-230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notesMaster" Target="notesMasters/notesMaster1.xml"/><Relationship Id="rId75" Type="http://schemas.openxmlformats.org/officeDocument/2006/relationships/printerSettings" Target="printerSettings/printerSettings1.bin"/><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7680B540-5D9C-874C-9AE5-B52704485BF8}" type="datetimeFigureOut">
              <a:rPr lang="es-ES" smtClean="0"/>
              <a:t>05/02/15</a:t>
            </a:fld>
            <a:endParaRPr lang="es-ES"/>
          </a:p>
        </p:txBody>
      </p:sp>
      <p:sp>
        <p:nvSpPr>
          <p:cNvPr id="4" name="Marcador de imagen de diapositiva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CBF177D7-2F91-FB4B-86CB-9493A99A55AC}" type="slidenum">
              <a:rPr lang="es-ES" smtClean="0"/>
              <a:t>‹Nr.›</a:t>
            </a:fld>
            <a:endParaRPr lang="es-ES"/>
          </a:p>
        </p:txBody>
      </p:sp>
    </p:spTree>
    <p:extLst>
      <p:ext uri="{BB962C8B-B14F-4D97-AF65-F5344CB8AC3E}">
        <p14:creationId xmlns:p14="http://schemas.microsoft.com/office/powerpoint/2010/main" val="41514338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a:t>
            </a:r>
            <a:r>
              <a:rPr lang="es-ES_tradnl" dirty="0" smtClean="0"/>
              <a:t>lustrar</a:t>
            </a:r>
            <a:r>
              <a:rPr lang="es-ES_tradnl" baseline="0" dirty="0" smtClean="0"/>
              <a:t> lo propuesto con la historia de el mejor ecuatoriano</a:t>
            </a:r>
          </a:p>
          <a:p>
            <a:endParaRPr lang="es-ES" dirty="0"/>
          </a:p>
        </p:txBody>
      </p:sp>
      <p:sp>
        <p:nvSpPr>
          <p:cNvPr id="4" name="Marcador de número de diapositiva 3"/>
          <p:cNvSpPr>
            <a:spLocks noGrp="1"/>
          </p:cNvSpPr>
          <p:nvPr>
            <p:ph type="sldNum" sz="quarter" idx="10"/>
          </p:nvPr>
        </p:nvSpPr>
        <p:spPr/>
        <p:txBody>
          <a:bodyPr/>
          <a:lstStyle/>
          <a:p>
            <a:fld id="{CBF177D7-2F91-FB4B-86CB-9493A99A55AC}" type="slidenum">
              <a:rPr lang="es-ES" smtClean="0"/>
              <a:t>6</a:t>
            </a:fld>
            <a:endParaRPr lang="es-ES"/>
          </a:p>
        </p:txBody>
      </p:sp>
    </p:spTree>
    <p:extLst>
      <p:ext uri="{BB962C8B-B14F-4D97-AF65-F5344CB8AC3E}">
        <p14:creationId xmlns:p14="http://schemas.microsoft.com/office/powerpoint/2010/main" val="4130398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CBF177D7-2F91-FB4B-86CB-9493A99A55AC}" type="slidenum">
              <a:rPr lang="es-ES" smtClean="0"/>
              <a:t>28</a:t>
            </a:fld>
            <a:endParaRPr lang="es-ES"/>
          </a:p>
        </p:txBody>
      </p:sp>
    </p:spTree>
    <p:extLst>
      <p:ext uri="{BB962C8B-B14F-4D97-AF65-F5344CB8AC3E}">
        <p14:creationId xmlns:p14="http://schemas.microsoft.com/office/powerpoint/2010/main" val="938769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CBF177D7-2F91-FB4B-86CB-9493A99A55AC}" type="slidenum">
              <a:rPr lang="es-ES" smtClean="0"/>
              <a:t>37</a:t>
            </a:fld>
            <a:endParaRPr lang="es-ES"/>
          </a:p>
        </p:txBody>
      </p:sp>
    </p:spTree>
    <p:extLst>
      <p:ext uri="{BB962C8B-B14F-4D97-AF65-F5344CB8AC3E}">
        <p14:creationId xmlns:p14="http://schemas.microsoft.com/office/powerpoint/2010/main" val="614459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CBF177D7-2F91-FB4B-86CB-9493A99A55AC}" type="slidenum">
              <a:rPr lang="es-ES" smtClean="0"/>
              <a:t>48</a:t>
            </a:fld>
            <a:endParaRPr lang="es-ES"/>
          </a:p>
        </p:txBody>
      </p:sp>
    </p:spTree>
    <p:extLst>
      <p:ext uri="{BB962C8B-B14F-4D97-AF65-F5344CB8AC3E}">
        <p14:creationId xmlns:p14="http://schemas.microsoft.com/office/powerpoint/2010/main" val="301324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4AF466F-BDA4-4F18-9C7B-FF0A9A1B0E80}" type="datetime1">
              <a:rPr lang="en-US" smtClean="0"/>
              <a:pPr/>
              <a:t>05/02/15</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6E2D2B3B-882E-40F3-A32F-6DD516915044}" type="slidenum">
              <a:rPr lang="en-US" smtClean="0"/>
              <a:pPr/>
              <a:t>‹Nr.›</a:t>
            </a:fld>
            <a:endParaRPr lang="en-US" dirty="0"/>
          </a:p>
        </p:txBody>
      </p:sp>
    </p:spTree>
    <p:extLst>
      <p:ext uri="{BB962C8B-B14F-4D97-AF65-F5344CB8AC3E}">
        <p14:creationId xmlns:p14="http://schemas.microsoft.com/office/powerpoint/2010/main" val="847087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8FB4290-6522-4139-852E-05BD9E7F0D2E}" type="datetime1">
              <a:rPr lang="en-US" smtClean="0"/>
              <a:pPr/>
              <a:t>05/02/15</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6E2D2B3B-882E-40F3-A32F-6DD516915044}" type="slidenum">
              <a:rPr lang="en-US" smtClean="0"/>
              <a:pPr/>
              <a:t>‹Nr.›</a:t>
            </a:fld>
            <a:endParaRPr lang="en-US"/>
          </a:p>
        </p:txBody>
      </p:sp>
    </p:spTree>
    <p:extLst>
      <p:ext uri="{BB962C8B-B14F-4D97-AF65-F5344CB8AC3E}">
        <p14:creationId xmlns:p14="http://schemas.microsoft.com/office/powerpoint/2010/main" val="446498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AAB955F9-81EA-47C5-8059-9E5C2B437C70}" type="datetime1">
              <a:rPr lang="en-US" smtClean="0"/>
              <a:pPr/>
              <a:t>05/02/15</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6E2D2B3B-882E-40F3-A32F-6DD516915044}" type="slidenum">
              <a:rPr lang="en-US" smtClean="0"/>
              <a:pPr/>
              <a:t>‹Nr.›</a:t>
            </a:fld>
            <a:endParaRPr lang="en-US"/>
          </a:p>
        </p:txBody>
      </p:sp>
    </p:spTree>
    <p:extLst>
      <p:ext uri="{BB962C8B-B14F-4D97-AF65-F5344CB8AC3E}">
        <p14:creationId xmlns:p14="http://schemas.microsoft.com/office/powerpoint/2010/main" val="4229875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1CEF607B-A47E-422C-9BEF-122CCDB7C526}" type="datetime1">
              <a:rPr lang="en-US" smtClean="0"/>
              <a:pPr/>
              <a:t>05/02/15</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6E2D2B3B-882E-40F3-A32F-6DD516915044}" type="slidenum">
              <a:rPr lang="en-US" smtClean="0"/>
              <a:pPr/>
              <a:t>‹Nr.›</a:t>
            </a:fld>
            <a:endParaRPr lang="en-US"/>
          </a:p>
        </p:txBody>
      </p:sp>
    </p:spTree>
    <p:extLst>
      <p:ext uri="{BB962C8B-B14F-4D97-AF65-F5344CB8AC3E}">
        <p14:creationId xmlns:p14="http://schemas.microsoft.com/office/powerpoint/2010/main" val="617987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63A9A7CB-BEE6-4F99-898E-913F06E8E125}" type="datetime1">
              <a:rPr lang="en-US" smtClean="0"/>
              <a:pPr/>
              <a:t>05/02/15</a:t>
            </a:fld>
            <a:endParaRPr lang="en-US"/>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E2D2B3B-882E-40F3-A32F-6DD516915044}" type="slidenum">
              <a:rPr lang="en-US" smtClean="0"/>
              <a:pPr/>
              <a:t>‹Nr.›</a:t>
            </a:fld>
            <a:endParaRPr lang="en-US"/>
          </a:p>
        </p:txBody>
      </p:sp>
    </p:spTree>
    <p:extLst>
      <p:ext uri="{BB962C8B-B14F-4D97-AF65-F5344CB8AC3E}">
        <p14:creationId xmlns:p14="http://schemas.microsoft.com/office/powerpoint/2010/main" val="4104247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B6EE300C-6FC5-4FC3-AF1A-075E4F50620D}" type="datetime1">
              <a:rPr lang="en-US" smtClean="0"/>
              <a:pPr/>
              <a:t>05/02/15</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6E2D2B3B-882E-40F3-A32F-6DD516915044}" type="slidenum">
              <a:rPr lang="en-US" smtClean="0"/>
              <a:pPr/>
              <a:t>‹Nr.›</a:t>
            </a:fld>
            <a:endParaRPr lang="en-US"/>
          </a:p>
        </p:txBody>
      </p:sp>
    </p:spTree>
    <p:extLst>
      <p:ext uri="{BB962C8B-B14F-4D97-AF65-F5344CB8AC3E}">
        <p14:creationId xmlns:p14="http://schemas.microsoft.com/office/powerpoint/2010/main" val="2406105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F50D295D-4A77-4DEB-B04C-9F4282A8BC04}" type="datetime1">
              <a:rPr lang="en-US" smtClean="0"/>
              <a:pPr/>
              <a:t>05/02/15</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6E2D2B3B-882E-40F3-A32F-6DD516915044}" type="slidenum">
              <a:rPr lang="en-US" smtClean="0"/>
              <a:pPr/>
              <a:t>‹Nr.›</a:t>
            </a:fld>
            <a:endParaRPr lang="en-US"/>
          </a:p>
        </p:txBody>
      </p:sp>
    </p:spTree>
    <p:extLst>
      <p:ext uri="{BB962C8B-B14F-4D97-AF65-F5344CB8AC3E}">
        <p14:creationId xmlns:p14="http://schemas.microsoft.com/office/powerpoint/2010/main" val="1987280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2B28685-4D0C-42D5-8013-B5904CD1FCBC}" type="datetime1">
              <a:rPr lang="en-US" smtClean="0"/>
              <a:pPr/>
              <a:t>05/02/15</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6E2D2B3B-882E-40F3-A32F-6DD516915044}" type="slidenum">
              <a:rPr lang="en-US" smtClean="0"/>
              <a:pPr/>
              <a:t>‹Nr.›</a:t>
            </a:fld>
            <a:endParaRPr lang="en-US"/>
          </a:p>
        </p:txBody>
      </p:sp>
    </p:spTree>
    <p:extLst>
      <p:ext uri="{BB962C8B-B14F-4D97-AF65-F5344CB8AC3E}">
        <p14:creationId xmlns:p14="http://schemas.microsoft.com/office/powerpoint/2010/main" val="2656051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DF226C0-9885-4BA9-BBFA-A52CBFEBB775}" type="datetime1">
              <a:rPr lang="en-US" smtClean="0"/>
              <a:pPr/>
              <a:t>05/02/15</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6E2D2B3B-882E-40F3-A32F-6DD516915044}" type="slidenum">
              <a:rPr lang="en-US" smtClean="0"/>
              <a:pPr/>
              <a:t>‹Nr.›</a:t>
            </a:fld>
            <a:endParaRPr lang="en-US"/>
          </a:p>
        </p:txBody>
      </p:sp>
    </p:spTree>
    <p:extLst>
      <p:ext uri="{BB962C8B-B14F-4D97-AF65-F5344CB8AC3E}">
        <p14:creationId xmlns:p14="http://schemas.microsoft.com/office/powerpoint/2010/main" val="3421296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EBEE1B38-C5EB-4D66-9137-0AFE9CDEDE8F}" type="datetime1">
              <a:rPr lang="en-US" smtClean="0"/>
              <a:pPr/>
              <a:t>05/02/15</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6E2D2B3B-882E-40F3-A32F-6DD516915044}" type="slidenum">
              <a:rPr lang="en-US" smtClean="0"/>
              <a:pPr/>
              <a:t>‹Nr.›</a:t>
            </a:fld>
            <a:endParaRPr lang="en-US"/>
          </a:p>
        </p:txBody>
      </p:sp>
    </p:spTree>
    <p:extLst>
      <p:ext uri="{BB962C8B-B14F-4D97-AF65-F5344CB8AC3E}">
        <p14:creationId xmlns:p14="http://schemas.microsoft.com/office/powerpoint/2010/main" val="345938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27B613C-1AD7-49D3-885D-F654C5CDBAA6}" type="datetime1">
              <a:rPr lang="en-US" smtClean="0"/>
              <a:pPr/>
              <a:t>05/02/15</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E2D2B3B-882E-40F3-A32F-6DD516915044}" type="slidenum">
              <a:rPr lang="en-US" smtClean="0"/>
              <a:pPr/>
              <a:t>‹Nr.›</a:t>
            </a:fld>
            <a:endParaRPr lang="en-US" dirty="0"/>
          </a:p>
        </p:txBody>
      </p:sp>
    </p:spTree>
    <p:extLst>
      <p:ext uri="{BB962C8B-B14F-4D97-AF65-F5344CB8AC3E}">
        <p14:creationId xmlns:p14="http://schemas.microsoft.com/office/powerpoint/2010/main" val="100105624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7B613C-1AD7-49D3-885D-F654C5CDBAA6}" type="datetime1">
              <a:rPr lang="en-US" smtClean="0"/>
              <a:pPr/>
              <a:t>05/02/15</a:t>
            </a:fld>
            <a:endParaRPr lang="en-US"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2D2B3B-882E-40F3-A32F-6DD516915044}" type="slidenum">
              <a:rPr lang="en-US" smtClean="0"/>
              <a:pPr/>
              <a:t>‹Nr.›</a:t>
            </a:fld>
            <a:endParaRPr lang="en-US" dirty="0"/>
          </a:p>
        </p:txBody>
      </p:sp>
    </p:spTree>
    <p:extLst>
      <p:ext uri="{BB962C8B-B14F-4D97-AF65-F5344CB8AC3E}">
        <p14:creationId xmlns:p14="http://schemas.microsoft.com/office/powerpoint/2010/main" val="103879125"/>
      </p:ext>
    </p:extLst>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image" Target="../media/image45.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 Id="rId3" Type="http://schemas.openxmlformats.org/officeDocument/2006/relationships/image" Target="../media/image4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60.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JPG"/><Relationship Id="rId3" Type="http://schemas.openxmlformats.org/officeDocument/2006/relationships/image" Target="../media/image6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pPr algn="ctr"/>
            <a:r>
              <a:rPr lang="es-ES" sz="2400" dirty="0">
                <a:solidFill>
                  <a:schemeClr val="accent6">
                    <a:lumMod val="50000"/>
                  </a:schemeClr>
                </a:solidFill>
                <a:latin typeface="Arial"/>
                <a:cs typeface="Arial"/>
              </a:rPr>
              <a:t>“</a:t>
            </a:r>
            <a:r>
              <a:rPr lang="es-ES_tradnl" sz="2400" dirty="0">
                <a:solidFill>
                  <a:schemeClr val="accent6">
                    <a:lumMod val="50000"/>
                  </a:schemeClr>
                </a:solidFill>
                <a:latin typeface="Arial"/>
                <a:cs typeface="Arial"/>
              </a:rPr>
              <a:t>LA REINTERPRETACIÓN DEL BESTIARIO ANDINO A PARTIR DE LA NARRATIVA VISUAL COMO FACTOR DE </a:t>
            </a:r>
            <a:r>
              <a:rPr lang="es-ES_tradnl" sz="2400" dirty="0" smtClean="0">
                <a:solidFill>
                  <a:schemeClr val="accent6">
                    <a:lumMod val="50000"/>
                  </a:schemeClr>
                </a:solidFill>
                <a:latin typeface="Arial"/>
                <a:cs typeface="Arial"/>
              </a:rPr>
              <a:t/>
            </a:r>
            <a:br>
              <a:rPr lang="es-ES_tradnl" sz="2400" dirty="0" smtClean="0">
                <a:solidFill>
                  <a:schemeClr val="accent6">
                    <a:lumMod val="50000"/>
                  </a:schemeClr>
                </a:solidFill>
                <a:latin typeface="Arial"/>
                <a:cs typeface="Arial"/>
              </a:rPr>
            </a:br>
            <a:r>
              <a:rPr lang="es-ES_tradnl" sz="2400" dirty="0" smtClean="0">
                <a:solidFill>
                  <a:schemeClr val="accent6">
                    <a:lumMod val="50000"/>
                  </a:schemeClr>
                </a:solidFill>
                <a:latin typeface="Arial"/>
                <a:cs typeface="Arial"/>
              </a:rPr>
              <a:t>RE SIGNIFICACIÓN </a:t>
            </a:r>
            <a:r>
              <a:rPr lang="es-ES_tradnl" sz="2400" dirty="0">
                <a:solidFill>
                  <a:schemeClr val="accent6">
                    <a:lumMod val="50000"/>
                  </a:schemeClr>
                </a:solidFill>
                <a:latin typeface="Arial"/>
                <a:cs typeface="Arial"/>
              </a:rPr>
              <a:t>EN EL CONTEXTO URBANO </a:t>
            </a:r>
            <a:r>
              <a:rPr lang="es-ES_tradnl" sz="2400" dirty="0" smtClean="0">
                <a:solidFill>
                  <a:schemeClr val="accent6">
                    <a:lumMod val="50000"/>
                  </a:schemeClr>
                </a:solidFill>
                <a:latin typeface="Arial"/>
                <a:cs typeface="Arial"/>
              </a:rPr>
              <a:t>QUITEÑO”</a:t>
            </a:r>
            <a:r>
              <a:rPr lang="es-ES_tradnl" sz="2400" dirty="0">
                <a:solidFill>
                  <a:schemeClr val="accent6">
                    <a:lumMod val="50000"/>
                  </a:schemeClr>
                </a:solidFill>
                <a:latin typeface="Arial"/>
                <a:cs typeface="Arial"/>
              </a:rPr>
              <a:t/>
            </a:r>
            <a:br>
              <a:rPr lang="es-ES_tradnl" sz="2400" dirty="0">
                <a:solidFill>
                  <a:schemeClr val="accent6">
                    <a:lumMod val="50000"/>
                  </a:schemeClr>
                </a:solidFill>
                <a:latin typeface="Arial"/>
                <a:cs typeface="Arial"/>
              </a:rPr>
            </a:br>
            <a:r>
              <a:rPr lang="es-ES" sz="2400" dirty="0">
                <a:solidFill>
                  <a:schemeClr val="accent6">
                    <a:lumMod val="50000"/>
                  </a:schemeClr>
                </a:solidFill>
                <a:latin typeface="Arial"/>
                <a:cs typeface="Arial"/>
              </a:rPr>
              <a:t> </a:t>
            </a:r>
            <a:endParaRPr lang="es-ES_tradnl" sz="2400" dirty="0">
              <a:solidFill>
                <a:schemeClr val="accent6">
                  <a:lumMod val="50000"/>
                </a:schemeClr>
              </a:solidFill>
              <a:latin typeface="Arial"/>
              <a:cs typeface="Arial"/>
            </a:endParaRPr>
          </a:p>
        </p:txBody>
      </p:sp>
      <p:sp>
        <p:nvSpPr>
          <p:cNvPr id="3" name="Subtítulo 2"/>
          <p:cNvSpPr>
            <a:spLocks noGrp="1"/>
          </p:cNvSpPr>
          <p:nvPr>
            <p:ph type="subTitle" idx="1"/>
          </p:nvPr>
        </p:nvSpPr>
        <p:spPr/>
        <p:txBody>
          <a:bodyPr/>
          <a:lstStyle/>
          <a:p>
            <a:r>
              <a:rPr lang="es-ES" dirty="0" smtClean="0"/>
              <a:t>Matías Páez. </a:t>
            </a:r>
            <a:endParaRPr lang="es-ES" dirty="0"/>
          </a:p>
        </p:txBody>
      </p:sp>
    </p:spTree>
    <p:extLst>
      <p:ext uri="{BB962C8B-B14F-4D97-AF65-F5344CB8AC3E}">
        <p14:creationId xmlns:p14="http://schemas.microsoft.com/office/powerpoint/2010/main" val="126082050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dirty="0" smtClean="0"/>
          </a:p>
          <a:p>
            <a:endParaRPr lang="es-ES" dirty="0"/>
          </a:p>
          <a:p>
            <a:endParaRPr lang="es-ES" dirty="0" smtClean="0"/>
          </a:p>
          <a:p>
            <a:endParaRPr lang="es-ES" dirty="0"/>
          </a:p>
          <a:p>
            <a:endParaRPr lang="es-ES" dirty="0" smtClean="0"/>
          </a:p>
          <a:p>
            <a:endParaRPr lang="es-ES" dirty="0"/>
          </a:p>
          <a:p>
            <a:endParaRPr lang="es-ES" dirty="0" smtClean="0"/>
          </a:p>
        </p:txBody>
      </p:sp>
      <p:pic>
        <p:nvPicPr>
          <p:cNvPr id="4" name="Imagen 3" descr="ttp://images.teinteresa.es/cine/Capitan-China_TINIMA20120619_0507_18.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 y="2024003"/>
            <a:ext cx="5137049" cy="2882019"/>
          </a:xfrm>
          <a:prstGeom prst="rect">
            <a:avLst/>
          </a:prstGeom>
          <a:noFill/>
          <a:ln>
            <a:noFill/>
          </a:ln>
        </p:spPr>
      </p:pic>
      <p:pic>
        <p:nvPicPr>
          <p:cNvPr id="5" name="Imagen 4"/>
          <p:cNvPicPr>
            <a:picLocks noChangeAspect="1"/>
          </p:cNvPicPr>
          <p:nvPr/>
        </p:nvPicPr>
        <p:blipFill>
          <a:blip r:embed="rId3"/>
          <a:stretch>
            <a:fillRect/>
          </a:stretch>
        </p:blipFill>
        <p:spPr>
          <a:xfrm>
            <a:off x="5692846" y="1333641"/>
            <a:ext cx="2664700" cy="4634260"/>
          </a:xfrm>
          <a:prstGeom prst="rect">
            <a:avLst/>
          </a:prstGeom>
        </p:spPr>
      </p:pic>
      <p:sp>
        <p:nvSpPr>
          <p:cNvPr id="6" name="CuadroTexto 5"/>
          <p:cNvSpPr txBox="1"/>
          <p:nvPr/>
        </p:nvSpPr>
        <p:spPr>
          <a:xfrm>
            <a:off x="312255" y="5038747"/>
            <a:ext cx="6099470" cy="369332"/>
          </a:xfrm>
          <a:prstGeom prst="rect">
            <a:avLst/>
          </a:prstGeom>
          <a:noFill/>
        </p:spPr>
        <p:txBody>
          <a:bodyPr wrap="square" rtlCol="0">
            <a:spAutoFit/>
          </a:bodyPr>
          <a:lstStyle/>
          <a:p>
            <a:r>
              <a:rPr lang="es-ES" dirty="0" err="1" smtClean="0"/>
              <a:t>Fig</a:t>
            </a:r>
            <a:r>
              <a:rPr lang="es-ES" dirty="0" smtClean="0"/>
              <a:t> 3.El Capitán China, </a:t>
            </a:r>
            <a:r>
              <a:rPr lang="es-ES_tradnl" dirty="0"/>
              <a:t>personaje de Chi Wang y Jim </a:t>
            </a:r>
            <a:r>
              <a:rPr lang="es-ES_tradnl" dirty="0" smtClean="0"/>
              <a:t>Lai</a:t>
            </a:r>
            <a:r>
              <a:rPr lang="es-ES" dirty="0" smtClean="0"/>
              <a:t> </a:t>
            </a:r>
            <a:endParaRPr lang="es-ES" dirty="0"/>
          </a:p>
        </p:txBody>
      </p:sp>
      <p:sp>
        <p:nvSpPr>
          <p:cNvPr id="7" name="CuadroTexto 6"/>
          <p:cNvSpPr txBox="1"/>
          <p:nvPr/>
        </p:nvSpPr>
        <p:spPr>
          <a:xfrm>
            <a:off x="5594249" y="6126163"/>
            <a:ext cx="2638994" cy="369332"/>
          </a:xfrm>
          <a:prstGeom prst="rect">
            <a:avLst/>
          </a:prstGeom>
          <a:noFill/>
        </p:spPr>
        <p:txBody>
          <a:bodyPr wrap="square" rtlCol="0">
            <a:spAutoFit/>
          </a:bodyPr>
          <a:lstStyle/>
          <a:p>
            <a:r>
              <a:rPr lang="es-ES" dirty="0" err="1" smtClean="0"/>
              <a:t>Fig</a:t>
            </a:r>
            <a:r>
              <a:rPr lang="es-ES" dirty="0" smtClean="0"/>
              <a:t> 4.El Capitán </a:t>
            </a:r>
            <a:r>
              <a:rPr lang="es-ES_tradnl" dirty="0" smtClean="0"/>
              <a:t>Escudo</a:t>
            </a:r>
            <a:endParaRPr lang="es-ES" dirty="0"/>
          </a:p>
        </p:txBody>
      </p:sp>
    </p:spTree>
    <p:extLst>
      <p:ext uri="{BB962C8B-B14F-4D97-AF65-F5344CB8AC3E}">
        <p14:creationId xmlns:p14="http://schemas.microsoft.com/office/powerpoint/2010/main" val="6001302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_tradnl" dirty="0" smtClean="0"/>
              <a:t>La amplia variedad de relatos que uno como consumidor puede escoger, se adapta a una infinidad de gustos y fetiches específicos. Puedes consumir una serie de relatos que se expanden en una serie de productos, desembocando en el consumo de un “estilo de vida”.</a:t>
            </a:r>
          </a:p>
          <a:p>
            <a:endParaRPr lang="es-ES" dirty="0"/>
          </a:p>
        </p:txBody>
      </p:sp>
    </p:spTree>
    <p:extLst>
      <p:ext uri="{BB962C8B-B14F-4D97-AF65-F5344CB8AC3E}">
        <p14:creationId xmlns:p14="http://schemas.microsoft.com/office/powerpoint/2010/main" val="1594838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err="1" smtClean="0"/>
              <a:t>sastcuaqch</a:t>
            </a:r>
            <a:endParaRPr lang="es-ES" dirty="0"/>
          </a:p>
        </p:txBody>
      </p:sp>
      <p:pic>
        <p:nvPicPr>
          <p:cNvPr id="4" name="Imagen 3"/>
          <p:cNvPicPr>
            <a:picLocks noChangeAspect="1"/>
          </p:cNvPicPr>
          <p:nvPr/>
        </p:nvPicPr>
        <p:blipFill>
          <a:blip r:embed="rId2"/>
          <a:stretch>
            <a:fillRect/>
          </a:stretch>
        </p:blipFill>
        <p:spPr>
          <a:xfrm>
            <a:off x="457200" y="1248310"/>
            <a:ext cx="4162904" cy="4670149"/>
          </a:xfrm>
          <a:prstGeom prst="rect">
            <a:avLst/>
          </a:prstGeom>
        </p:spPr>
      </p:pic>
      <p:pic>
        <p:nvPicPr>
          <p:cNvPr id="5" name="Imagen 4"/>
          <p:cNvPicPr>
            <a:picLocks noChangeAspect="1"/>
          </p:cNvPicPr>
          <p:nvPr/>
        </p:nvPicPr>
        <p:blipFill>
          <a:blip r:embed="rId3"/>
          <a:stretch>
            <a:fillRect/>
          </a:stretch>
        </p:blipFill>
        <p:spPr>
          <a:xfrm>
            <a:off x="4702634" y="1040100"/>
            <a:ext cx="3478651" cy="5004909"/>
          </a:xfrm>
          <a:prstGeom prst="rect">
            <a:avLst/>
          </a:prstGeom>
        </p:spPr>
      </p:pic>
      <p:sp>
        <p:nvSpPr>
          <p:cNvPr id="6" name="CuadroTexto 5"/>
          <p:cNvSpPr txBox="1"/>
          <p:nvPr/>
        </p:nvSpPr>
        <p:spPr>
          <a:xfrm>
            <a:off x="312255" y="6204001"/>
            <a:ext cx="4307849" cy="369332"/>
          </a:xfrm>
          <a:prstGeom prst="rect">
            <a:avLst/>
          </a:prstGeom>
          <a:noFill/>
        </p:spPr>
        <p:txBody>
          <a:bodyPr wrap="square" rtlCol="0">
            <a:spAutoFit/>
          </a:bodyPr>
          <a:lstStyle/>
          <a:p>
            <a:r>
              <a:rPr lang="es-ES_tradnl" dirty="0" smtClean="0"/>
              <a:t>F</a:t>
            </a:r>
            <a:r>
              <a:rPr lang="es-ES" dirty="0" smtClean="0"/>
              <a:t>i</a:t>
            </a:r>
            <a:r>
              <a:rPr lang="es-ES_tradnl" dirty="0" smtClean="0"/>
              <a:t>g 5. Supuesto registro del Sasquatch.</a:t>
            </a:r>
            <a:endParaRPr lang="es-ES" dirty="0"/>
          </a:p>
        </p:txBody>
      </p:sp>
      <p:sp>
        <p:nvSpPr>
          <p:cNvPr id="7" name="CuadroTexto 6"/>
          <p:cNvSpPr txBox="1"/>
          <p:nvPr/>
        </p:nvSpPr>
        <p:spPr>
          <a:xfrm>
            <a:off x="4648798" y="6189833"/>
            <a:ext cx="4307849" cy="369332"/>
          </a:xfrm>
          <a:prstGeom prst="rect">
            <a:avLst/>
          </a:prstGeom>
          <a:noFill/>
        </p:spPr>
        <p:txBody>
          <a:bodyPr wrap="square" rtlCol="0">
            <a:spAutoFit/>
          </a:bodyPr>
          <a:lstStyle/>
          <a:p>
            <a:r>
              <a:rPr lang="es-ES_tradnl" dirty="0" smtClean="0"/>
              <a:t>F</a:t>
            </a:r>
            <a:r>
              <a:rPr lang="es-ES" dirty="0" smtClean="0"/>
              <a:t>i</a:t>
            </a:r>
            <a:r>
              <a:rPr lang="es-ES_tradnl" dirty="0" smtClean="0"/>
              <a:t>g 6. Ilustración del Yeti.  </a:t>
            </a:r>
            <a:endParaRPr lang="es-ES" dirty="0"/>
          </a:p>
        </p:txBody>
      </p:sp>
    </p:spTree>
    <p:extLst>
      <p:ext uri="{BB962C8B-B14F-4D97-AF65-F5344CB8AC3E}">
        <p14:creationId xmlns:p14="http://schemas.microsoft.com/office/powerpoint/2010/main" val="64208902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954749"/>
            <a:ext cx="8229600" cy="4525963"/>
          </a:xfrm>
        </p:spPr>
        <p:txBody>
          <a:bodyPr/>
          <a:lstStyle/>
          <a:p>
            <a:endParaRPr lang="es-ES_tradnl" dirty="0" smtClean="0"/>
          </a:p>
          <a:p>
            <a:pPr marL="114300" indent="0">
              <a:buNone/>
            </a:pPr>
            <a:endParaRPr lang="es-ES_tradnl" dirty="0" smtClean="0"/>
          </a:p>
          <a:p>
            <a:pPr marL="114300" indent="0">
              <a:buNone/>
            </a:pPr>
            <a:endParaRPr lang="es-ES_tradnl" dirty="0"/>
          </a:p>
          <a:p>
            <a:r>
              <a:rPr lang="es-ES_tradnl" dirty="0" smtClean="0"/>
              <a:t>Creo </a:t>
            </a:r>
            <a:r>
              <a:rPr lang="es-ES_tradnl" dirty="0"/>
              <a:t>que la asimilación de una ficción global, que responde a una hegemonía cultural, dificulta la identificación con el contexto local. </a:t>
            </a:r>
            <a:endParaRPr lang="es-ES" dirty="0"/>
          </a:p>
        </p:txBody>
      </p:sp>
      <p:sp>
        <p:nvSpPr>
          <p:cNvPr id="4" name="Título 3"/>
          <p:cNvSpPr>
            <a:spLocks noGrp="1"/>
          </p:cNvSpPr>
          <p:nvPr>
            <p:ph type="title"/>
          </p:nvPr>
        </p:nvSpPr>
        <p:spPr/>
        <p:txBody>
          <a:bodyPr/>
          <a:lstStyle/>
          <a:p>
            <a:endParaRPr lang="es-ES"/>
          </a:p>
        </p:txBody>
      </p:sp>
    </p:spTree>
    <p:extLst>
      <p:ext uri="{BB962C8B-B14F-4D97-AF65-F5344CB8AC3E}">
        <p14:creationId xmlns:p14="http://schemas.microsoft.com/office/powerpoint/2010/main" val="58170118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457200" y="1891694"/>
            <a:ext cx="8229600" cy="4525963"/>
          </a:xfrm>
        </p:spPr>
        <p:txBody>
          <a:bodyPr/>
          <a:lstStyle/>
          <a:p>
            <a:r>
              <a:rPr lang="es-ES_tradnl" dirty="0"/>
              <a:t>Como andinos, nuestro contexto local no se ve representado en estas narrativas, y en los raros casos  en los que lo hace, se muestra una versión a menudo estereotípica y siempre desde el ojo extranjero. </a:t>
            </a:r>
          </a:p>
          <a:p>
            <a:endParaRPr lang="es-ES" dirty="0"/>
          </a:p>
        </p:txBody>
      </p:sp>
    </p:spTree>
    <p:extLst>
      <p:ext uri="{BB962C8B-B14F-4D97-AF65-F5344CB8AC3E}">
        <p14:creationId xmlns:p14="http://schemas.microsoft.com/office/powerpoint/2010/main" val="396314688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Los </a:t>
            </a:r>
            <a:r>
              <a:rPr lang="es-ES" dirty="0" err="1" smtClean="0"/>
              <a:t>thornberry</a:t>
            </a:r>
            <a:r>
              <a:rPr lang="es-ES" dirty="0" smtClean="0"/>
              <a:t> en ecuador</a:t>
            </a:r>
            <a:endParaRPr lang="es-ES" dirty="0"/>
          </a:p>
        </p:txBody>
      </p:sp>
      <p:pic>
        <p:nvPicPr>
          <p:cNvPr id="4" name="Imagen 3"/>
          <p:cNvPicPr>
            <a:picLocks noChangeAspect="1"/>
          </p:cNvPicPr>
          <p:nvPr/>
        </p:nvPicPr>
        <p:blipFill>
          <a:blip r:embed="rId2"/>
          <a:stretch>
            <a:fillRect/>
          </a:stretch>
        </p:blipFill>
        <p:spPr>
          <a:xfrm>
            <a:off x="824595" y="987226"/>
            <a:ext cx="6065931" cy="4473624"/>
          </a:xfrm>
          <a:prstGeom prst="rect">
            <a:avLst/>
          </a:prstGeom>
        </p:spPr>
      </p:pic>
      <p:sp>
        <p:nvSpPr>
          <p:cNvPr id="5" name="CuadroTexto 4"/>
          <p:cNvSpPr txBox="1"/>
          <p:nvPr/>
        </p:nvSpPr>
        <p:spPr>
          <a:xfrm>
            <a:off x="2582677" y="5941497"/>
            <a:ext cx="4307849" cy="369332"/>
          </a:xfrm>
          <a:prstGeom prst="rect">
            <a:avLst/>
          </a:prstGeom>
          <a:noFill/>
        </p:spPr>
        <p:txBody>
          <a:bodyPr wrap="square" rtlCol="0">
            <a:spAutoFit/>
          </a:bodyPr>
          <a:lstStyle/>
          <a:p>
            <a:r>
              <a:rPr lang="es-ES_tradnl" dirty="0" smtClean="0"/>
              <a:t>F</a:t>
            </a:r>
            <a:r>
              <a:rPr lang="es-ES" dirty="0" smtClean="0"/>
              <a:t>i</a:t>
            </a:r>
            <a:r>
              <a:rPr lang="es-ES_tradnl" dirty="0" smtClean="0"/>
              <a:t>g 6. Serie animada de Los Thornberry</a:t>
            </a:r>
            <a:endParaRPr lang="es-ES" dirty="0"/>
          </a:p>
        </p:txBody>
      </p:sp>
    </p:spTree>
    <p:extLst>
      <p:ext uri="{BB962C8B-B14F-4D97-AF65-F5344CB8AC3E}">
        <p14:creationId xmlns:p14="http://schemas.microsoft.com/office/powerpoint/2010/main" val="219451666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_tradnl" dirty="0"/>
          </a:p>
          <a:p>
            <a:r>
              <a:rPr lang="es-ES_tradnl" dirty="0" smtClean="0"/>
              <a:t>Parece ser que los </a:t>
            </a:r>
            <a:r>
              <a:rPr lang="es-ES_tradnl" dirty="0"/>
              <a:t>relatos consumidos por las generaciones más jóvenes, suceden sobre todo en espacios foráneos,  y creo que esto construye una cosmovisión desde el lugar ajeno. </a:t>
            </a:r>
            <a:endParaRPr lang="es-ES" dirty="0">
              <a:solidFill>
                <a:srgbClr val="FF0000"/>
              </a:solidFill>
            </a:endParaRPr>
          </a:p>
        </p:txBody>
      </p:sp>
    </p:spTree>
    <p:extLst>
      <p:ext uri="{BB962C8B-B14F-4D97-AF65-F5344CB8AC3E}">
        <p14:creationId xmlns:p14="http://schemas.microsoft.com/office/powerpoint/2010/main" val="84242527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a:bodyPr>
          <a:lstStyle/>
          <a:p>
            <a:endParaRPr lang="es-ES_tradnl" dirty="0"/>
          </a:p>
          <a:p>
            <a:r>
              <a:rPr lang="es-ES_tradnl" dirty="0" smtClean="0"/>
              <a:t>El </a:t>
            </a:r>
            <a:r>
              <a:rPr lang="es-ES_tradnl" dirty="0"/>
              <a:t>hecho de no contar con narrativas construidas desde y sobre el espacio que habitamos obstaculiza vínculos más profundos con nuestro entorno inmediato</a:t>
            </a:r>
            <a:r>
              <a:rPr lang="es-ES_tradnl" dirty="0" smtClean="0"/>
              <a:t>.</a:t>
            </a:r>
          </a:p>
          <a:p>
            <a:endParaRPr lang="es-ES_tradnl" dirty="0" smtClean="0"/>
          </a:p>
          <a:p>
            <a:r>
              <a:rPr lang="es-ES_tradnl" dirty="0" smtClean="0"/>
              <a:t> </a:t>
            </a:r>
            <a:r>
              <a:rPr lang="es-ES_tradnl" dirty="0"/>
              <a:t>Y refuerza la concepción de nuestro escenario como periférico.</a:t>
            </a:r>
          </a:p>
          <a:p>
            <a:endParaRPr lang="es-ES" dirty="0"/>
          </a:p>
        </p:txBody>
      </p:sp>
    </p:spTree>
    <p:extLst>
      <p:ext uri="{BB962C8B-B14F-4D97-AF65-F5344CB8AC3E}">
        <p14:creationId xmlns:p14="http://schemas.microsoft.com/office/powerpoint/2010/main" val="424262956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892286"/>
            <a:ext cx="8229600" cy="4525963"/>
          </a:xfrm>
        </p:spPr>
        <p:txBody>
          <a:bodyPr>
            <a:normAutofit lnSpcReduction="10000"/>
          </a:bodyPr>
          <a:lstStyle/>
          <a:p>
            <a:endParaRPr lang="es-ES_tradnl" dirty="0" smtClean="0"/>
          </a:p>
          <a:p>
            <a:endParaRPr lang="es-ES_tradnl" dirty="0"/>
          </a:p>
          <a:p>
            <a:r>
              <a:rPr lang="es-ES_tradnl" dirty="0" smtClean="0"/>
              <a:t>Creo </a:t>
            </a:r>
            <a:r>
              <a:rPr lang="es-ES_tradnl" dirty="0"/>
              <a:t>que generar ficción que sucede en un espacio es parte de habitarlo. Al imaginar relatos que transcurren en el lugar que vive, el ser humano hace de su entorno parte suya.  El espacio se  extiende más allá de su alcance físico, y se transforma en un lugar habitable a partir de la imaginación. </a:t>
            </a:r>
            <a:endParaRPr lang="es-ES_tradnl" dirty="0" smtClean="0"/>
          </a:p>
          <a:p>
            <a:endParaRPr lang="es-ES" dirty="0"/>
          </a:p>
        </p:txBody>
      </p:sp>
      <p:sp>
        <p:nvSpPr>
          <p:cNvPr id="4" name="Título 3"/>
          <p:cNvSpPr>
            <a:spLocks noGrp="1"/>
          </p:cNvSpPr>
          <p:nvPr>
            <p:ph type="title"/>
          </p:nvPr>
        </p:nvSpPr>
        <p:spPr/>
        <p:txBody>
          <a:bodyPr/>
          <a:lstStyle/>
          <a:p>
            <a:endParaRPr lang="es-ES"/>
          </a:p>
        </p:txBody>
      </p:sp>
    </p:spTree>
    <p:extLst>
      <p:ext uri="{BB962C8B-B14F-4D97-AF65-F5344CB8AC3E}">
        <p14:creationId xmlns:p14="http://schemas.microsoft.com/office/powerpoint/2010/main" val="170985826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b="1" dirty="0"/>
              <a:t>El relato visual en el espacio público</a:t>
            </a:r>
            <a:r>
              <a:rPr lang="es-ES_tradnl" dirty="0"/>
              <a:t> </a:t>
            </a:r>
            <a:endParaRPr lang="es-ES" dirty="0"/>
          </a:p>
        </p:txBody>
      </p:sp>
      <p:sp>
        <p:nvSpPr>
          <p:cNvPr id="3" name="Marcador de contenido 2"/>
          <p:cNvSpPr>
            <a:spLocks noGrp="1"/>
          </p:cNvSpPr>
          <p:nvPr>
            <p:ph idx="1"/>
          </p:nvPr>
        </p:nvSpPr>
        <p:spPr>
          <a:xfrm>
            <a:off x="457200" y="1391990"/>
            <a:ext cx="8229600" cy="4525963"/>
          </a:xfrm>
        </p:spPr>
        <p:txBody>
          <a:bodyPr>
            <a:normAutofit fontScale="77500" lnSpcReduction="20000"/>
          </a:bodyPr>
          <a:lstStyle/>
          <a:p>
            <a:endParaRPr lang="es-ES_tradnl" dirty="0"/>
          </a:p>
          <a:p>
            <a:endParaRPr lang="es-ES_tradnl" dirty="0" smtClean="0"/>
          </a:p>
          <a:p>
            <a:r>
              <a:rPr lang="es-ES_tradnl" dirty="0" smtClean="0"/>
              <a:t>En </a:t>
            </a:r>
            <a:r>
              <a:rPr lang="es-ES_tradnl" dirty="0"/>
              <a:t>un comienzo el proyecto se planteó como una forma de explorar medios  para transmitir relatos a partir de la herramienta del dibujo</a:t>
            </a:r>
            <a:r>
              <a:rPr lang="es-ES_tradnl" dirty="0" smtClean="0"/>
              <a:t>.</a:t>
            </a:r>
          </a:p>
          <a:p>
            <a:endParaRPr lang="es-ES_tradnl" dirty="0"/>
          </a:p>
          <a:p>
            <a:r>
              <a:rPr lang="es-ES_tradnl" dirty="0" smtClean="0"/>
              <a:t> </a:t>
            </a:r>
            <a:r>
              <a:rPr lang="es-ES_tradnl" dirty="0"/>
              <a:t>Continuando una línea de trabajo en la que la observación de mi espacio físico  inmediato </a:t>
            </a:r>
            <a:r>
              <a:rPr lang="es-ES_tradnl" dirty="0" smtClean="0"/>
              <a:t>funciona </a:t>
            </a:r>
            <a:r>
              <a:rPr lang="es-ES_tradnl" dirty="0"/>
              <a:t>como eje </a:t>
            </a:r>
            <a:r>
              <a:rPr lang="es-ES_tradnl" dirty="0" smtClean="0"/>
              <a:t>principal.</a:t>
            </a:r>
          </a:p>
          <a:p>
            <a:pPr marL="0" indent="0">
              <a:buNone/>
            </a:pPr>
            <a:endParaRPr lang="es-ES_tradnl" dirty="0" smtClean="0"/>
          </a:p>
          <a:p>
            <a:r>
              <a:rPr lang="es-ES_tradnl" dirty="0" smtClean="0"/>
              <a:t> Decidí  </a:t>
            </a:r>
            <a:r>
              <a:rPr lang="es-ES_tradnl" dirty="0"/>
              <a:t>aprovechar la naturaleza incontrolable de la ciudad para distribuir una historia.</a:t>
            </a:r>
          </a:p>
          <a:p>
            <a:endParaRPr lang="es-ES_tradnl" dirty="0"/>
          </a:p>
        </p:txBody>
      </p:sp>
    </p:spTree>
    <p:extLst>
      <p:ext uri="{BB962C8B-B14F-4D97-AF65-F5344CB8AC3E}">
        <p14:creationId xmlns:p14="http://schemas.microsoft.com/office/powerpoint/2010/main" val="314460057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Ficción</a:t>
            </a:r>
            <a:endParaRPr lang="es-ES" dirty="0"/>
          </a:p>
        </p:txBody>
      </p:sp>
      <p:sp>
        <p:nvSpPr>
          <p:cNvPr id="3" name="Marcador de contenido 2"/>
          <p:cNvSpPr>
            <a:spLocks noGrp="1"/>
          </p:cNvSpPr>
          <p:nvPr>
            <p:ph idx="1"/>
          </p:nvPr>
        </p:nvSpPr>
        <p:spPr/>
        <p:txBody>
          <a:bodyPr/>
          <a:lstStyle/>
          <a:p>
            <a:r>
              <a:rPr lang="es-ES_tradnl" sz="2800" dirty="0" smtClean="0"/>
              <a:t>Comprendiendo a la ficción como la práctica cultural de generar relatos e inventar historias,  nos encontramos que esta tiene un rol básico en la naturaleza del ser humano.</a:t>
            </a:r>
          </a:p>
          <a:p>
            <a:pPr marL="114300" indent="0" algn="ctr">
              <a:buNone/>
            </a:pPr>
            <a:endParaRPr lang="es-ES_tradnl" sz="2800" dirty="0" smtClean="0"/>
          </a:p>
          <a:p>
            <a:pPr algn="r"/>
            <a:r>
              <a:rPr lang="es-ES_tradnl" sz="2400" dirty="0" smtClean="0"/>
              <a:t>“</a:t>
            </a:r>
            <a:r>
              <a:rPr lang="es-ES_tradnl" sz="2400" dirty="0"/>
              <a:t>Una especie que desarrolla la capacidad de ficcionalizar puede imaginar escenarios futuros, preveér situaciones críticas, construir hipótesis y prepararse de antemano” (Scolari, 2013:14)</a:t>
            </a:r>
          </a:p>
          <a:p>
            <a:pPr algn="r"/>
            <a:endParaRPr lang="es-ES" sz="2400" dirty="0"/>
          </a:p>
        </p:txBody>
      </p:sp>
    </p:spTree>
    <p:extLst>
      <p:ext uri="{BB962C8B-B14F-4D97-AF65-F5344CB8AC3E}">
        <p14:creationId xmlns:p14="http://schemas.microsoft.com/office/powerpoint/2010/main" val="289795351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p:txBody>
          <a:bodyPr/>
          <a:lstStyle/>
          <a:p>
            <a:r>
              <a:rPr lang="es-ES" dirty="0" smtClean="0"/>
              <a:t>Fotos publicidad</a:t>
            </a:r>
            <a:endParaRPr lang="es-ES" dirty="0"/>
          </a:p>
        </p:txBody>
      </p:sp>
      <p:pic>
        <p:nvPicPr>
          <p:cNvPr id="4" name="Imagen 3"/>
          <p:cNvPicPr>
            <a:picLocks noChangeAspect="1"/>
          </p:cNvPicPr>
          <p:nvPr/>
        </p:nvPicPr>
        <p:blipFill>
          <a:blip r:embed="rId2"/>
          <a:stretch>
            <a:fillRect/>
          </a:stretch>
        </p:blipFill>
        <p:spPr>
          <a:xfrm>
            <a:off x="519651" y="933488"/>
            <a:ext cx="7524914" cy="5083856"/>
          </a:xfrm>
          <a:prstGeom prst="rect">
            <a:avLst/>
          </a:prstGeom>
        </p:spPr>
      </p:pic>
      <p:sp>
        <p:nvSpPr>
          <p:cNvPr id="5" name="CuadroTexto 4"/>
          <p:cNvSpPr txBox="1"/>
          <p:nvPr/>
        </p:nvSpPr>
        <p:spPr>
          <a:xfrm>
            <a:off x="3019841" y="6211438"/>
            <a:ext cx="4307849" cy="369332"/>
          </a:xfrm>
          <a:prstGeom prst="rect">
            <a:avLst/>
          </a:prstGeom>
          <a:noFill/>
        </p:spPr>
        <p:txBody>
          <a:bodyPr wrap="square" rtlCol="0">
            <a:spAutoFit/>
          </a:bodyPr>
          <a:lstStyle/>
          <a:p>
            <a:r>
              <a:rPr lang="es-ES_tradnl" dirty="0" smtClean="0"/>
              <a:t>F</a:t>
            </a:r>
            <a:r>
              <a:rPr lang="es-ES" dirty="0" smtClean="0"/>
              <a:t>i</a:t>
            </a:r>
            <a:r>
              <a:rPr lang="es-ES_tradnl" dirty="0" smtClean="0"/>
              <a:t>g 7. Publicidad en las calles de Quito.</a:t>
            </a:r>
            <a:endParaRPr lang="es-ES" dirty="0"/>
          </a:p>
        </p:txBody>
      </p:sp>
    </p:spTree>
    <p:extLst>
      <p:ext uri="{BB962C8B-B14F-4D97-AF65-F5344CB8AC3E}">
        <p14:creationId xmlns:p14="http://schemas.microsoft.com/office/powerpoint/2010/main" val="268022065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Fotos </a:t>
            </a:r>
            <a:r>
              <a:rPr lang="es-ES" dirty="0" err="1" smtClean="0"/>
              <a:t>graffiti</a:t>
            </a:r>
            <a:endParaRPr lang="es-ES" dirty="0"/>
          </a:p>
        </p:txBody>
      </p:sp>
      <p:pic>
        <p:nvPicPr>
          <p:cNvPr id="4" name="Imagen 3"/>
          <p:cNvPicPr>
            <a:picLocks noChangeAspect="1"/>
          </p:cNvPicPr>
          <p:nvPr/>
        </p:nvPicPr>
        <p:blipFill>
          <a:blip r:embed="rId2"/>
          <a:stretch>
            <a:fillRect/>
          </a:stretch>
        </p:blipFill>
        <p:spPr>
          <a:xfrm>
            <a:off x="694575" y="723900"/>
            <a:ext cx="7213600" cy="5410200"/>
          </a:xfrm>
          <a:prstGeom prst="rect">
            <a:avLst/>
          </a:prstGeom>
        </p:spPr>
      </p:pic>
      <p:sp>
        <p:nvSpPr>
          <p:cNvPr id="5" name="CuadroTexto 4"/>
          <p:cNvSpPr txBox="1"/>
          <p:nvPr/>
        </p:nvSpPr>
        <p:spPr>
          <a:xfrm>
            <a:off x="3019841" y="6211438"/>
            <a:ext cx="4307849" cy="369332"/>
          </a:xfrm>
          <a:prstGeom prst="rect">
            <a:avLst/>
          </a:prstGeom>
          <a:noFill/>
        </p:spPr>
        <p:txBody>
          <a:bodyPr wrap="square" rtlCol="0">
            <a:spAutoFit/>
          </a:bodyPr>
          <a:lstStyle/>
          <a:p>
            <a:r>
              <a:rPr lang="es-ES_tradnl" dirty="0" smtClean="0"/>
              <a:t>F</a:t>
            </a:r>
            <a:r>
              <a:rPr lang="es-ES" dirty="0" smtClean="0"/>
              <a:t>i</a:t>
            </a:r>
            <a:r>
              <a:rPr lang="es-ES_tradnl" dirty="0" smtClean="0"/>
              <a:t>g 8. Grafiti en las calles de Quito.</a:t>
            </a:r>
            <a:endParaRPr lang="es-ES" dirty="0"/>
          </a:p>
        </p:txBody>
      </p:sp>
    </p:spTree>
    <p:extLst>
      <p:ext uri="{BB962C8B-B14F-4D97-AF65-F5344CB8AC3E}">
        <p14:creationId xmlns:p14="http://schemas.microsoft.com/office/powerpoint/2010/main" val="367843566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a:bodyPr>
          <a:lstStyle/>
          <a:p>
            <a:pPr marL="0" indent="0">
              <a:buNone/>
            </a:pPr>
            <a:endParaRPr lang="es-ES_tradnl" dirty="0"/>
          </a:p>
          <a:p>
            <a:r>
              <a:rPr lang="es-ES_tradnl" dirty="0" smtClean="0"/>
              <a:t>Este </a:t>
            </a:r>
            <a:r>
              <a:rPr lang="es-ES_tradnl" dirty="0"/>
              <a:t>mismo espacio que recorría a diario tomó entonces el rol de objeto de </a:t>
            </a:r>
            <a:r>
              <a:rPr lang="es-ES_tradnl" dirty="0" smtClean="0"/>
              <a:t>estudio</a:t>
            </a:r>
          </a:p>
          <a:p>
            <a:endParaRPr lang="es-ES_tradnl" dirty="0" smtClean="0"/>
          </a:p>
          <a:p>
            <a:r>
              <a:rPr lang="es-ES_tradnl" dirty="0" smtClean="0"/>
              <a:t>El </a:t>
            </a:r>
            <a:r>
              <a:rPr lang="es-ES_tradnl" dirty="0"/>
              <a:t>método trataba de volverme consciente de las imágenes que me obsesionaban durante el ensueño de mi trayecto cotidiano.</a:t>
            </a:r>
          </a:p>
          <a:p>
            <a:endParaRPr lang="es-ES_tradnl" dirty="0"/>
          </a:p>
        </p:txBody>
      </p:sp>
    </p:spTree>
    <p:extLst>
      <p:ext uri="{BB962C8B-B14F-4D97-AF65-F5344CB8AC3E}">
        <p14:creationId xmlns:p14="http://schemas.microsoft.com/office/powerpoint/2010/main" val="184938860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457200" y="704897"/>
            <a:ext cx="8229600" cy="4525963"/>
          </a:xfrm>
        </p:spPr>
        <p:txBody>
          <a:bodyPr>
            <a:normAutofit lnSpcReduction="10000"/>
          </a:bodyPr>
          <a:lstStyle/>
          <a:p>
            <a:endParaRPr lang="es-ES_tradnl" dirty="0" smtClean="0"/>
          </a:p>
          <a:p>
            <a:endParaRPr lang="es-ES_tradnl" dirty="0"/>
          </a:p>
          <a:p>
            <a:r>
              <a:rPr lang="es-ES_tradnl" dirty="0" smtClean="0"/>
              <a:t>El </a:t>
            </a:r>
            <a:r>
              <a:rPr lang="es-ES_tradnl" dirty="0"/>
              <a:t>reto se convirtió entonces en participar en este caldo de cultivo, valiéndome de este medio de comunicación informal como base para crear un sistema de dispersión de un relato. </a:t>
            </a:r>
            <a:endParaRPr lang="es-ES_tradnl" dirty="0" smtClean="0"/>
          </a:p>
          <a:p>
            <a:r>
              <a:rPr lang="es-ES_tradnl" dirty="0" smtClean="0"/>
              <a:t>Que </a:t>
            </a:r>
            <a:r>
              <a:rPr lang="es-ES_tradnl" dirty="0"/>
              <a:t>en el caso de mi proyecto se articula en </a:t>
            </a:r>
            <a:r>
              <a:rPr lang="es-ES_tradnl" dirty="0" err="1"/>
              <a:t>graffitis</a:t>
            </a:r>
            <a:r>
              <a:rPr lang="es-ES_tradnl" dirty="0" err="1" smtClean="0"/>
              <a:t>,fanzines</a:t>
            </a:r>
            <a:r>
              <a:rPr lang="es-ES_tradnl" dirty="0" smtClean="0"/>
              <a:t>,  </a:t>
            </a:r>
            <a:r>
              <a:rPr lang="es-ES_tradnl" dirty="0"/>
              <a:t>y paste up.</a:t>
            </a:r>
          </a:p>
          <a:p>
            <a:endParaRPr lang="es-ES" dirty="0"/>
          </a:p>
        </p:txBody>
      </p:sp>
    </p:spTree>
    <p:extLst>
      <p:ext uri="{BB962C8B-B14F-4D97-AF65-F5344CB8AC3E}">
        <p14:creationId xmlns:p14="http://schemas.microsoft.com/office/powerpoint/2010/main" val="238490149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Intención.  </a:t>
            </a:r>
            <a:endParaRPr lang="es-ES" dirty="0"/>
          </a:p>
        </p:txBody>
      </p:sp>
      <p:sp>
        <p:nvSpPr>
          <p:cNvPr id="3" name="Marcador de contenido 2"/>
          <p:cNvSpPr>
            <a:spLocks noGrp="1"/>
          </p:cNvSpPr>
          <p:nvPr>
            <p:ph idx="1"/>
          </p:nvPr>
        </p:nvSpPr>
        <p:spPr>
          <a:xfrm>
            <a:off x="457200" y="1600200"/>
            <a:ext cx="8229600" cy="2709799"/>
          </a:xfrm>
        </p:spPr>
        <p:txBody>
          <a:bodyPr>
            <a:normAutofit/>
          </a:bodyPr>
          <a:lstStyle/>
          <a:p>
            <a:pPr marL="457200" algn="just">
              <a:lnSpc>
                <a:spcPct val="150000"/>
              </a:lnSpc>
              <a:spcAft>
                <a:spcPts val="0"/>
              </a:spcAft>
            </a:pPr>
            <a:r>
              <a:rPr lang="es-ES_tradnl" sz="2400" dirty="0">
                <a:latin typeface="Arial"/>
                <a:ea typeface="ＭＳ 明朝"/>
                <a:cs typeface="Arial"/>
              </a:rPr>
              <a:t>Este trabajo </a:t>
            </a:r>
            <a:r>
              <a:rPr lang="es-ES_tradnl" sz="2400" dirty="0" smtClean="0">
                <a:latin typeface="Arial"/>
                <a:ea typeface="ＭＳ 明朝"/>
                <a:cs typeface="Arial"/>
              </a:rPr>
              <a:t>tuvo como </a:t>
            </a:r>
            <a:r>
              <a:rPr lang="es-ES_tradnl" sz="2400" dirty="0">
                <a:latin typeface="Arial"/>
                <a:ea typeface="ＭＳ 明朝"/>
                <a:cs typeface="Arial"/>
              </a:rPr>
              <a:t>objetivo encontrar flujos desde la narrativa visual que se puedan introducir a manera de pequeños quiebres en un sistema simbólico de narrativas aparentemente homogéneo. </a:t>
            </a:r>
            <a:endParaRPr lang="es-ES_tradnl" sz="2400" dirty="0">
              <a:effectLst/>
              <a:latin typeface="Cambria"/>
              <a:ea typeface="ＭＳ 明朝"/>
              <a:cs typeface="Times New Roman"/>
            </a:endParaRPr>
          </a:p>
        </p:txBody>
      </p:sp>
    </p:spTree>
    <p:extLst>
      <p:ext uri="{BB962C8B-B14F-4D97-AF65-F5344CB8AC3E}">
        <p14:creationId xmlns:p14="http://schemas.microsoft.com/office/powerpoint/2010/main" val="51485218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Los Relatos Locales</a:t>
            </a:r>
            <a:endParaRPr lang="es-ES" dirty="0"/>
          </a:p>
        </p:txBody>
      </p:sp>
      <p:sp>
        <p:nvSpPr>
          <p:cNvPr id="3" name="Marcador de contenido 2"/>
          <p:cNvSpPr>
            <a:spLocks noGrp="1"/>
          </p:cNvSpPr>
          <p:nvPr>
            <p:ph idx="1"/>
          </p:nvPr>
        </p:nvSpPr>
        <p:spPr>
          <a:xfrm>
            <a:off x="457200" y="1537737"/>
            <a:ext cx="8229600" cy="4525963"/>
          </a:xfrm>
        </p:spPr>
        <p:txBody>
          <a:bodyPr>
            <a:normAutofit lnSpcReduction="10000"/>
          </a:bodyPr>
          <a:lstStyle/>
          <a:p>
            <a:r>
              <a:rPr lang="es-ES" dirty="0" smtClean="0"/>
              <a:t>Pensando en una forma de relato que me hubiese impactado a mi cuando era niño.</a:t>
            </a:r>
          </a:p>
          <a:p>
            <a:endParaRPr lang="es-ES" dirty="0" smtClean="0"/>
          </a:p>
          <a:p>
            <a:r>
              <a:rPr lang="es-ES" dirty="0" smtClean="0"/>
              <a:t>Y basándome en un trabajo previo que exploraba imágenes de fauna urbana, </a:t>
            </a:r>
          </a:p>
          <a:p>
            <a:endParaRPr lang="es-ES" dirty="0" smtClean="0"/>
          </a:p>
          <a:p>
            <a:r>
              <a:rPr lang="es-ES" dirty="0"/>
              <a:t>D</a:t>
            </a:r>
            <a:r>
              <a:rPr lang="es-ES" dirty="0" smtClean="0"/>
              <a:t>ecidí emprender una búsqueda de información sobre el bestiario mitológico de mi entorno directo.</a:t>
            </a:r>
            <a:endParaRPr lang="es-ES" dirty="0"/>
          </a:p>
        </p:txBody>
      </p:sp>
    </p:spTree>
    <p:extLst>
      <p:ext uri="{BB962C8B-B14F-4D97-AF65-F5344CB8AC3E}">
        <p14:creationId xmlns:p14="http://schemas.microsoft.com/office/powerpoint/2010/main" val="423135215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Imaginando el bestiario andino del siglo XXI</a:t>
            </a:r>
            <a:endParaRPr lang="es-ES" dirty="0"/>
          </a:p>
        </p:txBody>
      </p:sp>
      <p:sp>
        <p:nvSpPr>
          <p:cNvPr id="3" name="Marcador de contenido 2"/>
          <p:cNvSpPr>
            <a:spLocks noGrp="1"/>
          </p:cNvSpPr>
          <p:nvPr>
            <p:ph idx="1"/>
          </p:nvPr>
        </p:nvSpPr>
        <p:spPr/>
        <p:txBody>
          <a:bodyPr/>
          <a:lstStyle/>
          <a:p>
            <a:endParaRPr lang="es-ES_tradnl" dirty="0" smtClean="0"/>
          </a:p>
          <a:p>
            <a:endParaRPr lang="es-ES_tradnl" dirty="0"/>
          </a:p>
          <a:p>
            <a:pPr marL="114300" indent="0">
              <a:buNone/>
            </a:pPr>
            <a:r>
              <a:rPr lang="es-ES_tradnl" dirty="0" smtClean="0"/>
              <a:t>La </a:t>
            </a:r>
            <a:r>
              <a:rPr lang="es-ES_tradnl" dirty="0"/>
              <a:t>investigación parte de una exploración de archivo,  en la que examiné diversos medios en busca de referencias a animales míticos andinos, sus distintas historias y los posibles procesos de transformación que han ido sufriendo a lo largo de su historia. </a:t>
            </a:r>
          </a:p>
          <a:p>
            <a:endParaRPr lang="es-ES" dirty="0"/>
          </a:p>
        </p:txBody>
      </p:sp>
    </p:spTree>
    <p:extLst>
      <p:ext uri="{BB962C8B-B14F-4D97-AF65-F5344CB8AC3E}">
        <p14:creationId xmlns:p14="http://schemas.microsoft.com/office/powerpoint/2010/main" val="310860358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El Quimsa Ñahui</a:t>
            </a:r>
            <a:endParaRPr lang="es-ES" dirty="0"/>
          </a:p>
        </p:txBody>
      </p:sp>
      <p:sp>
        <p:nvSpPr>
          <p:cNvPr id="3" name="Marcador de contenido 2"/>
          <p:cNvSpPr>
            <a:spLocks noGrp="1"/>
          </p:cNvSpPr>
          <p:nvPr>
            <p:ph idx="1"/>
          </p:nvPr>
        </p:nvSpPr>
        <p:spPr/>
        <p:txBody>
          <a:bodyPr>
            <a:normAutofit fontScale="85000" lnSpcReduction="20000"/>
          </a:bodyPr>
          <a:lstStyle/>
          <a:p>
            <a:r>
              <a:rPr lang="es-ES_tradnl" dirty="0"/>
              <a:t>Al revisar </a:t>
            </a:r>
            <a:r>
              <a:rPr lang="es-ES_tradnl" i="1" dirty="0"/>
              <a:t>La Historia Natural del Reino de Quito</a:t>
            </a:r>
            <a:r>
              <a:rPr lang="es-ES_tradnl" dirty="0"/>
              <a:t>, por Juan de Velasco, encontré una entrada que llamó mi atención, :</a:t>
            </a:r>
          </a:p>
          <a:p>
            <a:endParaRPr lang="es-ES_tradnl" dirty="0"/>
          </a:p>
          <a:p>
            <a:r>
              <a:rPr lang="es-ES_tradnl" dirty="0"/>
              <a:t>	Quimsa-ñahui o Tres ojos. Es del tamaño y color de una pequeña zorrilla, con el cuerpo bien airoso, algo desbarrigado y el hocico poco largo</a:t>
            </a:r>
            <a:r>
              <a:rPr lang="es-ES_tradnl" dirty="0" smtClean="0"/>
              <a:t>…El </a:t>
            </a:r>
            <a:r>
              <a:rPr lang="es-ES_tradnl" dirty="0"/>
              <a:t>tercer ojo, que tiene en la frente, no es verdadero ojo, aunque tiene parpados que abre y cierra, ni ve con él, porque no tiene retina; pero le sirve de farol para ver de noche, porque abierto reluce a obscuras como una estrella… (Velasco,1989:173) </a:t>
            </a:r>
          </a:p>
          <a:p>
            <a:endParaRPr lang="es-ES" dirty="0"/>
          </a:p>
        </p:txBody>
      </p:sp>
    </p:spTree>
    <p:extLst>
      <p:ext uri="{BB962C8B-B14F-4D97-AF65-F5344CB8AC3E}">
        <p14:creationId xmlns:p14="http://schemas.microsoft.com/office/powerpoint/2010/main" val="412548009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2144182" y="791208"/>
            <a:ext cx="9642682" cy="5609592"/>
          </a:xfrm>
          <a:prstGeom prst="rect">
            <a:avLst/>
          </a:prstGeom>
        </p:spPr>
      </p:pic>
      <p:sp>
        <p:nvSpPr>
          <p:cNvPr id="5" name="CuadroTexto 4"/>
          <p:cNvSpPr txBox="1"/>
          <p:nvPr/>
        </p:nvSpPr>
        <p:spPr>
          <a:xfrm>
            <a:off x="4685225" y="3504675"/>
            <a:ext cx="4307849" cy="646331"/>
          </a:xfrm>
          <a:prstGeom prst="rect">
            <a:avLst/>
          </a:prstGeom>
          <a:noFill/>
        </p:spPr>
        <p:txBody>
          <a:bodyPr wrap="square" rtlCol="0">
            <a:spAutoFit/>
          </a:bodyPr>
          <a:lstStyle/>
          <a:p>
            <a:r>
              <a:rPr lang="es-ES_tradnl" dirty="0" smtClean="0"/>
              <a:t>F</a:t>
            </a:r>
            <a:r>
              <a:rPr lang="es-ES" dirty="0" smtClean="0"/>
              <a:t>i</a:t>
            </a:r>
            <a:r>
              <a:rPr lang="es-ES_tradnl" dirty="0" smtClean="0"/>
              <a:t>g 9. Imagen del carbunclo sacada del internet ,  fuente desconocida.</a:t>
            </a:r>
            <a:endParaRPr lang="es-ES" dirty="0"/>
          </a:p>
        </p:txBody>
      </p:sp>
    </p:spTree>
    <p:extLst>
      <p:ext uri="{BB962C8B-B14F-4D97-AF65-F5344CB8AC3E}">
        <p14:creationId xmlns:p14="http://schemas.microsoft.com/office/powerpoint/2010/main" val="385655896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_tradnl" dirty="0"/>
          </a:p>
          <a:p>
            <a:r>
              <a:rPr lang="es-ES_tradnl" dirty="0" smtClean="0"/>
              <a:t>. </a:t>
            </a:r>
            <a:r>
              <a:rPr lang="es-ES_tradnl" dirty="0"/>
              <a:t>“… al carbunclo se le dio la fuerza de lo invisible, de lo no corpóreo, de lo ideal; su máximo atributo es el caminar de noche, a manera de remplazo del sol, para lo que le concedió un pequeño sol con luz propia sobre  su cuerpo negro…”(Torres, 1995:28)</a:t>
            </a:r>
          </a:p>
          <a:p>
            <a:endParaRPr lang="es-ES" dirty="0"/>
          </a:p>
        </p:txBody>
      </p:sp>
    </p:spTree>
    <p:extLst>
      <p:ext uri="{BB962C8B-B14F-4D97-AF65-F5344CB8AC3E}">
        <p14:creationId xmlns:p14="http://schemas.microsoft.com/office/powerpoint/2010/main" val="338534558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p:txBody>
          <a:bodyPr>
            <a:normAutofit/>
          </a:bodyPr>
          <a:lstStyle/>
          <a:p>
            <a:pPr marL="114300" indent="0">
              <a:buNone/>
            </a:pPr>
            <a:endParaRPr lang="es-ES" sz="2400" dirty="0"/>
          </a:p>
          <a:p>
            <a:r>
              <a:rPr lang="es-ES" sz="2400" dirty="0" smtClean="0"/>
              <a:t>A partir de los cambios generados por la revolución industrial y el comienzo de la era electrónica, nos encontramos con un contexto en el que los medios masivos, y las ficciones consumidas en estos, tienen vital importancia en la forma de funcionar de una sociedad.</a:t>
            </a:r>
          </a:p>
          <a:p>
            <a:endParaRPr lang="es-ES" sz="2400" dirty="0" smtClean="0"/>
          </a:p>
          <a:p>
            <a:r>
              <a:rPr lang="es-ES_tradnl" sz="2400" dirty="0"/>
              <a:t>E</a:t>
            </a:r>
            <a:r>
              <a:rPr lang="es-ES_tradnl" sz="2400" dirty="0" smtClean="0"/>
              <a:t>stos </a:t>
            </a:r>
            <a:r>
              <a:rPr lang="es-ES_tradnl" sz="2400" dirty="0"/>
              <a:t>se han vuelto lugares de conflicto y lucha entre actores en busca de hegemonía política, económica  y social.</a:t>
            </a:r>
          </a:p>
          <a:p>
            <a:pPr marL="114300" indent="0">
              <a:buNone/>
            </a:pPr>
            <a:endParaRPr lang="es-ES_tradnl" sz="2400" dirty="0"/>
          </a:p>
        </p:txBody>
      </p:sp>
    </p:spTree>
    <p:extLst>
      <p:ext uri="{BB962C8B-B14F-4D97-AF65-F5344CB8AC3E}">
        <p14:creationId xmlns:p14="http://schemas.microsoft.com/office/powerpoint/2010/main" val="204355883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a:bodyPr>
          <a:lstStyle/>
          <a:p>
            <a:pPr marL="114300" indent="0">
              <a:buNone/>
            </a:pPr>
            <a:r>
              <a:rPr lang="es-ES_tradnl" dirty="0" smtClean="0"/>
              <a:t>A </a:t>
            </a:r>
            <a:r>
              <a:rPr lang="es-ES_tradnl" dirty="0"/>
              <a:t>partir de estas narraciones , busqué  seres de la fauna urbana cotidiana que de alguna forma se parecieran a las descripciones físicas del </a:t>
            </a:r>
            <a:r>
              <a:rPr lang="es-ES_tradnl" i="1" dirty="0"/>
              <a:t>tres </a:t>
            </a:r>
            <a:r>
              <a:rPr lang="es-ES_tradnl" i="1" dirty="0" smtClean="0"/>
              <a:t>ojos</a:t>
            </a:r>
            <a:r>
              <a:rPr lang="es-ES_tradnl" dirty="0" smtClean="0"/>
              <a:t>.</a:t>
            </a:r>
          </a:p>
          <a:p>
            <a:pPr marL="114300" indent="0">
              <a:buNone/>
            </a:pPr>
            <a:endParaRPr lang="es-ES_tradnl" dirty="0" smtClean="0"/>
          </a:p>
          <a:p>
            <a:pPr marL="114300" indent="0">
              <a:buNone/>
            </a:pPr>
            <a:r>
              <a:rPr lang="es-ES_tradnl" dirty="0" smtClean="0"/>
              <a:t>Formulé </a:t>
            </a:r>
            <a:r>
              <a:rPr lang="es-ES_tradnl" dirty="0"/>
              <a:t>un relato en el que el </a:t>
            </a:r>
            <a:r>
              <a:rPr lang="es-ES_tradnl" i="1" dirty="0"/>
              <a:t>quimsa ñahui</a:t>
            </a:r>
            <a:r>
              <a:rPr lang="es-ES_tradnl" dirty="0"/>
              <a:t> renace en el cuerpo de un perro callejero atropellado </a:t>
            </a:r>
            <a:endParaRPr lang="es-ES" dirty="0"/>
          </a:p>
        </p:txBody>
      </p:sp>
    </p:spTree>
    <p:extLst>
      <p:ext uri="{BB962C8B-B14F-4D97-AF65-F5344CB8AC3E}">
        <p14:creationId xmlns:p14="http://schemas.microsoft.com/office/powerpoint/2010/main" val="234512954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Foto del perro</a:t>
            </a:r>
            <a:endParaRPr lang="es-ES" dirty="0"/>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430587" y="1374201"/>
            <a:ext cx="7514820" cy="4226713"/>
          </a:xfrm>
          <a:prstGeom prst="rect">
            <a:avLst/>
          </a:prstGeom>
        </p:spPr>
      </p:pic>
      <p:sp>
        <p:nvSpPr>
          <p:cNvPr id="5" name="CuadroTexto 4"/>
          <p:cNvSpPr txBox="1"/>
          <p:nvPr/>
        </p:nvSpPr>
        <p:spPr>
          <a:xfrm>
            <a:off x="2851960" y="6288019"/>
            <a:ext cx="6099470" cy="369332"/>
          </a:xfrm>
          <a:prstGeom prst="rect">
            <a:avLst/>
          </a:prstGeom>
          <a:noFill/>
        </p:spPr>
        <p:txBody>
          <a:bodyPr wrap="square" rtlCol="0">
            <a:spAutoFit/>
          </a:bodyPr>
          <a:lstStyle/>
          <a:p>
            <a:r>
              <a:rPr lang="es-ES" dirty="0" smtClean="0"/>
              <a:t>Fig10. Perro en San Juan, fotografía (2014)</a:t>
            </a:r>
            <a:endParaRPr lang="es-ES" dirty="0"/>
          </a:p>
        </p:txBody>
      </p:sp>
    </p:spTree>
    <p:extLst>
      <p:ext uri="{BB962C8B-B14F-4D97-AF65-F5344CB8AC3E}">
        <p14:creationId xmlns:p14="http://schemas.microsoft.com/office/powerpoint/2010/main" val="414939020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Foto de boceto</a:t>
            </a:r>
            <a:endParaRPr lang="es-ES" dirty="0"/>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457200" y="1600200"/>
            <a:ext cx="7305532" cy="4109720"/>
          </a:xfrm>
          <a:prstGeom prst="rect">
            <a:avLst/>
          </a:prstGeom>
        </p:spPr>
      </p:pic>
      <p:sp>
        <p:nvSpPr>
          <p:cNvPr id="5" name="CuadroTexto 4"/>
          <p:cNvSpPr txBox="1"/>
          <p:nvPr/>
        </p:nvSpPr>
        <p:spPr>
          <a:xfrm>
            <a:off x="2851960" y="6288019"/>
            <a:ext cx="6099470" cy="369332"/>
          </a:xfrm>
          <a:prstGeom prst="rect">
            <a:avLst/>
          </a:prstGeom>
          <a:noFill/>
        </p:spPr>
        <p:txBody>
          <a:bodyPr wrap="square" rtlCol="0">
            <a:spAutoFit/>
          </a:bodyPr>
          <a:lstStyle/>
          <a:p>
            <a:r>
              <a:rPr lang="es-ES" dirty="0" err="1" smtClean="0"/>
              <a:t>Fig</a:t>
            </a:r>
            <a:r>
              <a:rPr lang="es-ES" dirty="0" smtClean="0"/>
              <a:t> 11. Primer boceto sobre el carbunclo. </a:t>
            </a:r>
            <a:endParaRPr lang="es-ES" dirty="0"/>
          </a:p>
        </p:txBody>
      </p:sp>
    </p:spTree>
    <p:extLst>
      <p:ext uri="{BB962C8B-B14F-4D97-AF65-F5344CB8AC3E}">
        <p14:creationId xmlns:p14="http://schemas.microsoft.com/office/powerpoint/2010/main" val="279360916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65623" y="5875555"/>
            <a:ext cx="7620000" cy="1143000"/>
          </a:xfrm>
        </p:spPr>
        <p:txBody>
          <a:bodyPr>
            <a:normAutofit/>
          </a:bodyPr>
          <a:lstStyle/>
          <a:p>
            <a:r>
              <a:rPr lang="es-ES" sz="1800" dirty="0" err="1" smtClean="0">
                <a:latin typeface="Adobe Arabic"/>
                <a:cs typeface="Adobe Arabic"/>
              </a:rPr>
              <a:t>Fig</a:t>
            </a:r>
            <a:r>
              <a:rPr lang="es-ES" sz="1800" dirty="0" smtClean="0">
                <a:latin typeface="Adobe Arabic"/>
                <a:cs typeface="Adobe Arabic"/>
              </a:rPr>
              <a:t> 12. El perro muerto que abrió el tercer ojo. (serie de ilustraciones </a:t>
            </a:r>
            <a:r>
              <a:rPr lang="es-ES_tradnl" sz="1200" dirty="0"/>
              <a:t>(1,05x35cm)</a:t>
            </a:r>
            <a:r>
              <a:rPr lang="es-ES_tradnl" sz="1200" dirty="0" smtClean="0">
                <a:effectLst/>
              </a:rPr>
              <a:t> </a:t>
            </a:r>
            <a:r>
              <a:rPr lang="es-ES" sz="1200" dirty="0" smtClean="0">
                <a:latin typeface="Adobe Arabic"/>
                <a:cs typeface="Adobe Arabic"/>
              </a:rPr>
              <a:t> </a:t>
            </a:r>
            <a:endParaRPr lang="es-ES" sz="1200" dirty="0">
              <a:latin typeface="Adobe Arabic"/>
              <a:cs typeface="Adobe Arabic"/>
            </a:endParaRPr>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311481" y="274638"/>
            <a:ext cx="2540739" cy="5992258"/>
          </a:xfrm>
          <a:prstGeom prst="rect">
            <a:avLst/>
          </a:prstGeom>
        </p:spPr>
      </p:pic>
      <p:pic>
        <p:nvPicPr>
          <p:cNvPr id="6" name="Imagen 5"/>
          <p:cNvPicPr/>
          <p:nvPr/>
        </p:nvPicPr>
        <p:blipFill>
          <a:blip r:embed="rId3">
            <a:extLst>
              <a:ext uri="{28A0092B-C50C-407E-A947-70E740481C1C}">
                <a14:useLocalDpi xmlns:a14="http://schemas.microsoft.com/office/drawing/2010/main" val="0"/>
              </a:ext>
            </a:extLst>
          </a:blip>
          <a:stretch>
            <a:fillRect/>
          </a:stretch>
        </p:blipFill>
        <p:spPr>
          <a:xfrm>
            <a:off x="3132529" y="274638"/>
            <a:ext cx="2462622" cy="5992258"/>
          </a:xfrm>
          <a:prstGeom prst="rect">
            <a:avLst/>
          </a:prstGeom>
        </p:spPr>
      </p:pic>
      <p:pic>
        <p:nvPicPr>
          <p:cNvPr id="7" name="Imagen 6"/>
          <p:cNvPicPr/>
          <p:nvPr/>
        </p:nvPicPr>
        <p:blipFill>
          <a:blip r:embed="rId4">
            <a:extLst>
              <a:ext uri="{28A0092B-C50C-407E-A947-70E740481C1C}">
                <a14:useLocalDpi xmlns:a14="http://schemas.microsoft.com/office/drawing/2010/main" val="0"/>
              </a:ext>
            </a:extLst>
          </a:blip>
          <a:stretch>
            <a:fillRect/>
          </a:stretch>
        </p:blipFill>
        <p:spPr>
          <a:xfrm>
            <a:off x="5875623" y="274638"/>
            <a:ext cx="2474429" cy="5992258"/>
          </a:xfrm>
          <a:prstGeom prst="rect">
            <a:avLst/>
          </a:prstGeom>
        </p:spPr>
      </p:pic>
    </p:spTree>
    <p:extLst>
      <p:ext uri="{BB962C8B-B14F-4D97-AF65-F5344CB8AC3E}">
        <p14:creationId xmlns:p14="http://schemas.microsoft.com/office/powerpoint/2010/main" val="218858458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1748" y="5444324"/>
            <a:ext cx="8229600" cy="1143000"/>
          </a:xfrm>
        </p:spPr>
        <p:txBody>
          <a:bodyPr>
            <a:normAutofit/>
          </a:bodyPr>
          <a:lstStyle/>
          <a:p>
            <a:r>
              <a:rPr lang="es-ES" sz="2000" dirty="0" err="1" smtClean="0"/>
              <a:t>Fig</a:t>
            </a:r>
            <a:r>
              <a:rPr lang="es-ES" sz="2000" dirty="0" smtClean="0"/>
              <a:t> 13. Detalles de la primera serie</a:t>
            </a:r>
            <a:endParaRPr lang="es-ES" sz="2000" dirty="0"/>
          </a:p>
        </p:txBody>
      </p:sp>
      <p:pic>
        <p:nvPicPr>
          <p:cNvPr id="3" name="Imagen 2"/>
          <p:cNvPicPr/>
          <p:nvPr/>
        </p:nvPicPr>
        <p:blipFill>
          <a:blip r:embed="rId2" cstate="email">
            <a:extLst>
              <a:ext uri="{28A0092B-C50C-407E-A947-70E740481C1C}">
                <a14:useLocalDpi xmlns:a14="http://schemas.microsoft.com/office/drawing/2010/main"/>
              </a:ext>
            </a:extLst>
          </a:blip>
          <a:stretch>
            <a:fillRect/>
          </a:stretch>
        </p:blipFill>
        <p:spPr>
          <a:xfrm>
            <a:off x="208170" y="733698"/>
            <a:ext cx="2738426" cy="4868211"/>
          </a:xfrm>
          <a:prstGeom prst="rect">
            <a:avLst/>
          </a:prstGeom>
        </p:spPr>
      </p:pic>
      <p:pic>
        <p:nvPicPr>
          <p:cNvPr id="4" name="Imagen 3"/>
          <p:cNvPicPr/>
          <p:nvPr/>
        </p:nvPicPr>
        <p:blipFill>
          <a:blip r:embed="rId3" cstate="email">
            <a:extLst>
              <a:ext uri="{28A0092B-C50C-407E-A947-70E740481C1C}">
                <a14:useLocalDpi xmlns:a14="http://schemas.microsoft.com/office/drawing/2010/main"/>
              </a:ext>
            </a:extLst>
          </a:blip>
          <a:stretch>
            <a:fillRect/>
          </a:stretch>
        </p:blipFill>
        <p:spPr>
          <a:xfrm>
            <a:off x="3203929" y="711878"/>
            <a:ext cx="2749822" cy="4890031"/>
          </a:xfrm>
          <a:prstGeom prst="rect">
            <a:avLst/>
          </a:prstGeom>
        </p:spPr>
      </p:pic>
      <p:pic>
        <p:nvPicPr>
          <p:cNvPr id="5" name="Imagen 4"/>
          <p:cNvPicPr/>
          <p:nvPr/>
        </p:nvPicPr>
        <p:blipFill>
          <a:blip r:embed="rId4" cstate="email">
            <a:extLst>
              <a:ext uri="{28A0092B-C50C-407E-A947-70E740481C1C}">
                <a14:useLocalDpi xmlns:a14="http://schemas.microsoft.com/office/drawing/2010/main"/>
              </a:ext>
            </a:extLst>
          </a:blip>
          <a:stretch>
            <a:fillRect/>
          </a:stretch>
        </p:blipFill>
        <p:spPr>
          <a:xfrm>
            <a:off x="6214749" y="711879"/>
            <a:ext cx="2750232" cy="4890030"/>
          </a:xfrm>
          <a:prstGeom prst="rect">
            <a:avLst/>
          </a:prstGeom>
        </p:spPr>
      </p:pic>
    </p:spTree>
    <p:extLst>
      <p:ext uri="{BB962C8B-B14F-4D97-AF65-F5344CB8AC3E}">
        <p14:creationId xmlns:p14="http://schemas.microsoft.com/office/powerpoint/2010/main" val="284635206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Estrategia en el espacio urbano</a:t>
            </a:r>
            <a:endParaRPr lang="es-ES" dirty="0"/>
          </a:p>
        </p:txBody>
      </p:sp>
      <p:sp>
        <p:nvSpPr>
          <p:cNvPr id="3" name="Marcador de contenido 2"/>
          <p:cNvSpPr>
            <a:spLocks noGrp="1"/>
          </p:cNvSpPr>
          <p:nvPr>
            <p:ph idx="1"/>
          </p:nvPr>
        </p:nvSpPr>
        <p:spPr/>
        <p:txBody>
          <a:bodyPr>
            <a:normAutofit/>
          </a:bodyPr>
          <a:lstStyle/>
          <a:p>
            <a:r>
              <a:rPr lang="es-ES_tradnl" dirty="0"/>
              <a:t>En una segunda parte del proceso, busqué producir una serie de intervenciones urbanas que generen una narrativa visual gráfica, con la intención de infiltrarme entre los relatos compartidos (y forzados) en el espacio público. Para lograr este cometido,  me propuse  diseñar una estrategia que explorara las posibilidades de dos medios: la pintura mural, y la intervención con </a:t>
            </a:r>
            <a:r>
              <a:rPr lang="es-ES_tradnl" i="1" dirty="0"/>
              <a:t>paste up</a:t>
            </a:r>
            <a:r>
              <a:rPr lang="es-ES_tradnl" dirty="0"/>
              <a:t>. </a:t>
            </a:r>
          </a:p>
          <a:p>
            <a:endParaRPr lang="es-ES_tradnl" dirty="0"/>
          </a:p>
        </p:txBody>
      </p:sp>
    </p:spTree>
    <p:extLst>
      <p:ext uri="{BB962C8B-B14F-4D97-AF65-F5344CB8AC3E}">
        <p14:creationId xmlns:p14="http://schemas.microsoft.com/office/powerpoint/2010/main" val="333216286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Nada muere</a:t>
            </a:r>
            <a:endParaRPr lang="es-ES" dirty="0"/>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453273" y="212175"/>
            <a:ext cx="5500489" cy="6351180"/>
          </a:xfrm>
          <a:prstGeom prst="rect">
            <a:avLst/>
          </a:prstGeom>
        </p:spPr>
      </p:pic>
      <p:sp>
        <p:nvSpPr>
          <p:cNvPr id="5" name="Título 1"/>
          <p:cNvSpPr txBox="1">
            <a:spLocks/>
          </p:cNvSpPr>
          <p:nvPr/>
        </p:nvSpPr>
        <p:spPr>
          <a:xfrm>
            <a:off x="3498431" y="1417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14. Nada Muere, mural</a:t>
            </a:r>
          </a:p>
          <a:p>
            <a:r>
              <a:rPr lang="es-ES" sz="2000" dirty="0" smtClean="0"/>
              <a:t> 2014</a:t>
            </a:r>
            <a:endParaRPr lang="es-ES" sz="2000" dirty="0"/>
          </a:p>
        </p:txBody>
      </p:sp>
    </p:spTree>
    <p:extLst>
      <p:ext uri="{BB962C8B-B14F-4D97-AF65-F5344CB8AC3E}">
        <p14:creationId xmlns:p14="http://schemas.microsoft.com/office/powerpoint/2010/main" val="344827130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Sol </a:t>
            </a:r>
            <a:r>
              <a:rPr lang="es-ES" dirty="0" err="1" smtClean="0"/>
              <a:t>corazon</a:t>
            </a:r>
            <a:r>
              <a:rPr lang="es-ES" dirty="0" smtClean="0"/>
              <a:t> en llamas</a:t>
            </a:r>
            <a:endParaRPr lang="es-ES" dirty="0"/>
          </a:p>
        </p:txBody>
      </p:sp>
      <p:pic>
        <p:nvPicPr>
          <p:cNvPr id="4" name="Imagen 3"/>
          <p:cNvPicPr/>
          <p:nvPr/>
        </p:nvPicPr>
        <p:blipFill>
          <a:blip r:embed="rId3" cstate="email">
            <a:extLst>
              <a:ext uri="{28A0092B-C50C-407E-A947-70E740481C1C}">
                <a14:useLocalDpi xmlns:a14="http://schemas.microsoft.com/office/drawing/2010/main"/>
              </a:ext>
            </a:extLst>
          </a:blip>
          <a:stretch>
            <a:fillRect/>
          </a:stretch>
        </p:blipFill>
        <p:spPr>
          <a:xfrm>
            <a:off x="229319" y="1098317"/>
            <a:ext cx="8701304" cy="4763293"/>
          </a:xfrm>
          <a:prstGeom prst="rect">
            <a:avLst/>
          </a:prstGeom>
        </p:spPr>
      </p:pic>
      <p:sp>
        <p:nvSpPr>
          <p:cNvPr id="5" name="Título 1"/>
          <p:cNvSpPr txBox="1">
            <a:spLocks/>
          </p:cNvSpPr>
          <p:nvPr/>
        </p:nvSpPr>
        <p:spPr>
          <a:xfrm>
            <a:off x="271748" y="544432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15. Sol, corazón en llamas (mural, 2014)</a:t>
            </a:r>
            <a:endParaRPr lang="es-ES" sz="2000" dirty="0"/>
          </a:p>
        </p:txBody>
      </p:sp>
    </p:spTree>
    <p:extLst>
      <p:ext uri="{BB962C8B-B14F-4D97-AF65-F5344CB8AC3E}">
        <p14:creationId xmlns:p14="http://schemas.microsoft.com/office/powerpoint/2010/main" val="202311892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Pastes del perro</a:t>
            </a:r>
            <a:endParaRPr lang="es-ES" dirty="0"/>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686586" y="1417638"/>
            <a:ext cx="7512445" cy="4225226"/>
          </a:xfrm>
          <a:prstGeom prst="rect">
            <a:avLst/>
          </a:prstGeom>
        </p:spPr>
      </p:pic>
      <p:sp>
        <p:nvSpPr>
          <p:cNvPr id="5" name="Título 1"/>
          <p:cNvSpPr txBox="1">
            <a:spLocks/>
          </p:cNvSpPr>
          <p:nvPr/>
        </p:nvSpPr>
        <p:spPr>
          <a:xfrm>
            <a:off x="271748" y="544432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16.Intervención en paste up 1, 2014</a:t>
            </a:r>
            <a:endParaRPr lang="es-ES" sz="2000" dirty="0"/>
          </a:p>
        </p:txBody>
      </p:sp>
    </p:spTree>
    <p:extLst>
      <p:ext uri="{BB962C8B-B14F-4D97-AF65-F5344CB8AC3E}">
        <p14:creationId xmlns:p14="http://schemas.microsoft.com/office/powerpoint/2010/main" val="286745450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Otros pastes</a:t>
            </a:r>
            <a:endParaRPr lang="es-ES" dirty="0"/>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707004" y="1355175"/>
            <a:ext cx="7282517" cy="4095702"/>
          </a:xfrm>
          <a:prstGeom prst="rect">
            <a:avLst/>
          </a:prstGeom>
        </p:spPr>
      </p:pic>
      <p:sp>
        <p:nvSpPr>
          <p:cNvPr id="5" name="Título 1"/>
          <p:cNvSpPr txBox="1">
            <a:spLocks/>
          </p:cNvSpPr>
          <p:nvPr/>
        </p:nvSpPr>
        <p:spPr>
          <a:xfrm>
            <a:off x="271748" y="544432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17.Intervención en paste up 2, 2014</a:t>
            </a:r>
            <a:endParaRPr lang="es-ES" sz="2000" dirty="0"/>
          </a:p>
        </p:txBody>
      </p:sp>
    </p:spTree>
    <p:extLst>
      <p:ext uri="{BB962C8B-B14F-4D97-AF65-F5344CB8AC3E}">
        <p14:creationId xmlns:p14="http://schemas.microsoft.com/office/powerpoint/2010/main" val="126828364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457200" y="788181"/>
            <a:ext cx="8229600" cy="4525963"/>
          </a:xfrm>
        </p:spPr>
        <p:txBody>
          <a:bodyPr>
            <a:normAutofit fontScale="92500" lnSpcReduction="20000"/>
          </a:bodyPr>
          <a:lstStyle/>
          <a:p>
            <a:pPr algn="just"/>
            <a:endParaRPr lang="es-ES_tradnl" dirty="0" smtClean="0"/>
          </a:p>
          <a:p>
            <a:pPr algn="just"/>
            <a:endParaRPr lang="es-ES_tradnl" dirty="0"/>
          </a:p>
          <a:p>
            <a:pPr lvl="0"/>
            <a:r>
              <a:rPr lang="es-ES_tradnl" dirty="0" smtClean="0"/>
              <a:t>El </a:t>
            </a:r>
            <a:r>
              <a:rPr lang="es-ES_tradnl" dirty="0"/>
              <a:t>poder de sistemas simbólicos como la ficción siempre ha tenido un fuerte impacto en la formulación de la identidad de los seres </a:t>
            </a:r>
            <a:r>
              <a:rPr lang="es-ES_tradnl" dirty="0" smtClean="0"/>
              <a:t>humanos. Pero el filosofo Jean Baudrillard nos advierte sobre  el rol que estos tienen en la actualidad, que parece ser de construcción de la misma realidad. </a:t>
            </a:r>
            <a:endParaRPr lang="es-ES_tradnl" dirty="0"/>
          </a:p>
          <a:p>
            <a:endParaRPr lang="es-ES_tradnl" dirty="0"/>
          </a:p>
          <a:p>
            <a:pPr algn="just"/>
            <a:r>
              <a:rPr lang="es-ES_tradnl" dirty="0" smtClean="0"/>
              <a:t>(</a:t>
            </a:r>
            <a:r>
              <a:rPr lang="es-ES_tradnl" dirty="0"/>
              <a:t>Baudrillard,1981) </a:t>
            </a:r>
          </a:p>
        </p:txBody>
      </p:sp>
    </p:spTree>
    <p:extLst>
      <p:ext uri="{BB962C8B-B14F-4D97-AF65-F5344CB8AC3E}">
        <p14:creationId xmlns:p14="http://schemas.microsoft.com/office/powerpoint/2010/main" val="161124825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Foto entrañas de quebrada</a:t>
            </a:r>
            <a:endParaRPr lang="es-ES" dirty="0"/>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457200" y="581002"/>
            <a:ext cx="8184704" cy="4603496"/>
          </a:xfrm>
          <a:prstGeom prst="rect">
            <a:avLst/>
          </a:prstGeom>
        </p:spPr>
      </p:pic>
      <p:sp>
        <p:nvSpPr>
          <p:cNvPr id="5" name="Título 1"/>
          <p:cNvSpPr txBox="1">
            <a:spLocks/>
          </p:cNvSpPr>
          <p:nvPr/>
        </p:nvSpPr>
        <p:spPr>
          <a:xfrm>
            <a:off x="271748" y="544432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18.Entrañas de </a:t>
            </a:r>
            <a:r>
              <a:rPr lang="es-ES" sz="2000" dirty="0" err="1" smtClean="0"/>
              <a:t>quebrada,mural</a:t>
            </a:r>
            <a:r>
              <a:rPr lang="es-ES" sz="2000" dirty="0" smtClean="0"/>
              <a:t> 2014</a:t>
            </a:r>
            <a:endParaRPr lang="es-ES" sz="2000" dirty="0"/>
          </a:p>
        </p:txBody>
      </p:sp>
    </p:spTree>
    <p:extLst>
      <p:ext uri="{BB962C8B-B14F-4D97-AF65-F5344CB8AC3E}">
        <p14:creationId xmlns:p14="http://schemas.microsoft.com/office/powerpoint/2010/main" val="94950902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Foto perro naciones</a:t>
            </a:r>
            <a:endParaRPr lang="es-ES" dirty="0"/>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457199" y="951934"/>
            <a:ext cx="8265079" cy="4648982"/>
          </a:xfrm>
          <a:prstGeom prst="rect">
            <a:avLst/>
          </a:prstGeom>
        </p:spPr>
      </p:pic>
      <p:sp>
        <p:nvSpPr>
          <p:cNvPr id="5" name="Título 1"/>
          <p:cNvSpPr txBox="1">
            <a:spLocks/>
          </p:cNvSpPr>
          <p:nvPr/>
        </p:nvSpPr>
        <p:spPr>
          <a:xfrm>
            <a:off x="271748" y="544432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19.Escultura intervenida, 2014</a:t>
            </a:r>
            <a:endParaRPr lang="es-ES" sz="2000" dirty="0"/>
          </a:p>
        </p:txBody>
      </p:sp>
    </p:spTree>
    <p:extLst>
      <p:ext uri="{BB962C8B-B14F-4D97-AF65-F5344CB8AC3E}">
        <p14:creationId xmlns:p14="http://schemas.microsoft.com/office/powerpoint/2010/main" val="85132099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p:txBody>
          <a:bodyPr/>
          <a:lstStyle/>
          <a:p>
            <a:r>
              <a:rPr lang="es-ES" dirty="0" smtClean="0"/>
              <a:t>Foto mural final</a:t>
            </a:r>
            <a:endParaRPr lang="es-ES" dirty="0"/>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290663" y="1787589"/>
            <a:ext cx="8584021" cy="3355258"/>
          </a:xfrm>
          <a:prstGeom prst="rect">
            <a:avLst/>
          </a:prstGeom>
        </p:spPr>
      </p:pic>
      <p:sp>
        <p:nvSpPr>
          <p:cNvPr id="5" name="Título 1"/>
          <p:cNvSpPr txBox="1">
            <a:spLocks/>
          </p:cNvSpPr>
          <p:nvPr/>
        </p:nvSpPr>
        <p:spPr>
          <a:xfrm>
            <a:off x="271748" y="544432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20.El escape de los pequeños dioses, mural 2014.</a:t>
            </a:r>
            <a:endParaRPr lang="es-ES" sz="2000" dirty="0"/>
          </a:p>
        </p:txBody>
      </p:sp>
    </p:spTree>
    <p:extLst>
      <p:ext uri="{BB962C8B-B14F-4D97-AF65-F5344CB8AC3E}">
        <p14:creationId xmlns:p14="http://schemas.microsoft.com/office/powerpoint/2010/main" val="123879609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365880" y="232996"/>
            <a:ext cx="4193139" cy="5949916"/>
          </a:xfrm>
          <a:prstGeom prst="rect">
            <a:avLst/>
          </a:prstGeom>
        </p:spPr>
      </p:pic>
      <p:sp>
        <p:nvSpPr>
          <p:cNvPr id="5" name="Marcador de contenido 4"/>
          <p:cNvSpPr>
            <a:spLocks noGrp="1"/>
          </p:cNvSpPr>
          <p:nvPr>
            <p:ph idx="1"/>
          </p:nvPr>
        </p:nvSpPr>
        <p:spPr/>
        <p:txBody>
          <a:bodyPr/>
          <a:lstStyle/>
          <a:p>
            <a:endParaRPr lang="es-ES" dirty="0"/>
          </a:p>
        </p:txBody>
      </p:sp>
      <p:sp>
        <p:nvSpPr>
          <p:cNvPr id="6" name="Título 1"/>
          <p:cNvSpPr txBox="1">
            <a:spLocks/>
          </p:cNvSpPr>
          <p:nvPr/>
        </p:nvSpPr>
        <p:spPr>
          <a:xfrm>
            <a:off x="2561659" y="2904137"/>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21. Portada del fanzine</a:t>
            </a:r>
          </a:p>
          <a:p>
            <a:r>
              <a:rPr lang="es-ES" sz="2000" dirty="0" smtClean="0"/>
              <a:t> “Carroña Sagrada 1” </a:t>
            </a:r>
          </a:p>
          <a:p>
            <a:r>
              <a:rPr lang="es-ES" sz="2000" dirty="0" smtClean="0"/>
              <a:t>2014</a:t>
            </a:r>
            <a:endParaRPr lang="es-ES" sz="2000" dirty="0"/>
          </a:p>
        </p:txBody>
      </p:sp>
    </p:spTree>
    <p:extLst>
      <p:ext uri="{BB962C8B-B14F-4D97-AF65-F5344CB8AC3E}">
        <p14:creationId xmlns:p14="http://schemas.microsoft.com/office/powerpoint/2010/main" val="133931484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Viñetas comic</a:t>
            </a:r>
            <a:endParaRPr lang="es-ES" dirty="0"/>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0" y="0"/>
            <a:ext cx="5453561" cy="3868791"/>
          </a:xfrm>
          <a:prstGeom prst="rect">
            <a:avLst/>
          </a:prstGeom>
        </p:spPr>
      </p:pic>
      <p:pic>
        <p:nvPicPr>
          <p:cNvPr id="5" name="Imagen 4"/>
          <p:cNvPicPr/>
          <p:nvPr/>
        </p:nvPicPr>
        <p:blipFill>
          <a:blip r:embed="rId3" cstate="email">
            <a:extLst>
              <a:ext uri="{28A0092B-C50C-407E-A947-70E740481C1C}">
                <a14:useLocalDpi xmlns:a14="http://schemas.microsoft.com/office/drawing/2010/main"/>
              </a:ext>
            </a:extLst>
          </a:blip>
          <a:stretch>
            <a:fillRect/>
          </a:stretch>
        </p:blipFill>
        <p:spPr>
          <a:xfrm>
            <a:off x="4503451" y="3432810"/>
            <a:ext cx="4827905" cy="3425190"/>
          </a:xfrm>
          <a:prstGeom prst="rect">
            <a:avLst/>
          </a:prstGeom>
        </p:spPr>
      </p:pic>
      <p:sp>
        <p:nvSpPr>
          <p:cNvPr id="6" name="Título 1"/>
          <p:cNvSpPr txBox="1">
            <a:spLocks/>
          </p:cNvSpPr>
          <p:nvPr/>
        </p:nvSpPr>
        <p:spPr>
          <a:xfrm>
            <a:off x="5453561" y="377876"/>
            <a:ext cx="3539514"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22.Viñeta “Carroña Sagrada 1”, 2014</a:t>
            </a:r>
            <a:endParaRPr lang="es-ES" sz="2000" dirty="0"/>
          </a:p>
        </p:txBody>
      </p:sp>
      <p:sp>
        <p:nvSpPr>
          <p:cNvPr id="7" name="Título 1"/>
          <p:cNvSpPr txBox="1">
            <a:spLocks/>
          </p:cNvSpPr>
          <p:nvPr/>
        </p:nvSpPr>
        <p:spPr>
          <a:xfrm>
            <a:off x="630626" y="4401094"/>
            <a:ext cx="3539514"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23.Viñeta “Carroña Sagrada 1”, 2014</a:t>
            </a:r>
            <a:endParaRPr lang="es-ES" sz="2000" dirty="0"/>
          </a:p>
        </p:txBody>
      </p:sp>
    </p:spTree>
    <p:extLst>
      <p:ext uri="{BB962C8B-B14F-4D97-AF65-F5344CB8AC3E}">
        <p14:creationId xmlns:p14="http://schemas.microsoft.com/office/powerpoint/2010/main" val="345112178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Fotos de la experiencia 7 dedos</a:t>
            </a:r>
            <a:endParaRPr lang="es-ES" dirty="0"/>
          </a:p>
        </p:txBody>
      </p:sp>
      <p:pic>
        <p:nvPicPr>
          <p:cNvPr id="4" name="Imagen 3"/>
          <p:cNvPicPr/>
          <p:nvPr/>
        </p:nvPicPr>
        <p:blipFill>
          <a:blip r:embed="rId2" cstate="email">
            <a:extLst>
              <a:ext uri="{28A0092B-C50C-407E-A947-70E740481C1C}">
                <a14:useLocalDpi xmlns:a14="http://schemas.microsoft.com/office/drawing/2010/main"/>
              </a:ext>
            </a:extLst>
          </a:blip>
          <a:stretch>
            <a:fillRect/>
          </a:stretch>
        </p:blipFill>
        <p:spPr>
          <a:xfrm>
            <a:off x="457200" y="777745"/>
            <a:ext cx="8023770" cy="5348418"/>
          </a:xfrm>
          <a:prstGeom prst="rect">
            <a:avLst/>
          </a:prstGeom>
        </p:spPr>
      </p:pic>
      <p:sp>
        <p:nvSpPr>
          <p:cNvPr id="5" name="Título 1"/>
          <p:cNvSpPr txBox="1">
            <a:spLocks/>
          </p:cNvSpPr>
          <p:nvPr/>
        </p:nvSpPr>
        <p:spPr>
          <a:xfrm>
            <a:off x="1228220" y="6150078"/>
            <a:ext cx="5870480" cy="399869"/>
          </a:xfrm>
          <a:prstGeom prst="rect">
            <a:avLst/>
          </a:prstGeom>
        </p:spPr>
        <p:txBody>
          <a:bodyPr vert="horz" lIns="91440" tIns="45720" rIns="91440" bIns="45720" rtlCol="0" anchor="ctr">
            <a:normAutofit fontScale="7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24.Registro de la Experiencia en 7 Dedos- Microfestival mutante, 2014</a:t>
            </a:r>
            <a:endParaRPr lang="es-ES" sz="2000" dirty="0"/>
          </a:p>
        </p:txBody>
      </p:sp>
    </p:spTree>
    <p:extLst>
      <p:ext uri="{BB962C8B-B14F-4D97-AF65-F5344CB8AC3E}">
        <p14:creationId xmlns:p14="http://schemas.microsoft.com/office/powerpoint/2010/main" val="5116342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EL huacay siqui </a:t>
            </a:r>
            <a:endParaRPr lang="es-ES" dirty="0"/>
          </a:p>
        </p:txBody>
      </p:sp>
      <p:sp>
        <p:nvSpPr>
          <p:cNvPr id="3" name="Marcador de contenido 2"/>
          <p:cNvSpPr>
            <a:spLocks noGrp="1"/>
          </p:cNvSpPr>
          <p:nvPr>
            <p:ph idx="1"/>
          </p:nvPr>
        </p:nvSpPr>
        <p:spPr/>
        <p:txBody>
          <a:bodyPr>
            <a:normAutofit fontScale="92500" lnSpcReduction="10000"/>
          </a:bodyPr>
          <a:lstStyle/>
          <a:p>
            <a:r>
              <a:rPr lang="es-ES_tradnl" dirty="0"/>
              <a:t>La referencia a este ser zoomorfo proviene del norte de la provincia de Pichincha. Los campesinos mestizos e indígenas lo describen como un ave que sale  de las quebradas a las seis de la tarde y emite un canto lúgubre parecido al llanto humano. En sus recorridos ataca a las personas </a:t>
            </a:r>
            <a:r>
              <a:rPr lang="es-ES_tradnl" dirty="0" smtClean="0"/>
              <a:t>ocasionándoles </a:t>
            </a:r>
            <a:r>
              <a:rPr lang="es-ES_tradnl" dirty="0"/>
              <a:t>accidentes, y cuando encuentra a su paso prendas y pañales de niños que están secándose fuera de las casas, los mira y los niños se vuelven llorones… ( Apolo, 1999: )</a:t>
            </a:r>
          </a:p>
          <a:p>
            <a:endParaRPr lang="es-ES" dirty="0"/>
          </a:p>
        </p:txBody>
      </p:sp>
    </p:spTree>
    <p:extLst>
      <p:ext uri="{BB962C8B-B14F-4D97-AF65-F5344CB8AC3E}">
        <p14:creationId xmlns:p14="http://schemas.microsoft.com/office/powerpoint/2010/main" val="275134732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_tradnl" dirty="0" smtClean="0"/>
          </a:p>
          <a:p>
            <a:r>
              <a:rPr lang="es-ES_tradnl" dirty="0" smtClean="0"/>
              <a:t>  </a:t>
            </a:r>
            <a:r>
              <a:rPr lang="es-ES_tradnl" dirty="0"/>
              <a:t>El primer producto  que se trabajó fue el desarrollo de un guión para comic en el que ciertos elementos propios del mito se reconstruyeran a forma de un relato contemporáneo.</a:t>
            </a:r>
          </a:p>
          <a:p>
            <a:endParaRPr lang="es-ES" dirty="0"/>
          </a:p>
        </p:txBody>
      </p:sp>
    </p:spTree>
    <p:extLst>
      <p:ext uri="{BB962C8B-B14F-4D97-AF65-F5344CB8AC3E}">
        <p14:creationId xmlns:p14="http://schemas.microsoft.com/office/powerpoint/2010/main" val="3129159237"/>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501999" y="271447"/>
            <a:ext cx="4535786" cy="6229146"/>
          </a:xfrm>
          <a:prstGeom prst="rect">
            <a:avLst/>
          </a:prstGeom>
        </p:spPr>
      </p:pic>
      <p:sp>
        <p:nvSpPr>
          <p:cNvPr id="6" name="Título 1"/>
          <p:cNvSpPr txBox="1">
            <a:spLocks/>
          </p:cNvSpPr>
          <p:nvPr/>
        </p:nvSpPr>
        <p:spPr>
          <a:xfrm>
            <a:off x="5037785" y="4562948"/>
            <a:ext cx="3539514"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25.Ilustración de “Nueva crónica y Buen gobierno” de </a:t>
            </a:r>
            <a:r>
              <a:rPr lang="es-ES" sz="2000" dirty="0" err="1" smtClean="0"/>
              <a:t>Guaman</a:t>
            </a:r>
            <a:r>
              <a:rPr lang="es-ES" sz="2000" dirty="0" smtClean="0"/>
              <a:t> Poma de Ayala, </a:t>
            </a:r>
            <a:r>
              <a:rPr lang="es-ES" sz="2000" dirty="0" smtClean="0">
                <a:solidFill>
                  <a:srgbClr val="FF0000"/>
                </a:solidFill>
              </a:rPr>
              <a:t>año</a:t>
            </a:r>
            <a:endParaRPr lang="es-ES" sz="2000" dirty="0">
              <a:solidFill>
                <a:srgbClr val="FF0000"/>
              </a:solidFill>
            </a:endParaRPr>
          </a:p>
        </p:txBody>
      </p:sp>
    </p:spTree>
    <p:extLst>
      <p:ext uri="{BB962C8B-B14F-4D97-AF65-F5344CB8AC3E}">
        <p14:creationId xmlns:p14="http://schemas.microsoft.com/office/powerpoint/2010/main" val="3763567825"/>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Marcador de contenido 3"/>
          <p:cNvPicPr>
            <a:picLocks noGrp="1" noChangeAspect="1"/>
          </p:cNvPicPr>
          <p:nvPr>
            <p:ph idx="1"/>
          </p:nvPr>
        </p:nvPicPr>
        <p:blipFill>
          <a:blip r:embed="rId2"/>
          <a:srcRect t="8734" b="8734"/>
          <a:stretch>
            <a:fillRect/>
          </a:stretch>
        </p:blipFill>
        <p:spPr>
          <a:xfrm>
            <a:off x="519648" y="434211"/>
            <a:ext cx="8229600" cy="4525963"/>
          </a:xfrm>
        </p:spPr>
      </p:pic>
      <p:sp>
        <p:nvSpPr>
          <p:cNvPr id="5" name="Título 1"/>
          <p:cNvSpPr txBox="1">
            <a:spLocks/>
          </p:cNvSpPr>
          <p:nvPr/>
        </p:nvSpPr>
        <p:spPr>
          <a:xfrm>
            <a:off x="1727835" y="5070468"/>
            <a:ext cx="5829415"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26.Ilustración de  Rinoceronte, ” de Alberto </a:t>
            </a:r>
            <a:r>
              <a:rPr lang="es-ES" sz="2000" dirty="0" err="1" smtClean="0"/>
              <a:t>Durero</a:t>
            </a:r>
            <a:r>
              <a:rPr lang="es-ES" sz="2000" dirty="0" smtClean="0"/>
              <a:t>, </a:t>
            </a:r>
            <a:r>
              <a:rPr lang="es-ES" sz="2000" dirty="0" smtClean="0">
                <a:solidFill>
                  <a:srgbClr val="FF0000"/>
                </a:solidFill>
              </a:rPr>
              <a:t>año</a:t>
            </a:r>
            <a:endParaRPr lang="es-ES" sz="2000" dirty="0">
              <a:solidFill>
                <a:srgbClr val="FF0000"/>
              </a:solidFill>
            </a:endParaRPr>
          </a:p>
        </p:txBody>
      </p:sp>
    </p:spTree>
    <p:extLst>
      <p:ext uri="{BB962C8B-B14F-4D97-AF65-F5344CB8AC3E}">
        <p14:creationId xmlns:p14="http://schemas.microsoft.com/office/powerpoint/2010/main" val="382316719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457200" y="1183780"/>
            <a:ext cx="8229600" cy="4525963"/>
          </a:xfrm>
        </p:spPr>
        <p:txBody>
          <a:bodyPr/>
          <a:lstStyle/>
          <a:p>
            <a:r>
              <a:rPr lang="es-ES_tradnl" dirty="0"/>
              <a:t>Si ponemos atención a las generaciones posteriores a la época en la que ocurrió la invención y popularización de medios como la televisión, encontramos que el poder que tienen los sistemas narrativos del </a:t>
            </a:r>
            <a:r>
              <a:rPr lang="es-ES_tradnl" i="1" dirty="0"/>
              <a:t>mass media</a:t>
            </a:r>
            <a:r>
              <a:rPr lang="es-ES_tradnl" dirty="0"/>
              <a:t> marca de manera profunda su manera de relacionarse con su entorno y construir su identidad. </a:t>
            </a:r>
          </a:p>
          <a:p>
            <a:endParaRPr lang="es-ES" dirty="0"/>
          </a:p>
        </p:txBody>
      </p:sp>
    </p:spTree>
    <p:extLst>
      <p:ext uri="{BB962C8B-B14F-4D97-AF65-F5344CB8AC3E}">
        <p14:creationId xmlns:p14="http://schemas.microsoft.com/office/powerpoint/2010/main" val="1119322424"/>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6" name="Imagen 5"/>
          <p:cNvPicPr>
            <a:picLocks noChangeAspect="1"/>
          </p:cNvPicPr>
          <p:nvPr/>
        </p:nvPicPr>
        <p:blipFill>
          <a:blip r:embed="rId2"/>
          <a:stretch>
            <a:fillRect/>
          </a:stretch>
        </p:blipFill>
        <p:spPr>
          <a:xfrm>
            <a:off x="1456431" y="0"/>
            <a:ext cx="4579633" cy="6858000"/>
          </a:xfrm>
          <a:prstGeom prst="rect">
            <a:avLst/>
          </a:prstGeom>
        </p:spPr>
      </p:pic>
      <p:sp>
        <p:nvSpPr>
          <p:cNvPr id="7" name="Título 1"/>
          <p:cNvSpPr txBox="1">
            <a:spLocks/>
          </p:cNvSpPr>
          <p:nvPr/>
        </p:nvSpPr>
        <p:spPr>
          <a:xfrm>
            <a:off x="5037785" y="4562948"/>
            <a:ext cx="3539514"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27.Ilustración de Sacha runa, </a:t>
            </a:r>
            <a:r>
              <a:rPr lang="es-ES" sz="2000" dirty="0" smtClean="0">
                <a:solidFill>
                  <a:srgbClr val="FF0000"/>
                </a:solidFill>
              </a:rPr>
              <a:t>autor, año </a:t>
            </a:r>
            <a:endParaRPr lang="es-ES" sz="2000" dirty="0">
              <a:solidFill>
                <a:srgbClr val="FF0000"/>
              </a:solidFill>
            </a:endParaRPr>
          </a:p>
        </p:txBody>
      </p:sp>
    </p:spTree>
    <p:extLst>
      <p:ext uri="{BB962C8B-B14F-4D97-AF65-F5344CB8AC3E}">
        <p14:creationId xmlns:p14="http://schemas.microsoft.com/office/powerpoint/2010/main" val="39349336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Macintosh HD:Users:Mac:Desktop:carroñaDOS//fanzine:COMIC:carroña2 1.tiff"/>
          <p:cNvPicPr/>
          <p:nvPr/>
        </p:nvPicPr>
        <p:blipFill>
          <a:blip r:embed="rId2" cstate="email">
            <a:extLst>
              <a:ext uri="{28A0092B-C50C-407E-A947-70E740481C1C}">
                <a14:useLocalDpi xmlns:a14="http://schemas.microsoft.com/office/drawing/2010/main"/>
              </a:ext>
            </a:extLst>
          </a:blip>
          <a:srcRect/>
          <a:stretch>
            <a:fillRect/>
          </a:stretch>
        </p:blipFill>
        <p:spPr bwMode="auto">
          <a:xfrm>
            <a:off x="770053" y="92160"/>
            <a:ext cx="2215884" cy="3398419"/>
          </a:xfrm>
          <a:prstGeom prst="rect">
            <a:avLst/>
          </a:prstGeom>
          <a:noFill/>
          <a:ln>
            <a:noFill/>
          </a:ln>
        </p:spPr>
      </p:pic>
      <p:pic>
        <p:nvPicPr>
          <p:cNvPr id="5" name="Imagen 4" descr="Macintosh HD:Users:Mac:Desktop:carroñaDOS//fanzine:COMIC:carroña2 0.tiff"/>
          <p:cNvPicPr/>
          <p:nvPr/>
        </p:nvPicPr>
        <p:blipFill>
          <a:blip r:embed="rId3" cstate="email">
            <a:extLst>
              <a:ext uri="{28A0092B-C50C-407E-A947-70E740481C1C}">
                <a14:useLocalDpi xmlns:a14="http://schemas.microsoft.com/office/drawing/2010/main"/>
              </a:ext>
            </a:extLst>
          </a:blip>
          <a:srcRect/>
          <a:stretch>
            <a:fillRect/>
          </a:stretch>
        </p:blipFill>
        <p:spPr bwMode="auto">
          <a:xfrm>
            <a:off x="3010702" y="337169"/>
            <a:ext cx="2162691" cy="3153410"/>
          </a:xfrm>
          <a:prstGeom prst="rect">
            <a:avLst/>
          </a:prstGeom>
          <a:noFill/>
          <a:ln>
            <a:noFill/>
          </a:ln>
        </p:spPr>
      </p:pic>
      <p:pic>
        <p:nvPicPr>
          <p:cNvPr id="6" name="Imagen 5" descr="Macintosh HD:Users:Mac:Desktop:carroñaDOS//fanzine:COMIC:carroña2 2.tiff"/>
          <p:cNvPicPr/>
          <p:nvPr/>
        </p:nvPicPr>
        <p:blipFill>
          <a:blip r:embed="rId4" cstate="email">
            <a:extLst>
              <a:ext uri="{28A0092B-C50C-407E-A947-70E740481C1C}">
                <a14:useLocalDpi xmlns:a14="http://schemas.microsoft.com/office/drawing/2010/main"/>
              </a:ext>
            </a:extLst>
          </a:blip>
          <a:srcRect/>
          <a:stretch>
            <a:fillRect/>
          </a:stretch>
        </p:blipFill>
        <p:spPr bwMode="auto">
          <a:xfrm>
            <a:off x="770053" y="3491531"/>
            <a:ext cx="2236204" cy="3283185"/>
          </a:xfrm>
          <a:prstGeom prst="rect">
            <a:avLst/>
          </a:prstGeom>
          <a:noFill/>
          <a:ln>
            <a:noFill/>
          </a:ln>
        </p:spPr>
      </p:pic>
      <p:pic>
        <p:nvPicPr>
          <p:cNvPr id="7" name="Imagen 6" descr="Macintosh HD:Users:Mac:Desktop:carroñaDOS//fanzine:COMIC:carroña2 3.tiff"/>
          <p:cNvPicPr/>
          <p:nvPr/>
        </p:nvPicPr>
        <p:blipFill>
          <a:blip r:embed="rId5" cstate="email">
            <a:extLst>
              <a:ext uri="{28A0092B-C50C-407E-A947-70E740481C1C}">
                <a14:useLocalDpi xmlns:a14="http://schemas.microsoft.com/office/drawing/2010/main"/>
              </a:ext>
            </a:extLst>
          </a:blip>
          <a:srcRect/>
          <a:stretch>
            <a:fillRect/>
          </a:stretch>
        </p:blipFill>
        <p:spPr bwMode="auto">
          <a:xfrm>
            <a:off x="3006257" y="3491531"/>
            <a:ext cx="2281338" cy="3283185"/>
          </a:xfrm>
          <a:prstGeom prst="rect">
            <a:avLst/>
          </a:prstGeom>
          <a:noFill/>
          <a:ln>
            <a:noFill/>
          </a:ln>
        </p:spPr>
      </p:pic>
      <p:sp>
        <p:nvSpPr>
          <p:cNvPr id="9" name="Título 1"/>
          <p:cNvSpPr txBox="1">
            <a:spLocks/>
          </p:cNvSpPr>
          <p:nvPr/>
        </p:nvSpPr>
        <p:spPr>
          <a:xfrm>
            <a:off x="5287595" y="2820151"/>
            <a:ext cx="3539514"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28.Primer capítulo del comic, “Carroña Sagrada 2, El traga estrellas”,2014</a:t>
            </a:r>
            <a:r>
              <a:rPr lang="es-ES" sz="2000" dirty="0" smtClean="0">
                <a:solidFill>
                  <a:srgbClr val="FF0000"/>
                </a:solidFill>
              </a:rPr>
              <a:t> </a:t>
            </a:r>
            <a:endParaRPr lang="es-ES" sz="2000" dirty="0">
              <a:solidFill>
                <a:srgbClr val="FF0000"/>
              </a:solidFill>
            </a:endParaRPr>
          </a:p>
        </p:txBody>
      </p:sp>
    </p:spTree>
    <p:extLst>
      <p:ext uri="{BB962C8B-B14F-4D97-AF65-F5344CB8AC3E}">
        <p14:creationId xmlns:p14="http://schemas.microsoft.com/office/powerpoint/2010/main" val="860839647"/>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Macintosh HD:Users:Mac:Desktop:carroñaDOS//fanzine:COMIC:carroña2 4.tiff"/>
          <p:cNvPicPr/>
          <p:nvPr/>
        </p:nvPicPr>
        <p:blipFill>
          <a:blip r:embed="rId2" cstate="email">
            <a:extLst>
              <a:ext uri="{28A0092B-C50C-407E-A947-70E740481C1C}">
                <a14:useLocalDpi xmlns:a14="http://schemas.microsoft.com/office/drawing/2010/main"/>
              </a:ext>
            </a:extLst>
          </a:blip>
          <a:srcRect/>
          <a:stretch>
            <a:fillRect/>
          </a:stretch>
        </p:blipFill>
        <p:spPr bwMode="auto">
          <a:xfrm>
            <a:off x="737628" y="166572"/>
            <a:ext cx="2239819" cy="3283625"/>
          </a:xfrm>
          <a:prstGeom prst="rect">
            <a:avLst/>
          </a:prstGeom>
          <a:noFill/>
          <a:ln>
            <a:noFill/>
          </a:ln>
        </p:spPr>
      </p:pic>
      <p:pic>
        <p:nvPicPr>
          <p:cNvPr id="5" name="Imagen 4" descr="Macintosh HD:Users:Mac:Desktop:carroñaDOS//fanzine:COMIC:carroña2 5.tiff"/>
          <p:cNvPicPr/>
          <p:nvPr/>
        </p:nvPicPr>
        <p:blipFill>
          <a:blip r:embed="rId3" cstate="email">
            <a:extLst>
              <a:ext uri="{28A0092B-C50C-407E-A947-70E740481C1C}">
                <a14:useLocalDpi xmlns:a14="http://schemas.microsoft.com/office/drawing/2010/main"/>
              </a:ext>
            </a:extLst>
          </a:blip>
          <a:srcRect/>
          <a:stretch>
            <a:fillRect/>
          </a:stretch>
        </p:blipFill>
        <p:spPr bwMode="auto">
          <a:xfrm>
            <a:off x="3086481" y="138991"/>
            <a:ext cx="2201107" cy="3207497"/>
          </a:xfrm>
          <a:prstGeom prst="rect">
            <a:avLst/>
          </a:prstGeom>
          <a:noFill/>
          <a:ln>
            <a:noFill/>
          </a:ln>
        </p:spPr>
      </p:pic>
      <p:pic>
        <p:nvPicPr>
          <p:cNvPr id="6" name="Imagen 5" descr="Macintosh HD:Users:Mac:Desktop:carroñaDOS//fanzine:COMIC:carroña2 7.tiff"/>
          <p:cNvPicPr/>
          <p:nvPr/>
        </p:nvPicPr>
        <p:blipFill>
          <a:blip r:embed="rId4" cstate="email">
            <a:extLst>
              <a:ext uri="{28A0092B-C50C-407E-A947-70E740481C1C}">
                <a14:useLocalDpi xmlns:a14="http://schemas.microsoft.com/office/drawing/2010/main"/>
              </a:ext>
            </a:extLst>
          </a:blip>
          <a:srcRect/>
          <a:stretch>
            <a:fillRect/>
          </a:stretch>
        </p:blipFill>
        <p:spPr bwMode="auto">
          <a:xfrm>
            <a:off x="728798" y="3620913"/>
            <a:ext cx="2140362" cy="3091339"/>
          </a:xfrm>
          <a:prstGeom prst="rect">
            <a:avLst/>
          </a:prstGeom>
          <a:noFill/>
          <a:ln>
            <a:noFill/>
          </a:ln>
        </p:spPr>
      </p:pic>
      <p:pic>
        <p:nvPicPr>
          <p:cNvPr id="7" name="Imagen 6" descr="Macintosh HD:Users:Mac:Desktop:carroñaDOS//fanzine:COMIC:carroña2 8.tiff"/>
          <p:cNvPicPr/>
          <p:nvPr/>
        </p:nvPicPr>
        <p:blipFill>
          <a:blip r:embed="rId5" cstate="email">
            <a:extLst>
              <a:ext uri="{28A0092B-C50C-407E-A947-70E740481C1C}">
                <a14:useLocalDpi xmlns:a14="http://schemas.microsoft.com/office/drawing/2010/main"/>
              </a:ext>
            </a:extLst>
          </a:blip>
          <a:srcRect/>
          <a:stretch>
            <a:fillRect/>
          </a:stretch>
        </p:blipFill>
        <p:spPr bwMode="auto">
          <a:xfrm>
            <a:off x="3077201" y="3621897"/>
            <a:ext cx="2096579" cy="3102425"/>
          </a:xfrm>
          <a:prstGeom prst="rect">
            <a:avLst/>
          </a:prstGeom>
          <a:noFill/>
          <a:ln>
            <a:noFill/>
          </a:ln>
        </p:spPr>
      </p:pic>
      <p:sp>
        <p:nvSpPr>
          <p:cNvPr id="9" name="Título 1"/>
          <p:cNvSpPr txBox="1">
            <a:spLocks/>
          </p:cNvSpPr>
          <p:nvPr/>
        </p:nvSpPr>
        <p:spPr>
          <a:xfrm>
            <a:off x="5287595" y="2820151"/>
            <a:ext cx="3539514"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29.Segundo capítulo del comic, “Carroña Sagrada 2, El traga estrellas”,2014</a:t>
            </a:r>
            <a:r>
              <a:rPr lang="es-ES" sz="2000" dirty="0" smtClean="0">
                <a:solidFill>
                  <a:srgbClr val="FF0000"/>
                </a:solidFill>
              </a:rPr>
              <a:t> </a:t>
            </a:r>
            <a:endParaRPr lang="es-ES" sz="2000" dirty="0">
              <a:solidFill>
                <a:srgbClr val="FF0000"/>
              </a:solidFill>
            </a:endParaRPr>
          </a:p>
        </p:txBody>
      </p:sp>
    </p:spTree>
    <p:extLst>
      <p:ext uri="{BB962C8B-B14F-4D97-AF65-F5344CB8AC3E}">
        <p14:creationId xmlns:p14="http://schemas.microsoft.com/office/powerpoint/2010/main" val="661724744"/>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Macintosh HD:Users:Mac:Desktop:carroñaDOS//fanzine:COMIC:carroña2 9.tiff"/>
          <p:cNvPicPr/>
          <p:nvPr/>
        </p:nvPicPr>
        <p:blipFill>
          <a:blip r:embed="rId2" cstate="email">
            <a:extLst>
              <a:ext uri="{28A0092B-C50C-407E-A947-70E740481C1C}">
                <a14:useLocalDpi xmlns:a14="http://schemas.microsoft.com/office/drawing/2010/main"/>
              </a:ext>
            </a:extLst>
          </a:blip>
          <a:srcRect/>
          <a:stretch>
            <a:fillRect/>
          </a:stretch>
        </p:blipFill>
        <p:spPr bwMode="auto">
          <a:xfrm>
            <a:off x="796549" y="346710"/>
            <a:ext cx="2096770" cy="3082290"/>
          </a:xfrm>
          <a:prstGeom prst="rect">
            <a:avLst/>
          </a:prstGeom>
          <a:noFill/>
          <a:ln>
            <a:noFill/>
          </a:ln>
        </p:spPr>
      </p:pic>
      <p:pic>
        <p:nvPicPr>
          <p:cNvPr id="6" name="Imagen 5" descr="Macintosh HD:Users:Mac:Desktop:carroñaDOS//fanzine:COMIC:carroña2 10.tiff"/>
          <p:cNvPicPr/>
          <p:nvPr/>
        </p:nvPicPr>
        <p:blipFill>
          <a:blip r:embed="rId3" cstate="email">
            <a:extLst>
              <a:ext uri="{28A0092B-C50C-407E-A947-70E740481C1C}">
                <a14:useLocalDpi xmlns:a14="http://schemas.microsoft.com/office/drawing/2010/main"/>
              </a:ext>
            </a:extLst>
          </a:blip>
          <a:srcRect/>
          <a:stretch>
            <a:fillRect/>
          </a:stretch>
        </p:blipFill>
        <p:spPr bwMode="auto">
          <a:xfrm>
            <a:off x="3094569" y="346710"/>
            <a:ext cx="2122170" cy="3091180"/>
          </a:xfrm>
          <a:prstGeom prst="rect">
            <a:avLst/>
          </a:prstGeom>
          <a:noFill/>
          <a:ln>
            <a:noFill/>
          </a:ln>
        </p:spPr>
      </p:pic>
      <p:pic>
        <p:nvPicPr>
          <p:cNvPr id="7" name="Imagen 6" descr="Macintosh HD:Users:Mac:Desktop:carroñaDOS//fanzine:COMIC:carroña2 11.tiff"/>
          <p:cNvPicPr/>
          <p:nvPr/>
        </p:nvPicPr>
        <p:blipFill>
          <a:blip r:embed="rId4" cstate="email">
            <a:extLst>
              <a:ext uri="{28A0092B-C50C-407E-A947-70E740481C1C}">
                <a14:useLocalDpi xmlns:a14="http://schemas.microsoft.com/office/drawing/2010/main"/>
              </a:ext>
            </a:extLst>
          </a:blip>
          <a:srcRect/>
          <a:stretch>
            <a:fillRect/>
          </a:stretch>
        </p:blipFill>
        <p:spPr bwMode="auto">
          <a:xfrm>
            <a:off x="828934" y="3437890"/>
            <a:ext cx="2064385" cy="2985135"/>
          </a:xfrm>
          <a:prstGeom prst="rect">
            <a:avLst/>
          </a:prstGeom>
          <a:noFill/>
          <a:ln>
            <a:noFill/>
          </a:ln>
        </p:spPr>
      </p:pic>
      <p:pic>
        <p:nvPicPr>
          <p:cNvPr id="8" name="Imagen 7" descr="Macintosh HD:Users:Mac:Desktop:carroñaDOS//fanzine:COMIC:carroña2 12.tiff"/>
          <p:cNvPicPr/>
          <p:nvPr/>
        </p:nvPicPr>
        <p:blipFill>
          <a:blip r:embed="rId5" cstate="email">
            <a:extLst>
              <a:ext uri="{28A0092B-C50C-407E-A947-70E740481C1C}">
                <a14:useLocalDpi xmlns:a14="http://schemas.microsoft.com/office/drawing/2010/main"/>
              </a:ext>
            </a:extLst>
          </a:blip>
          <a:srcRect/>
          <a:stretch>
            <a:fillRect/>
          </a:stretch>
        </p:blipFill>
        <p:spPr bwMode="auto">
          <a:xfrm>
            <a:off x="3094569" y="3458711"/>
            <a:ext cx="2126615" cy="3099435"/>
          </a:xfrm>
          <a:prstGeom prst="rect">
            <a:avLst/>
          </a:prstGeom>
          <a:noFill/>
          <a:ln>
            <a:noFill/>
          </a:ln>
        </p:spPr>
      </p:pic>
      <p:sp>
        <p:nvSpPr>
          <p:cNvPr id="9" name="Título 1"/>
          <p:cNvSpPr txBox="1">
            <a:spLocks/>
          </p:cNvSpPr>
          <p:nvPr/>
        </p:nvSpPr>
        <p:spPr>
          <a:xfrm>
            <a:off x="5287595" y="2820151"/>
            <a:ext cx="3539514"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30.Tercer capítulo del comic, “Carroña Sagrada 2, El traga estrellas”,2014</a:t>
            </a:r>
            <a:r>
              <a:rPr lang="es-ES" sz="2000" dirty="0" smtClean="0">
                <a:solidFill>
                  <a:srgbClr val="FF0000"/>
                </a:solidFill>
              </a:rPr>
              <a:t> </a:t>
            </a:r>
            <a:endParaRPr lang="es-ES" sz="2000" dirty="0">
              <a:solidFill>
                <a:srgbClr val="FF0000"/>
              </a:solidFill>
            </a:endParaRPr>
          </a:p>
        </p:txBody>
      </p:sp>
    </p:spTree>
    <p:extLst>
      <p:ext uri="{BB962C8B-B14F-4D97-AF65-F5344CB8AC3E}">
        <p14:creationId xmlns:p14="http://schemas.microsoft.com/office/powerpoint/2010/main" val="372525431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a:bodyPr>
          <a:lstStyle/>
          <a:p>
            <a:r>
              <a:rPr lang="es-ES_tradnl" dirty="0"/>
              <a:t>Estos seres se engendran en tres etapas inspiradas en la vida vegetal que irrumpe sin permiso entre las grietas de la ciudad, y son representadas con tres imágenes distintas: </a:t>
            </a:r>
            <a:endParaRPr lang="es-ES_tradnl" dirty="0" smtClean="0"/>
          </a:p>
          <a:p>
            <a:r>
              <a:rPr lang="es-ES_tradnl" dirty="0" smtClean="0"/>
              <a:t>La </a:t>
            </a:r>
            <a:r>
              <a:rPr lang="es-ES_tradnl" dirty="0"/>
              <a:t>potencia vital de la </a:t>
            </a:r>
            <a:r>
              <a:rPr lang="es-ES_tradnl" i="1" dirty="0"/>
              <a:t> maleza</a:t>
            </a:r>
            <a:r>
              <a:rPr lang="es-ES_tradnl" dirty="0"/>
              <a:t>.</a:t>
            </a:r>
          </a:p>
          <a:p>
            <a:pPr lvl="0"/>
            <a:r>
              <a:rPr lang="es-ES_tradnl" dirty="0"/>
              <a:t>La silenciosa omnipresencia de las </a:t>
            </a:r>
            <a:r>
              <a:rPr lang="es-ES_tradnl" i="1" dirty="0"/>
              <a:t>hojas secas.</a:t>
            </a:r>
            <a:endParaRPr lang="es-ES_tradnl" dirty="0"/>
          </a:p>
          <a:p>
            <a:pPr lvl="0"/>
            <a:r>
              <a:rPr lang="es-ES_tradnl" dirty="0"/>
              <a:t>La infinita complejidad de la </a:t>
            </a:r>
            <a:r>
              <a:rPr lang="es-ES_tradnl" i="1" dirty="0"/>
              <a:t>hierba común </a:t>
            </a:r>
            <a:r>
              <a:rPr lang="es-ES_tradnl" dirty="0"/>
              <a:t>en el paisaje. </a:t>
            </a:r>
          </a:p>
          <a:p>
            <a:endParaRPr lang="es-ES" dirty="0"/>
          </a:p>
        </p:txBody>
      </p:sp>
    </p:spTree>
    <p:extLst>
      <p:ext uri="{BB962C8B-B14F-4D97-AF65-F5344CB8AC3E}">
        <p14:creationId xmlns:p14="http://schemas.microsoft.com/office/powerpoint/2010/main" val="2578370172"/>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Macintosh HD:Users:Mac:Desktop:CARROÑA/SAGRADA.:CARROÑA SAGRADA II//HUACAY_Siqui:pastes:LATE_PASTE.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61677" y="987700"/>
            <a:ext cx="2761932" cy="4221446"/>
          </a:xfrm>
          <a:prstGeom prst="rect">
            <a:avLst/>
          </a:prstGeom>
          <a:noFill/>
          <a:ln>
            <a:noFill/>
          </a:ln>
        </p:spPr>
      </p:pic>
      <p:pic>
        <p:nvPicPr>
          <p:cNvPr id="5" name="Imagen 4" descr="Macintosh HD:Users:Mac:Desktop:CARROÑA/SAGRADA.:CARROÑA SAGRADA II//HUACAY_Siqui:pastes:HOJA_PASTE.tif"/>
          <p:cNvPicPr/>
          <p:nvPr/>
        </p:nvPicPr>
        <p:blipFill>
          <a:blip r:embed="rId3" cstate="email">
            <a:extLst>
              <a:ext uri="{28A0092B-C50C-407E-A947-70E740481C1C}">
                <a14:useLocalDpi xmlns:a14="http://schemas.microsoft.com/office/drawing/2010/main"/>
              </a:ext>
            </a:extLst>
          </a:blip>
          <a:srcRect/>
          <a:stretch>
            <a:fillRect/>
          </a:stretch>
        </p:blipFill>
        <p:spPr bwMode="auto">
          <a:xfrm>
            <a:off x="3018765" y="794934"/>
            <a:ext cx="2865218" cy="4378841"/>
          </a:xfrm>
          <a:prstGeom prst="rect">
            <a:avLst/>
          </a:prstGeom>
          <a:noFill/>
          <a:ln>
            <a:noFill/>
          </a:ln>
        </p:spPr>
      </p:pic>
      <p:pic>
        <p:nvPicPr>
          <p:cNvPr id="6" name="Imagen 5" descr="Macintosh HD:Users:Mac:Desktop:CARROÑA/SAGRADA.:CARROÑA SAGRADA II//HUACAY_Siqui:pastes:TEJE_PASTE.tif"/>
          <p:cNvPicPr/>
          <p:nvPr/>
        </p:nvPicPr>
        <p:blipFill>
          <a:blip r:embed="rId4" cstate="email">
            <a:extLst>
              <a:ext uri="{28A0092B-C50C-407E-A947-70E740481C1C}">
                <a14:useLocalDpi xmlns:a14="http://schemas.microsoft.com/office/drawing/2010/main"/>
              </a:ext>
            </a:extLst>
          </a:blip>
          <a:srcRect/>
          <a:stretch>
            <a:fillRect/>
          </a:stretch>
        </p:blipFill>
        <p:spPr bwMode="auto">
          <a:xfrm>
            <a:off x="6141119" y="634266"/>
            <a:ext cx="2868541" cy="4383657"/>
          </a:xfrm>
          <a:prstGeom prst="rect">
            <a:avLst/>
          </a:prstGeom>
          <a:noFill/>
          <a:ln>
            <a:noFill/>
          </a:ln>
        </p:spPr>
      </p:pic>
      <p:sp>
        <p:nvSpPr>
          <p:cNvPr id="8" name="Título 1"/>
          <p:cNvSpPr txBox="1">
            <a:spLocks/>
          </p:cNvSpPr>
          <p:nvPr/>
        </p:nvSpPr>
        <p:spPr>
          <a:xfrm>
            <a:off x="2344468" y="4798170"/>
            <a:ext cx="4879135"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31.Pesonajes pensados como producto del llanto del huacay siqui. </a:t>
            </a:r>
            <a:endParaRPr lang="es-ES" sz="2000" dirty="0">
              <a:solidFill>
                <a:srgbClr val="FF0000"/>
              </a:solidFill>
            </a:endParaRPr>
          </a:p>
        </p:txBody>
      </p:sp>
    </p:spTree>
    <p:extLst>
      <p:ext uri="{BB962C8B-B14F-4D97-AF65-F5344CB8AC3E}">
        <p14:creationId xmlns:p14="http://schemas.microsoft.com/office/powerpoint/2010/main" val="343208051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Imágenes </a:t>
            </a:r>
            <a:r>
              <a:rPr lang="es-ES" dirty="0" err="1" smtClean="0"/>
              <a:t>vj</a:t>
            </a:r>
            <a:endParaRPr lang="es-ES" dirty="0"/>
          </a:p>
        </p:txBody>
      </p:sp>
      <p:pic>
        <p:nvPicPr>
          <p:cNvPr id="4" name="Imagen 3" descr="Macintosh HD:Users:Mac:Desktop:Captura de pantalla 2015-01-10 a la(s) 19.41.08.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 y="337502"/>
            <a:ext cx="4962884" cy="3098005"/>
          </a:xfrm>
          <a:prstGeom prst="rect">
            <a:avLst/>
          </a:prstGeom>
          <a:noFill/>
          <a:ln>
            <a:noFill/>
          </a:ln>
        </p:spPr>
      </p:pic>
      <p:pic>
        <p:nvPicPr>
          <p:cNvPr id="6" name="Imagen 5" descr="Macintosh HD:Users:Mac:Desktop:Captura de pantalla 2015-01-10 a la(s) 19.41.58.png"/>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 y="3530635"/>
            <a:ext cx="4962884" cy="3097309"/>
          </a:xfrm>
          <a:prstGeom prst="rect">
            <a:avLst/>
          </a:prstGeom>
          <a:noFill/>
          <a:ln>
            <a:noFill/>
          </a:ln>
        </p:spPr>
      </p:pic>
      <p:sp>
        <p:nvSpPr>
          <p:cNvPr id="7" name="Título 1"/>
          <p:cNvSpPr txBox="1">
            <a:spLocks/>
          </p:cNvSpPr>
          <p:nvPr/>
        </p:nvSpPr>
        <p:spPr>
          <a:xfrm>
            <a:off x="5420084" y="2023060"/>
            <a:ext cx="3584520"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32.Invocando hierba mala, presentación de </a:t>
            </a:r>
            <a:r>
              <a:rPr lang="es-ES" sz="2000" dirty="0" err="1" smtClean="0"/>
              <a:t>vj</a:t>
            </a:r>
            <a:r>
              <a:rPr lang="es-ES" sz="2000" dirty="0" smtClean="0"/>
              <a:t>/dj, FADA, 2014</a:t>
            </a:r>
            <a:endParaRPr lang="es-ES" sz="2000" dirty="0">
              <a:solidFill>
                <a:srgbClr val="FF0000"/>
              </a:solidFill>
            </a:endParaRPr>
          </a:p>
        </p:txBody>
      </p:sp>
    </p:spTree>
    <p:extLst>
      <p:ext uri="{BB962C8B-B14F-4D97-AF65-F5344CB8AC3E}">
        <p14:creationId xmlns:p14="http://schemas.microsoft.com/office/powerpoint/2010/main" val="2502367573"/>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5" name="Imagen 4" descr="Macintosh HD:Users:Mac:Desktop:CARROÑA/SAGRADA.:CARROÑA SAGRADA II//HUACAY_Siqui:REGISTRO:registroslate:lateregistro.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852722" y="940768"/>
            <a:ext cx="7621627" cy="4181260"/>
          </a:xfrm>
          <a:prstGeom prst="rect">
            <a:avLst/>
          </a:prstGeom>
          <a:noFill/>
          <a:ln>
            <a:noFill/>
          </a:ln>
        </p:spPr>
      </p:pic>
      <p:sp>
        <p:nvSpPr>
          <p:cNvPr id="7" name="Título 1"/>
          <p:cNvSpPr txBox="1">
            <a:spLocks/>
          </p:cNvSpPr>
          <p:nvPr/>
        </p:nvSpPr>
        <p:spPr>
          <a:xfrm>
            <a:off x="2344468" y="4798170"/>
            <a:ext cx="4879135" cy="172506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33. Late corazón de maleza, intervención en paste up,2014. </a:t>
            </a:r>
            <a:endParaRPr lang="es-ES" sz="2000" dirty="0">
              <a:solidFill>
                <a:srgbClr val="FF0000"/>
              </a:solidFill>
            </a:endParaRPr>
          </a:p>
        </p:txBody>
      </p:sp>
    </p:spTree>
    <p:extLst>
      <p:ext uri="{BB962C8B-B14F-4D97-AF65-F5344CB8AC3E}">
        <p14:creationId xmlns:p14="http://schemas.microsoft.com/office/powerpoint/2010/main" val="3065966679"/>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Macintosh HD:Users:Mac:Desktop:CARROÑA/SAGRADA.:CARROÑA SAGRADA II//HUACAY_Siqui:REGISTRO:registrobaila:noelegida3.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873543" y="531840"/>
            <a:ext cx="7120299" cy="5339642"/>
          </a:xfrm>
          <a:prstGeom prst="rect">
            <a:avLst/>
          </a:prstGeom>
          <a:noFill/>
          <a:ln>
            <a:noFill/>
          </a:ln>
        </p:spPr>
      </p:pic>
      <p:sp>
        <p:nvSpPr>
          <p:cNvPr id="7" name="Título 1"/>
          <p:cNvSpPr txBox="1">
            <a:spLocks/>
          </p:cNvSpPr>
          <p:nvPr/>
        </p:nvSpPr>
        <p:spPr>
          <a:xfrm>
            <a:off x="2344468" y="5725843"/>
            <a:ext cx="5899184" cy="92232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34. Baila hueso de Hoja Seca, intervención</a:t>
            </a:r>
          </a:p>
          <a:p>
            <a:r>
              <a:rPr lang="es-ES" sz="2000" dirty="0" smtClean="0"/>
              <a:t> paste up,2014. </a:t>
            </a:r>
            <a:endParaRPr lang="es-ES" sz="2000" dirty="0">
              <a:solidFill>
                <a:srgbClr val="FF0000"/>
              </a:solidFill>
            </a:endParaRPr>
          </a:p>
        </p:txBody>
      </p:sp>
    </p:spTree>
    <p:extLst>
      <p:ext uri="{BB962C8B-B14F-4D97-AF65-F5344CB8AC3E}">
        <p14:creationId xmlns:p14="http://schemas.microsoft.com/office/powerpoint/2010/main" val="3425439010"/>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Macintosh HD:Users:Mac:Desktop:fotosINVOCANDOfinales:P1000177.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852727" y="817113"/>
            <a:ext cx="6787221" cy="5089977"/>
          </a:xfrm>
          <a:prstGeom prst="rect">
            <a:avLst/>
          </a:prstGeom>
          <a:noFill/>
          <a:ln>
            <a:noFill/>
          </a:ln>
        </p:spPr>
      </p:pic>
      <p:sp>
        <p:nvSpPr>
          <p:cNvPr id="5" name="Título 1"/>
          <p:cNvSpPr txBox="1">
            <a:spLocks/>
          </p:cNvSpPr>
          <p:nvPr/>
        </p:nvSpPr>
        <p:spPr>
          <a:xfrm>
            <a:off x="2344468" y="5767485"/>
            <a:ext cx="5899184" cy="92232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35.Teje Hierba y Sangre, intervención</a:t>
            </a:r>
          </a:p>
          <a:p>
            <a:r>
              <a:rPr lang="es-ES" sz="2000" dirty="0" smtClean="0"/>
              <a:t> paste up,2014. </a:t>
            </a:r>
            <a:endParaRPr lang="es-ES" sz="2000" dirty="0">
              <a:solidFill>
                <a:srgbClr val="FF0000"/>
              </a:solidFill>
            </a:endParaRPr>
          </a:p>
        </p:txBody>
      </p:sp>
    </p:spTree>
    <p:extLst>
      <p:ext uri="{BB962C8B-B14F-4D97-AF65-F5344CB8AC3E}">
        <p14:creationId xmlns:p14="http://schemas.microsoft.com/office/powerpoint/2010/main" val="335247139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dirty="0"/>
          </a:p>
        </p:txBody>
      </p:sp>
      <p:pic>
        <p:nvPicPr>
          <p:cNvPr id="4" name="Imagen 3"/>
          <p:cNvPicPr/>
          <p:nvPr/>
        </p:nvPicPr>
        <p:blipFill>
          <a:blip r:embed="rId3" cstate="email">
            <a:extLst>
              <a:ext uri="{28A0092B-C50C-407E-A947-70E740481C1C}">
                <a14:useLocalDpi xmlns:a14="http://schemas.microsoft.com/office/drawing/2010/main"/>
              </a:ext>
            </a:extLst>
          </a:blip>
          <a:stretch>
            <a:fillRect/>
          </a:stretch>
        </p:blipFill>
        <p:spPr>
          <a:xfrm>
            <a:off x="1079211" y="1224031"/>
            <a:ext cx="6997989" cy="4418528"/>
          </a:xfrm>
          <a:prstGeom prst="rect">
            <a:avLst/>
          </a:prstGeom>
        </p:spPr>
      </p:pic>
      <p:sp>
        <p:nvSpPr>
          <p:cNvPr id="5" name="CuadroTexto 4"/>
          <p:cNvSpPr txBox="1"/>
          <p:nvPr/>
        </p:nvSpPr>
        <p:spPr>
          <a:xfrm>
            <a:off x="2851960" y="5996525"/>
            <a:ext cx="6099470" cy="646331"/>
          </a:xfrm>
          <a:prstGeom prst="rect">
            <a:avLst/>
          </a:prstGeom>
          <a:noFill/>
        </p:spPr>
        <p:txBody>
          <a:bodyPr wrap="square" rtlCol="0">
            <a:spAutoFit/>
          </a:bodyPr>
          <a:lstStyle/>
          <a:p>
            <a:r>
              <a:rPr lang="es-ES" dirty="0" smtClean="0"/>
              <a:t>Fig1.Grafico del INEC sobre tenencia de televisores en el Ecuador urbano. </a:t>
            </a:r>
            <a:endParaRPr lang="es-ES" dirty="0"/>
          </a:p>
        </p:txBody>
      </p:sp>
    </p:spTree>
    <p:extLst>
      <p:ext uri="{BB962C8B-B14F-4D97-AF65-F5344CB8AC3E}">
        <p14:creationId xmlns:p14="http://schemas.microsoft.com/office/powerpoint/2010/main" val="1560735582"/>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2919" y="274638"/>
            <a:ext cx="8229600" cy="1143000"/>
          </a:xfrm>
        </p:spPr>
        <p:txBody>
          <a:bodyPr/>
          <a:lstStyle/>
          <a:p>
            <a:endParaRPr lang="es-ES"/>
          </a:p>
        </p:txBody>
      </p:sp>
      <p:pic>
        <p:nvPicPr>
          <p:cNvPr id="4" name="Imagen 3" descr="Macintosh HD:Users:Mac:Desktop:CALCOMANIAS.:carroña2"/>
          <p:cNvPicPr/>
          <p:nvPr/>
        </p:nvPicPr>
        <p:blipFill>
          <a:blip r:embed="rId2" cstate="email">
            <a:extLst>
              <a:ext uri="{28A0092B-C50C-407E-A947-70E740481C1C}">
                <a14:useLocalDpi xmlns:a14="http://schemas.microsoft.com/office/drawing/2010/main"/>
              </a:ext>
            </a:extLst>
          </a:blip>
          <a:srcRect/>
          <a:stretch>
            <a:fillRect/>
          </a:stretch>
        </p:blipFill>
        <p:spPr bwMode="auto">
          <a:xfrm>
            <a:off x="602918" y="90022"/>
            <a:ext cx="3560539" cy="3554908"/>
          </a:xfrm>
          <a:prstGeom prst="rect">
            <a:avLst/>
          </a:prstGeom>
          <a:noFill/>
          <a:ln>
            <a:noFill/>
          </a:ln>
        </p:spPr>
      </p:pic>
      <p:pic>
        <p:nvPicPr>
          <p:cNvPr id="5" name="Imagen 4" descr="Macintosh HD:Users:Mac:Downloads:carroñacircular2.tif"/>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7718" y="-124928"/>
            <a:ext cx="3940635" cy="3749037"/>
          </a:xfrm>
          <a:prstGeom prst="rect">
            <a:avLst/>
          </a:prstGeom>
          <a:noFill/>
          <a:ln>
            <a:noFill/>
          </a:ln>
        </p:spPr>
      </p:pic>
      <p:pic>
        <p:nvPicPr>
          <p:cNvPr id="6" name="Imagen 5" descr="Macintosh HD:Users:Mac:Desktop:carroñaDOS//fanzine:COMIC:img001.tif"/>
          <p:cNvPicPr/>
          <p:nvPr/>
        </p:nvPicPr>
        <p:blipFill>
          <a:blip r:embed="rId4" cstate="email">
            <a:extLst>
              <a:ext uri="{28A0092B-C50C-407E-A947-70E740481C1C}">
                <a14:useLocalDpi xmlns:a14="http://schemas.microsoft.com/office/drawing/2010/main"/>
              </a:ext>
            </a:extLst>
          </a:blip>
          <a:srcRect/>
          <a:stretch>
            <a:fillRect/>
          </a:stretch>
        </p:blipFill>
        <p:spPr bwMode="auto">
          <a:xfrm>
            <a:off x="2863839" y="3322319"/>
            <a:ext cx="3685775" cy="3575698"/>
          </a:xfrm>
          <a:prstGeom prst="rect">
            <a:avLst/>
          </a:prstGeom>
          <a:noFill/>
          <a:ln>
            <a:noFill/>
          </a:ln>
        </p:spPr>
      </p:pic>
      <p:sp>
        <p:nvSpPr>
          <p:cNvPr id="7" name="Título 1"/>
          <p:cNvSpPr txBox="1">
            <a:spLocks/>
          </p:cNvSpPr>
          <p:nvPr/>
        </p:nvSpPr>
        <p:spPr>
          <a:xfrm>
            <a:off x="6118381" y="3302709"/>
            <a:ext cx="2922309" cy="231734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dirty="0" err="1" smtClean="0"/>
              <a:t>Fig</a:t>
            </a:r>
            <a:r>
              <a:rPr lang="es-ES" sz="2000" dirty="0" smtClean="0"/>
              <a:t> 36. </a:t>
            </a:r>
            <a:r>
              <a:rPr lang="es-ES_tradnl" sz="2000" dirty="0"/>
              <a:t>Ilustraciones sobre la metamorfosis de la ciudad</a:t>
            </a:r>
            <a:r>
              <a:rPr lang="es-ES_tradnl" sz="2000" b="1" dirty="0" smtClean="0"/>
              <a:t>.</a:t>
            </a:r>
            <a:r>
              <a:rPr lang="es-ES" sz="2000" dirty="0" smtClean="0"/>
              <a:t>,2014. </a:t>
            </a:r>
            <a:endParaRPr lang="es-ES" sz="2000" dirty="0">
              <a:solidFill>
                <a:srgbClr val="FF0000"/>
              </a:solidFill>
            </a:endParaRPr>
          </a:p>
        </p:txBody>
      </p:sp>
    </p:spTree>
    <p:extLst>
      <p:ext uri="{BB962C8B-B14F-4D97-AF65-F5344CB8AC3E}">
        <p14:creationId xmlns:p14="http://schemas.microsoft.com/office/powerpoint/2010/main" val="3539457705"/>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Ilustraciones largas</a:t>
            </a:r>
          </a:p>
          <a:p>
            <a:endParaRPr lang="es-ES" dirty="0"/>
          </a:p>
        </p:txBody>
      </p:sp>
      <p:pic>
        <p:nvPicPr>
          <p:cNvPr id="4" name="Imagen 3" descr="https://nolugarguapulo.files.wordpress.com/2015/01/nohayflorexpo64.jpg?w=1000&amp;h=&amp;crop=1"/>
          <p:cNvPicPr/>
          <p:nvPr/>
        </p:nvPicPr>
        <p:blipFill>
          <a:blip r:embed="rId2">
            <a:extLst>
              <a:ext uri="{28A0092B-C50C-407E-A947-70E740481C1C}">
                <a14:useLocalDpi xmlns:a14="http://schemas.microsoft.com/office/drawing/2010/main" val="0"/>
              </a:ext>
            </a:extLst>
          </a:blip>
          <a:srcRect/>
          <a:stretch>
            <a:fillRect/>
          </a:stretch>
        </p:blipFill>
        <p:spPr bwMode="auto">
          <a:xfrm>
            <a:off x="457200" y="726027"/>
            <a:ext cx="6673546" cy="4437643"/>
          </a:xfrm>
          <a:prstGeom prst="rect">
            <a:avLst/>
          </a:prstGeom>
          <a:noFill/>
          <a:ln>
            <a:noFill/>
          </a:ln>
        </p:spPr>
      </p:pic>
      <p:sp>
        <p:nvSpPr>
          <p:cNvPr id="6" name="Rectángulo 5"/>
          <p:cNvSpPr/>
          <p:nvPr/>
        </p:nvSpPr>
        <p:spPr>
          <a:xfrm>
            <a:off x="1911288" y="5525815"/>
            <a:ext cx="4572000" cy="369332"/>
          </a:xfrm>
          <a:prstGeom prst="rect">
            <a:avLst/>
          </a:prstGeom>
        </p:spPr>
        <p:txBody>
          <a:bodyPr>
            <a:spAutoFit/>
          </a:bodyPr>
          <a:lstStyle/>
          <a:p>
            <a:r>
              <a:rPr lang="es-ES_tradnl" dirty="0" err="1" smtClean="0"/>
              <a:t>Fig</a:t>
            </a:r>
            <a:r>
              <a:rPr lang="es-ES_tradnl" dirty="0" smtClean="0"/>
              <a:t> 37. Llanto canción de Palo, 2014</a:t>
            </a:r>
            <a:endParaRPr lang="es-ES_tradnl" b="1" dirty="0"/>
          </a:p>
        </p:txBody>
      </p:sp>
    </p:spTree>
    <p:extLst>
      <p:ext uri="{BB962C8B-B14F-4D97-AF65-F5344CB8AC3E}">
        <p14:creationId xmlns:p14="http://schemas.microsoft.com/office/powerpoint/2010/main" val="1032453829"/>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Mas ilustraciones largas</a:t>
            </a:r>
            <a:endParaRPr lang="es-ES" dirty="0"/>
          </a:p>
        </p:txBody>
      </p:sp>
      <p:pic>
        <p:nvPicPr>
          <p:cNvPr id="4" name="Imagen 3" descr="https://nolugarguapulo.files.wordpress.com/2015/01/nohayflorexpo65.jpg?w=1000&amp;h=&amp;crop=1"/>
          <p:cNvPicPr/>
          <p:nvPr/>
        </p:nvPicPr>
        <p:blipFill>
          <a:blip r:embed="rId2">
            <a:extLst>
              <a:ext uri="{28A0092B-C50C-407E-A947-70E740481C1C}">
                <a14:useLocalDpi xmlns:a14="http://schemas.microsoft.com/office/drawing/2010/main" val="0"/>
              </a:ext>
            </a:extLst>
          </a:blip>
          <a:srcRect/>
          <a:stretch>
            <a:fillRect/>
          </a:stretch>
        </p:blipFill>
        <p:spPr bwMode="auto">
          <a:xfrm>
            <a:off x="213247" y="451386"/>
            <a:ext cx="7093626" cy="4716541"/>
          </a:xfrm>
          <a:prstGeom prst="rect">
            <a:avLst/>
          </a:prstGeom>
          <a:noFill/>
          <a:ln>
            <a:noFill/>
          </a:ln>
        </p:spPr>
      </p:pic>
      <p:sp>
        <p:nvSpPr>
          <p:cNvPr id="5" name="Rectángulo 4"/>
          <p:cNvSpPr/>
          <p:nvPr/>
        </p:nvSpPr>
        <p:spPr>
          <a:xfrm>
            <a:off x="1911288" y="5525815"/>
            <a:ext cx="4572000" cy="369332"/>
          </a:xfrm>
          <a:prstGeom prst="rect">
            <a:avLst/>
          </a:prstGeom>
        </p:spPr>
        <p:txBody>
          <a:bodyPr>
            <a:spAutoFit/>
          </a:bodyPr>
          <a:lstStyle/>
          <a:p>
            <a:r>
              <a:rPr lang="es-ES_tradnl" dirty="0" err="1" smtClean="0"/>
              <a:t>Fig</a:t>
            </a:r>
            <a:r>
              <a:rPr lang="es-ES_tradnl" dirty="0" smtClean="0"/>
              <a:t> 38. Todos somos Accidentes, 2014</a:t>
            </a:r>
            <a:endParaRPr lang="es-ES_tradnl" b="1" dirty="0"/>
          </a:p>
        </p:txBody>
      </p:sp>
    </p:spTree>
    <p:extLst>
      <p:ext uri="{BB962C8B-B14F-4D97-AF65-F5344CB8AC3E}">
        <p14:creationId xmlns:p14="http://schemas.microsoft.com/office/powerpoint/2010/main" val="3507528682"/>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p:txBody>
          <a:bodyPr/>
          <a:lstStyle/>
          <a:p>
            <a:r>
              <a:rPr lang="es-ES" dirty="0" smtClean="0"/>
              <a:t>Imagen muestra no lugar</a:t>
            </a:r>
            <a:endParaRPr lang="es-ES" dirty="0"/>
          </a:p>
        </p:txBody>
      </p:sp>
      <p:pic>
        <p:nvPicPr>
          <p:cNvPr id="4" name="Imagen 3" descr="https://nolugarguapulo.files.wordpress.com/2015/01/nohayflorexpo68.jpg?w=1000&amp;h=&amp;crop=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74638"/>
            <a:ext cx="8229600" cy="5473320"/>
          </a:xfrm>
          <a:prstGeom prst="rect">
            <a:avLst/>
          </a:prstGeom>
          <a:noFill/>
          <a:ln>
            <a:noFill/>
          </a:ln>
        </p:spPr>
      </p:pic>
      <p:sp>
        <p:nvSpPr>
          <p:cNvPr id="5" name="Rectángulo 4"/>
          <p:cNvSpPr/>
          <p:nvPr/>
        </p:nvSpPr>
        <p:spPr>
          <a:xfrm>
            <a:off x="1911288" y="5858951"/>
            <a:ext cx="4572000" cy="369332"/>
          </a:xfrm>
          <a:prstGeom prst="rect">
            <a:avLst/>
          </a:prstGeom>
        </p:spPr>
        <p:txBody>
          <a:bodyPr>
            <a:spAutoFit/>
          </a:bodyPr>
          <a:lstStyle/>
          <a:p>
            <a:r>
              <a:rPr lang="es-ES_tradnl" dirty="0" err="1" smtClean="0"/>
              <a:t>Fig</a:t>
            </a:r>
            <a:r>
              <a:rPr lang="es-ES_tradnl" dirty="0" smtClean="0"/>
              <a:t> 39.Madriguera de concreto, 2014</a:t>
            </a:r>
            <a:endParaRPr lang="es-ES_tradnl" b="1" dirty="0"/>
          </a:p>
        </p:txBody>
      </p:sp>
    </p:spTree>
    <p:extLst>
      <p:ext uri="{BB962C8B-B14F-4D97-AF65-F5344CB8AC3E}">
        <p14:creationId xmlns:p14="http://schemas.microsoft.com/office/powerpoint/2010/main" val="340547295"/>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CONCLUSIONES</a:t>
            </a:r>
            <a:endParaRPr lang="es-ES" dirty="0"/>
          </a:p>
        </p:txBody>
      </p:sp>
      <p:sp>
        <p:nvSpPr>
          <p:cNvPr id="3" name="Marcador de contenido 2"/>
          <p:cNvSpPr>
            <a:spLocks noGrp="1"/>
          </p:cNvSpPr>
          <p:nvPr>
            <p:ph idx="1"/>
          </p:nvPr>
        </p:nvSpPr>
        <p:spPr/>
        <p:txBody>
          <a:bodyPr>
            <a:normAutofit fontScale="92500" lnSpcReduction="10000"/>
          </a:bodyPr>
          <a:lstStyle/>
          <a:p>
            <a:pPr marL="0" indent="0">
              <a:buNone/>
            </a:pPr>
            <a:r>
              <a:rPr lang="es-ES" dirty="0" smtClean="0"/>
              <a:t>.</a:t>
            </a:r>
            <a:r>
              <a:rPr lang="es-ES_tradnl" dirty="0" smtClean="0"/>
              <a:t> </a:t>
            </a:r>
            <a:r>
              <a:rPr lang="es-ES_tradnl" dirty="0"/>
              <a:t>Al buscar un estilo para desarrollar la historia, parecía necesaria la utilización de imaginería pre colonial para construir el relato. De alguna manera en un intento de reivindicar la visualidad andina en el proceso de creación del </a:t>
            </a:r>
            <a:r>
              <a:rPr lang="es-ES_tradnl" dirty="0" smtClean="0"/>
              <a:t>trabajo.</a:t>
            </a:r>
          </a:p>
          <a:p>
            <a:pPr marL="0" indent="0">
              <a:buNone/>
            </a:pPr>
            <a:endParaRPr lang="es-ES_tradnl" dirty="0" smtClean="0"/>
          </a:p>
          <a:p>
            <a:pPr marL="0" indent="0">
              <a:buNone/>
            </a:pPr>
            <a:r>
              <a:rPr lang="es-ES_tradnl" dirty="0"/>
              <a:t>.</a:t>
            </a:r>
            <a:r>
              <a:rPr lang="es-ES_tradnl" dirty="0" smtClean="0"/>
              <a:t> </a:t>
            </a:r>
            <a:r>
              <a:rPr lang="es-ES_tradnl" dirty="0"/>
              <a:t>Sin embargo decidí utilizar más bien una estética más cercana al comic o al dibujo animado, que desembocó en una serie de caricaturas estilizadas de los personajes. </a:t>
            </a:r>
            <a:endParaRPr lang="es-ES" dirty="0" smtClean="0"/>
          </a:p>
        </p:txBody>
      </p:sp>
    </p:spTree>
    <p:extLst>
      <p:ext uri="{BB962C8B-B14F-4D97-AF65-F5344CB8AC3E}">
        <p14:creationId xmlns:p14="http://schemas.microsoft.com/office/powerpoint/2010/main" val="2048010961"/>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fontScale="85000" lnSpcReduction="20000"/>
          </a:bodyPr>
          <a:lstStyle/>
          <a:p>
            <a:pPr marL="0" indent="0">
              <a:buNone/>
            </a:pPr>
            <a:r>
              <a:rPr lang="es-ES_tradnl" dirty="0"/>
              <a:t> </a:t>
            </a:r>
          </a:p>
          <a:p>
            <a:r>
              <a:rPr lang="es-ES_tradnl" dirty="0"/>
              <a:t>Las acciones divididas entre los </a:t>
            </a:r>
            <a:r>
              <a:rPr lang="es-ES_tradnl" dirty="0" smtClean="0"/>
              <a:t>medios:</a:t>
            </a:r>
            <a:endParaRPr lang="es-ES_tradnl" dirty="0"/>
          </a:p>
          <a:p>
            <a:r>
              <a:rPr lang="es-ES_tradnl" dirty="0" smtClean="0"/>
              <a:t>fanzine</a:t>
            </a:r>
            <a:r>
              <a:rPr lang="es-ES_tradnl" dirty="0"/>
              <a:t>/cómic</a:t>
            </a:r>
            <a:r>
              <a:rPr lang="es-ES_tradnl" dirty="0" smtClean="0"/>
              <a:t>,</a:t>
            </a:r>
          </a:p>
          <a:p>
            <a:r>
              <a:rPr lang="es-ES_tradnl" dirty="0" smtClean="0"/>
              <a:t>proyección </a:t>
            </a:r>
            <a:r>
              <a:rPr lang="es-ES_tradnl" dirty="0"/>
              <a:t>de audio visuales en el entorno </a:t>
            </a:r>
            <a:r>
              <a:rPr lang="es-ES_tradnl" dirty="0" smtClean="0"/>
              <a:t>urbano</a:t>
            </a:r>
            <a:endParaRPr lang="es-ES_tradnl" dirty="0"/>
          </a:p>
          <a:p>
            <a:r>
              <a:rPr lang="es-ES_tradnl" dirty="0" smtClean="0"/>
              <a:t>intervención </a:t>
            </a:r>
            <a:r>
              <a:rPr lang="es-ES_tradnl" dirty="0"/>
              <a:t>con paste up en el espacio público </a:t>
            </a:r>
            <a:endParaRPr lang="es-ES_tradnl" dirty="0" smtClean="0"/>
          </a:p>
          <a:p>
            <a:r>
              <a:rPr lang="es-ES_tradnl" dirty="0" smtClean="0"/>
              <a:t>divulgación </a:t>
            </a:r>
            <a:r>
              <a:rPr lang="es-ES_tradnl" dirty="0"/>
              <a:t>de las imágenes por medios digitales, </a:t>
            </a:r>
            <a:endParaRPr lang="es-ES_tradnl" dirty="0" smtClean="0"/>
          </a:p>
          <a:p>
            <a:pPr marL="0" indent="0">
              <a:buNone/>
            </a:pPr>
            <a:endParaRPr lang="es-ES_tradnl" dirty="0"/>
          </a:p>
          <a:p>
            <a:pPr marL="0" indent="0">
              <a:buNone/>
            </a:pPr>
            <a:r>
              <a:rPr lang="es-ES_tradnl" dirty="0" smtClean="0"/>
              <a:t>formaron </a:t>
            </a:r>
            <a:r>
              <a:rPr lang="es-ES_tradnl" dirty="0"/>
              <a:t>parte de una estrategia orientada a crecer, al igual que la maleza, en los espacios de quiebre donde se puede distribuir narrativas visuales, sin comprometerse directamente con el sistema hegemónico.  </a:t>
            </a:r>
          </a:p>
        </p:txBody>
      </p:sp>
    </p:spTree>
    <p:extLst>
      <p:ext uri="{BB962C8B-B14F-4D97-AF65-F5344CB8AC3E}">
        <p14:creationId xmlns:p14="http://schemas.microsoft.com/office/powerpoint/2010/main" val="3834959100"/>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a:bodyPr>
          <a:lstStyle/>
          <a:p>
            <a:r>
              <a:rPr lang="es-ES_tradnl" dirty="0"/>
              <a:t>E</a:t>
            </a:r>
            <a:r>
              <a:rPr lang="es-ES_tradnl" dirty="0" smtClean="0"/>
              <a:t>l mural por ejemplo </a:t>
            </a:r>
            <a:r>
              <a:rPr lang="es-ES_tradnl" dirty="0"/>
              <a:t>funciona como una herramienta eficiente de distribución de una imagen, las intervenciones a gran escala impactan al espectador en un primer </a:t>
            </a:r>
            <a:r>
              <a:rPr lang="es-ES_tradnl" dirty="0" smtClean="0"/>
              <a:t>momento</a:t>
            </a:r>
          </a:p>
          <a:p>
            <a:endParaRPr lang="es-ES_tradnl" dirty="0" smtClean="0"/>
          </a:p>
          <a:p>
            <a:r>
              <a:rPr lang="es-ES_tradnl" dirty="0" smtClean="0"/>
              <a:t> </a:t>
            </a:r>
            <a:r>
              <a:rPr lang="es-ES_tradnl" dirty="0"/>
              <a:t>El proceso de creación del mural también genera vínculos con los </a:t>
            </a:r>
            <a:r>
              <a:rPr lang="es-ES_tradnl" dirty="0" smtClean="0"/>
              <a:t>transeúntes</a:t>
            </a:r>
            <a:endParaRPr lang="es-ES" dirty="0"/>
          </a:p>
        </p:txBody>
      </p:sp>
    </p:spTree>
    <p:extLst>
      <p:ext uri="{BB962C8B-B14F-4D97-AF65-F5344CB8AC3E}">
        <p14:creationId xmlns:p14="http://schemas.microsoft.com/office/powerpoint/2010/main" val="968904351"/>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a:bodyPr>
          <a:lstStyle/>
          <a:p>
            <a:r>
              <a:rPr lang="es-ES_tradnl" dirty="0"/>
              <a:t>El </a:t>
            </a:r>
            <a:r>
              <a:rPr lang="es-ES_tradnl" i="1" dirty="0"/>
              <a:t>paste up</a:t>
            </a:r>
            <a:r>
              <a:rPr lang="es-ES_tradnl" dirty="0"/>
              <a:t> funcionaba como la parte más agresiva de la </a:t>
            </a:r>
            <a:r>
              <a:rPr lang="es-ES_tradnl" dirty="0" smtClean="0"/>
              <a:t>estrategia.</a:t>
            </a:r>
          </a:p>
          <a:p>
            <a:r>
              <a:rPr lang="es-ES_tradnl" dirty="0" smtClean="0"/>
              <a:t>Gracias </a:t>
            </a:r>
            <a:r>
              <a:rPr lang="es-ES_tradnl" dirty="0"/>
              <a:t>a estas intervenciones el personaje se filtra de manera más directa en el espacio urbano</a:t>
            </a:r>
            <a:r>
              <a:rPr lang="es-ES_tradnl" dirty="0" smtClean="0"/>
              <a:t>.</a:t>
            </a:r>
          </a:p>
          <a:p>
            <a:r>
              <a:rPr lang="es-ES_tradnl" dirty="0" smtClean="0"/>
              <a:t> </a:t>
            </a:r>
            <a:r>
              <a:rPr lang="es-ES_tradnl" dirty="0"/>
              <a:t>Mientras el mural representa escenas, los dibujos pegados en la calle hacen de su entorno el escenario de su acción. </a:t>
            </a:r>
          </a:p>
          <a:p>
            <a:pPr marL="0" indent="0">
              <a:buNone/>
            </a:pPr>
            <a:endParaRPr lang="es-ES_tradnl" dirty="0"/>
          </a:p>
        </p:txBody>
      </p:sp>
    </p:spTree>
    <p:extLst>
      <p:ext uri="{BB962C8B-B14F-4D97-AF65-F5344CB8AC3E}">
        <p14:creationId xmlns:p14="http://schemas.microsoft.com/office/powerpoint/2010/main" val="1942510572"/>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fontScale="92500" lnSpcReduction="10000"/>
          </a:bodyPr>
          <a:lstStyle/>
          <a:p>
            <a:r>
              <a:rPr lang="es-ES_tradnl" dirty="0" smtClean="0"/>
              <a:t>El Fanzine muestra </a:t>
            </a:r>
            <a:r>
              <a:rPr lang="es-ES_tradnl" dirty="0"/>
              <a:t>ser una forma efectiva de relacionar al espectador con el relato al mismo tiempo que deja registro del proceso y el trabajo compartido. </a:t>
            </a:r>
            <a:endParaRPr lang="es-ES_tradnl" dirty="0" smtClean="0"/>
          </a:p>
          <a:p>
            <a:r>
              <a:rPr lang="es-ES_tradnl" dirty="0"/>
              <a:t>T</a:t>
            </a:r>
            <a:r>
              <a:rPr lang="es-ES_tradnl" dirty="0" smtClean="0"/>
              <a:t>iene </a:t>
            </a:r>
            <a:r>
              <a:rPr lang="es-ES_tradnl" dirty="0"/>
              <a:t>una serie de posibilidades y lenguajes propios que exigen ser explorados más a profundidad para que funcione como un documento de calidad que no solo respalde al proceso narrativo, si no que se vuelva parte integral de la obra </a:t>
            </a:r>
            <a:endParaRPr lang="es-ES" dirty="0"/>
          </a:p>
        </p:txBody>
      </p:sp>
    </p:spTree>
    <p:extLst>
      <p:ext uri="{BB962C8B-B14F-4D97-AF65-F5344CB8AC3E}">
        <p14:creationId xmlns:p14="http://schemas.microsoft.com/office/powerpoint/2010/main" val="2969185894"/>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Marcador de contenido 3" descr="protoquimsañahui.JPG"/>
          <p:cNvPicPr>
            <a:picLocks noGrp="1" noChangeAspect="1"/>
          </p:cNvPicPr>
          <p:nvPr>
            <p:ph idx="1"/>
          </p:nvPr>
        </p:nvPicPr>
        <p:blipFill rotWithShape="1">
          <a:blip r:embed="rId2">
            <a:extLst>
              <a:ext uri="{28A0092B-C50C-407E-A947-70E740481C1C}">
                <a14:useLocalDpi xmlns:a14="http://schemas.microsoft.com/office/drawing/2010/main" val="0"/>
              </a:ext>
            </a:extLst>
          </a:blip>
          <a:srcRect l="7762" t="17149" r="18528" b="17203"/>
          <a:stretch/>
        </p:blipFill>
        <p:spPr>
          <a:xfrm>
            <a:off x="332298" y="1353380"/>
            <a:ext cx="4538950" cy="4623255"/>
          </a:xfrm>
        </p:spPr>
      </p:pic>
      <p:pic>
        <p:nvPicPr>
          <p:cNvPr id="5" name="Imagen 4" descr="carroña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27024" y="1207633"/>
            <a:ext cx="5165665" cy="5165665"/>
          </a:xfrm>
          <a:prstGeom prst="rect">
            <a:avLst/>
          </a:prstGeom>
        </p:spPr>
      </p:pic>
    </p:spTree>
    <p:extLst>
      <p:ext uri="{BB962C8B-B14F-4D97-AF65-F5344CB8AC3E}">
        <p14:creationId xmlns:p14="http://schemas.microsoft.com/office/powerpoint/2010/main" val="20466530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Ficción y la globalización </a:t>
            </a:r>
            <a:endParaRPr lang="es-ES" dirty="0"/>
          </a:p>
        </p:txBody>
      </p:sp>
      <p:sp>
        <p:nvSpPr>
          <p:cNvPr id="3" name="Marcador de contenido 2"/>
          <p:cNvSpPr>
            <a:spLocks noGrp="1"/>
          </p:cNvSpPr>
          <p:nvPr>
            <p:ph idx="1"/>
          </p:nvPr>
        </p:nvSpPr>
        <p:spPr>
          <a:xfrm>
            <a:off x="457200" y="975570"/>
            <a:ext cx="8229600" cy="4525963"/>
          </a:xfrm>
        </p:spPr>
        <p:txBody>
          <a:bodyPr>
            <a:normAutofit lnSpcReduction="10000"/>
          </a:bodyPr>
          <a:lstStyle/>
          <a:p>
            <a:endParaRPr lang="es-ES_tradnl" dirty="0" smtClean="0"/>
          </a:p>
          <a:p>
            <a:endParaRPr lang="es-ES_tradnl" dirty="0"/>
          </a:p>
          <a:p>
            <a:r>
              <a:rPr lang="es-ES_tradnl" dirty="0" smtClean="0"/>
              <a:t>El </a:t>
            </a:r>
            <a:r>
              <a:rPr lang="es-ES_tradnl" dirty="0"/>
              <a:t>sociólogo y antropólogo Renato Ortiz, nos habla de l termino de globalización como un sistema impulsado por el desarrollo económico y tecnológico de ciertas sociedades, que influencia el modo de vida de casi todas las sociedades alrededor del mundo. </a:t>
            </a:r>
            <a:endParaRPr lang="es-ES" dirty="0"/>
          </a:p>
        </p:txBody>
      </p:sp>
    </p:spTree>
    <p:extLst>
      <p:ext uri="{BB962C8B-B14F-4D97-AF65-F5344CB8AC3E}">
        <p14:creationId xmlns:p14="http://schemas.microsoft.com/office/powerpoint/2010/main" val="2553025511"/>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a:bodyPr>
          <a:lstStyle/>
          <a:p>
            <a:r>
              <a:rPr lang="es-ES_tradnl" dirty="0"/>
              <a:t>Intenta también ser un llamado a crear desde lo cercano y reconectarse con el entorno inmediato a través de la imaginación. Las estrategias de trabajo fueron pensadas para que en diversas maneras el relato, habiten directamente sobre mi espacio cotidiano. </a:t>
            </a:r>
            <a:endParaRPr lang="es-ES_tradnl" dirty="0" smtClean="0"/>
          </a:p>
        </p:txBody>
      </p:sp>
    </p:spTree>
    <p:extLst>
      <p:ext uri="{BB962C8B-B14F-4D97-AF65-F5344CB8AC3E}">
        <p14:creationId xmlns:p14="http://schemas.microsoft.com/office/powerpoint/2010/main" val="499796549"/>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Bibliografía</a:t>
            </a:r>
            <a:endParaRPr lang="es-ES" dirty="0"/>
          </a:p>
        </p:txBody>
      </p:sp>
      <p:sp>
        <p:nvSpPr>
          <p:cNvPr id="3" name="Marcador de contenido 2"/>
          <p:cNvSpPr>
            <a:spLocks noGrp="1"/>
          </p:cNvSpPr>
          <p:nvPr>
            <p:ph idx="1"/>
          </p:nvPr>
        </p:nvSpPr>
        <p:spPr>
          <a:xfrm>
            <a:off x="457200" y="1600200"/>
            <a:ext cx="8229600" cy="4937673"/>
          </a:xfrm>
        </p:spPr>
        <p:txBody>
          <a:bodyPr>
            <a:noAutofit/>
          </a:bodyPr>
          <a:lstStyle/>
          <a:p>
            <a:r>
              <a:rPr lang="es-ES_tradnl" sz="1600" dirty="0"/>
              <a:t>Apolo, M. (1999). </a:t>
            </a:r>
            <a:r>
              <a:rPr lang="es-ES_tradnl" sz="1600" i="1" dirty="0"/>
              <a:t>Duendes, aparecidos, moradas encantadas y otras maravillas: Diccionario mitológico popular de la comunidad mestiza ecuatoriana</a:t>
            </a:r>
            <a:r>
              <a:rPr lang="es-ES_tradnl" sz="1600" dirty="0"/>
              <a:t> (1.er ed.). Quito, Ecuador: Taller de Estudios Andinos</a:t>
            </a:r>
            <a:r>
              <a:rPr lang="es-ES_tradnl" sz="1600" dirty="0" smtClean="0"/>
              <a:t>.</a:t>
            </a:r>
          </a:p>
          <a:p>
            <a:endParaRPr lang="es-ES_tradnl" sz="1600" dirty="0"/>
          </a:p>
          <a:p>
            <a:r>
              <a:rPr lang="es-ES_tradnl" sz="1600" dirty="0" smtClean="0"/>
              <a:t>Ayala</a:t>
            </a:r>
            <a:r>
              <a:rPr lang="es-ES_tradnl" sz="1600" dirty="0"/>
              <a:t>, F., &amp; </a:t>
            </a:r>
            <a:r>
              <a:rPr lang="es-ES_tradnl" sz="1600" dirty="0" err="1"/>
              <a:t>Pease</a:t>
            </a:r>
            <a:r>
              <a:rPr lang="es-ES_tradnl" sz="1600" dirty="0"/>
              <a:t>, F. (1980). </a:t>
            </a:r>
            <a:r>
              <a:rPr lang="es-ES_tradnl" sz="1600" i="1" dirty="0"/>
              <a:t>Nueva </a:t>
            </a:r>
            <a:r>
              <a:rPr lang="es-ES_tradnl" sz="1600" i="1" dirty="0" err="1"/>
              <a:t>corónica</a:t>
            </a:r>
            <a:r>
              <a:rPr lang="es-ES_tradnl" sz="1600" i="1" dirty="0"/>
              <a:t> y buen gobierno</a:t>
            </a:r>
            <a:r>
              <a:rPr lang="es-ES_tradnl" sz="1600" dirty="0"/>
              <a:t>. Caracas: Biblioteca Ayacucho</a:t>
            </a:r>
            <a:r>
              <a:rPr lang="es-ES_tradnl" sz="1600" dirty="0" smtClean="0"/>
              <a:t>.</a:t>
            </a:r>
          </a:p>
          <a:p>
            <a:endParaRPr lang="es-ES_tradnl" sz="1600" dirty="0"/>
          </a:p>
          <a:p>
            <a:r>
              <a:rPr lang="es-ES_tradnl" sz="1600" dirty="0"/>
              <a:t>Bachelard, G. (1965). </a:t>
            </a:r>
            <a:r>
              <a:rPr lang="es-ES_tradnl" sz="1600" i="1" dirty="0"/>
              <a:t>La </a:t>
            </a:r>
            <a:r>
              <a:rPr lang="es-ES_tradnl" sz="1600" i="1" dirty="0" err="1"/>
              <a:t>poetica</a:t>
            </a:r>
            <a:r>
              <a:rPr lang="es-ES_tradnl" sz="1600" i="1" dirty="0"/>
              <a:t> del espacio</a:t>
            </a:r>
            <a:r>
              <a:rPr lang="es-ES_tradnl" sz="1600" dirty="0"/>
              <a:t>. México: Fondo de Cultura Económica</a:t>
            </a:r>
            <a:r>
              <a:rPr lang="es-ES_tradnl" sz="1600" dirty="0" smtClean="0"/>
              <a:t>.</a:t>
            </a:r>
          </a:p>
          <a:p>
            <a:endParaRPr lang="es-ES_tradnl" sz="1600" dirty="0"/>
          </a:p>
          <a:p>
            <a:r>
              <a:rPr lang="es-ES_tradnl" sz="1600" dirty="0"/>
              <a:t>Baudrillard, J., &amp; </a:t>
            </a:r>
            <a:r>
              <a:rPr lang="es-ES_tradnl" sz="1600" dirty="0" err="1"/>
              <a:t>Vicens</a:t>
            </a:r>
            <a:r>
              <a:rPr lang="es-ES_tradnl" sz="1600" dirty="0"/>
              <a:t>, A. (1978). </a:t>
            </a:r>
            <a:r>
              <a:rPr lang="es-ES_tradnl" sz="1600" i="1" dirty="0"/>
              <a:t>Cultura y simulacro</a:t>
            </a:r>
            <a:r>
              <a:rPr lang="es-ES_tradnl" sz="1600" dirty="0"/>
              <a:t>. Barcelona: </a:t>
            </a:r>
            <a:r>
              <a:rPr lang="es-ES_tradnl" sz="1600" dirty="0" err="1"/>
              <a:t>Kairós</a:t>
            </a:r>
            <a:r>
              <a:rPr lang="es-ES_tradnl" sz="1600" dirty="0" smtClean="0"/>
              <a:t>.</a:t>
            </a:r>
          </a:p>
          <a:p>
            <a:endParaRPr lang="es-ES_tradnl" sz="1600" dirty="0"/>
          </a:p>
          <a:p>
            <a:r>
              <a:rPr lang="es-ES_tradnl" sz="1600" dirty="0"/>
              <a:t> </a:t>
            </a:r>
            <a:r>
              <a:rPr lang="es-ES_tradnl" sz="1600" dirty="0" smtClean="0"/>
              <a:t>Bourdieu </a:t>
            </a:r>
            <a:r>
              <a:rPr lang="es-ES_tradnl" sz="1600" dirty="0"/>
              <a:t>, P. “ </a:t>
            </a:r>
            <a:r>
              <a:rPr lang="es-ES_tradnl" sz="1600" i="1" dirty="0"/>
              <a:t>Sobre el poder simbólico</a:t>
            </a:r>
            <a:r>
              <a:rPr lang="es-ES_tradnl" sz="1600" dirty="0"/>
              <a:t>”, en Intelectuales, política y poder , traducción de Alicia Gutiérrez, Buenos Aires , UBA / </a:t>
            </a:r>
            <a:r>
              <a:rPr lang="es-ES_tradnl" sz="1600" dirty="0" err="1"/>
              <a:t>Eudeba</a:t>
            </a:r>
            <a:r>
              <a:rPr lang="es-ES_tradnl" sz="1600" dirty="0"/>
              <a:t>, 2000, </a:t>
            </a:r>
            <a:r>
              <a:rPr lang="es-ES_tradnl" sz="1600" dirty="0" err="1"/>
              <a:t>pp</a:t>
            </a:r>
            <a:r>
              <a:rPr lang="es-ES_tradnl" sz="1600" dirty="0"/>
              <a:t> . 65- 73. </a:t>
            </a:r>
            <a:endParaRPr lang="es-ES_tradnl" sz="1600" dirty="0" smtClean="0"/>
          </a:p>
          <a:p>
            <a:endParaRPr lang="es-ES_tradnl" sz="1600" dirty="0"/>
          </a:p>
          <a:p>
            <a:r>
              <a:rPr lang="es-ES_tradnl" sz="1600" dirty="0" smtClean="0"/>
              <a:t>Calderón </a:t>
            </a:r>
            <a:r>
              <a:rPr lang="es-ES_tradnl" sz="1600" dirty="0"/>
              <a:t>Vázquez, F.J. </a:t>
            </a:r>
            <a:r>
              <a:rPr lang="es-ES_tradnl" sz="1600" i="1" dirty="0"/>
              <a:t>Nota sobre el Concepto “Periferia”</a:t>
            </a:r>
            <a:r>
              <a:rPr lang="es-MX" sz="1600" dirty="0"/>
              <a:t>, en Contribuciones a las Ciencias Sociales, junio 2008. </a:t>
            </a:r>
            <a:r>
              <a:rPr lang="es-MX" sz="1600" u="sng" dirty="0"/>
              <a:t>www.eumed.net/rev/cccss</a:t>
            </a:r>
            <a:r>
              <a:rPr lang="es-MX" sz="1600" dirty="0"/>
              <a:t> </a:t>
            </a:r>
            <a:endParaRPr lang="es-MX" sz="1600" dirty="0" smtClean="0"/>
          </a:p>
          <a:p>
            <a:endParaRPr lang="es-ES_tradnl" sz="1600" dirty="0"/>
          </a:p>
          <a:p>
            <a:r>
              <a:rPr lang="es-ES_tradnl" sz="1600" dirty="0"/>
              <a:t>Crespo, A. (2005). </a:t>
            </a:r>
            <a:r>
              <a:rPr lang="es-ES_tradnl" sz="1600" i="1" dirty="0"/>
              <a:t>Imágenes de identidad: Acuarelas quiteñas del siglo XIX</a:t>
            </a:r>
            <a:r>
              <a:rPr lang="es-ES_tradnl" sz="1600" dirty="0"/>
              <a:t>. Quito: FONSAL</a:t>
            </a:r>
            <a:r>
              <a:rPr lang="es-ES_tradnl" sz="1600" dirty="0" smtClean="0"/>
              <a:t>.</a:t>
            </a:r>
            <a:endParaRPr lang="es-ES_tradnl" sz="1600" dirty="0"/>
          </a:p>
          <a:p>
            <a:pPr marL="0" indent="0">
              <a:buNone/>
            </a:pPr>
            <a:r>
              <a:rPr lang="es-ES_tradnl" sz="1600" dirty="0"/>
              <a:t> </a:t>
            </a:r>
          </a:p>
          <a:p>
            <a:pPr marL="0" indent="0">
              <a:buNone/>
            </a:pPr>
            <a:r>
              <a:rPr lang="es-ES_tradnl" sz="1600" dirty="0"/>
              <a:t> </a:t>
            </a:r>
          </a:p>
          <a:p>
            <a:endParaRPr lang="es-ES" sz="1600" dirty="0"/>
          </a:p>
        </p:txBody>
      </p:sp>
    </p:spTree>
    <p:extLst>
      <p:ext uri="{BB962C8B-B14F-4D97-AF65-F5344CB8AC3E}">
        <p14:creationId xmlns:p14="http://schemas.microsoft.com/office/powerpoint/2010/main" val="2914612774"/>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fontScale="47500" lnSpcReduction="20000"/>
          </a:bodyPr>
          <a:lstStyle/>
          <a:p>
            <a:endParaRPr lang="es-ES_tradnl" dirty="0"/>
          </a:p>
          <a:p>
            <a:endParaRPr lang="es-ES_tradnl" dirty="0"/>
          </a:p>
          <a:p>
            <a:r>
              <a:rPr lang="es-ES_tradnl" dirty="0"/>
              <a:t>MITOS Y LEYENDAS. Visto en Enero 31, 2015, en http://ecua-torianisimo1.blogspot.com/2011/07/el-huacay-</a:t>
            </a:r>
            <a:r>
              <a:rPr lang="es-ES_tradnl" dirty="0" smtClean="0"/>
              <a:t>siqui.html</a:t>
            </a:r>
          </a:p>
          <a:p>
            <a:endParaRPr lang="es-ES_tradnl" dirty="0"/>
          </a:p>
          <a:p>
            <a:r>
              <a:rPr lang="es-ES_tradnl" dirty="0"/>
              <a:t>Ortiz, R., &amp; Soto Calderón, A. (2007). </a:t>
            </a:r>
            <a:r>
              <a:rPr lang="es-ES_tradnl" i="1" dirty="0"/>
              <a:t>Entrevista a Renato Ortiz, Identidad y diversidad: De la cultura local a la globa</a:t>
            </a:r>
            <a:r>
              <a:rPr lang="es-ES_tradnl" dirty="0"/>
              <a:t>l. </a:t>
            </a:r>
            <a:r>
              <a:rPr lang="es-ES_tradnl" i="1" dirty="0"/>
              <a:t>Revista Austral De Ciencias Sociales,</a:t>
            </a:r>
            <a:r>
              <a:rPr lang="es-ES_tradnl" dirty="0"/>
              <a:t> </a:t>
            </a:r>
            <a:r>
              <a:rPr lang="es-ES_tradnl" i="1" dirty="0"/>
              <a:t>12</a:t>
            </a:r>
            <a:r>
              <a:rPr lang="es-ES_tradnl" dirty="0"/>
              <a:t>, 131-144.</a:t>
            </a:r>
          </a:p>
          <a:p>
            <a:endParaRPr lang="es-ES_tradnl" dirty="0"/>
          </a:p>
          <a:p>
            <a:r>
              <a:rPr lang="es-ES_tradnl" dirty="0"/>
              <a:t>Rocca Torres, L. (1995). Los seres mágicos norteños y el tercer milenio (I). In </a:t>
            </a:r>
            <a:r>
              <a:rPr lang="es-ES_tradnl" i="1" dirty="0" err="1"/>
              <a:t>Utopia</a:t>
            </a:r>
            <a:r>
              <a:rPr lang="es-ES_tradnl" i="1" dirty="0"/>
              <a:t> norteña: Revista de la Facultad de Ciencias Histórico-Sociales y Educación : Edición especial en homenaje a las bodas de plata de la Universidad Nacional "Pedro Ruiz Gallo".</a:t>
            </a:r>
            <a:r>
              <a:rPr lang="es-ES_tradnl" dirty="0"/>
              <a:t> (Vol. 2). Lambayeque, Perú: Fondo Editorial FACHSE.</a:t>
            </a:r>
          </a:p>
          <a:p>
            <a:endParaRPr lang="es-ES_tradnl" dirty="0"/>
          </a:p>
          <a:p>
            <a:r>
              <a:rPr lang="es-ES_tradnl" dirty="0"/>
              <a:t>Scolari, Carlos Alberto. </a:t>
            </a:r>
            <a:r>
              <a:rPr lang="es-ES_tradnl" i="1" dirty="0"/>
              <a:t>Narrativas transmedia: cuando todos los medios cuentan</a:t>
            </a:r>
            <a:r>
              <a:rPr lang="es-ES_tradnl" dirty="0"/>
              <a:t>. Barcelona: Deusto, 2013</a:t>
            </a:r>
            <a:r>
              <a:rPr lang="es-ES_tradnl" dirty="0" smtClean="0"/>
              <a:t>.</a:t>
            </a:r>
          </a:p>
          <a:p>
            <a:endParaRPr lang="es-ES_tradnl" dirty="0"/>
          </a:p>
          <a:p>
            <a:r>
              <a:rPr lang="es-ES_tradnl" dirty="0" smtClean="0"/>
              <a:t>Velasco</a:t>
            </a:r>
            <a:r>
              <a:rPr lang="es-ES_tradnl" dirty="0"/>
              <a:t>, J. (1977). </a:t>
            </a:r>
            <a:r>
              <a:rPr lang="es-ES_tradnl" i="1" dirty="0"/>
              <a:t>Historia del reino de Quito en la América meridional</a:t>
            </a:r>
            <a:r>
              <a:rPr lang="es-ES_tradnl" dirty="0"/>
              <a:t>. Quito: Edit. Casa de la Cultura Ecuatoriana.</a:t>
            </a:r>
          </a:p>
          <a:p>
            <a:pPr marL="0" indent="0">
              <a:buNone/>
            </a:pPr>
            <a:r>
              <a:rPr lang="es-ES_tradnl" dirty="0"/>
              <a:t> </a:t>
            </a:r>
            <a:endParaRPr lang="es-ES" dirty="0"/>
          </a:p>
        </p:txBody>
      </p:sp>
    </p:spTree>
    <p:extLst>
      <p:ext uri="{BB962C8B-B14F-4D97-AF65-F5344CB8AC3E}">
        <p14:creationId xmlns:p14="http://schemas.microsoft.com/office/powerpoint/2010/main" val="39555753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fontScale="92500" lnSpcReduction="20000"/>
          </a:bodyPr>
          <a:lstStyle/>
          <a:p>
            <a:r>
              <a:rPr lang="es-ES" dirty="0" smtClean="0"/>
              <a:t>Vivimos en una época  de monopolios culturales, en la que una serie cada ves más limitada de industrias genera una serie de categorías prefabricadas para el consumo de una identidad.</a:t>
            </a:r>
          </a:p>
          <a:p>
            <a:endParaRPr lang="es-ES" dirty="0"/>
          </a:p>
          <a:p>
            <a:endParaRPr lang="es-ES_tradnl" dirty="0"/>
          </a:p>
          <a:p>
            <a:r>
              <a:rPr lang="es-ES_tradnl" dirty="0"/>
              <a:t> Existen varias fuerzas en los conflictos simbólicos de la vida cotidiana en constante lucha por el monopolio sobre estos procesos, en los que se imponen formas de conocimiento y expresión. (Bourdieu, 2000:67) </a:t>
            </a:r>
          </a:p>
          <a:p>
            <a:endParaRPr lang="es-ES" dirty="0"/>
          </a:p>
        </p:txBody>
      </p:sp>
    </p:spTree>
    <p:extLst>
      <p:ext uri="{BB962C8B-B14F-4D97-AF65-F5344CB8AC3E}">
        <p14:creationId xmlns:p14="http://schemas.microsoft.com/office/powerpoint/2010/main" val="248589093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dirty="0" smtClean="0"/>
              <a:t>Foto del </a:t>
            </a:r>
            <a:r>
              <a:rPr lang="es-ES" dirty="0" err="1" smtClean="0"/>
              <a:t>capitan</a:t>
            </a:r>
            <a:r>
              <a:rPr lang="es-ES" dirty="0" smtClean="0"/>
              <a:t> </a:t>
            </a:r>
            <a:r>
              <a:rPr lang="es-ES" dirty="0" err="1" smtClean="0"/>
              <a:t>america</a:t>
            </a:r>
            <a:endParaRPr lang="es-ES" dirty="0"/>
          </a:p>
        </p:txBody>
      </p:sp>
      <p:pic>
        <p:nvPicPr>
          <p:cNvPr id="4" name="Imagen 3"/>
          <p:cNvPicPr>
            <a:picLocks noChangeAspect="1"/>
          </p:cNvPicPr>
          <p:nvPr/>
        </p:nvPicPr>
        <p:blipFill>
          <a:blip r:embed="rId2"/>
          <a:stretch>
            <a:fillRect/>
          </a:stretch>
        </p:blipFill>
        <p:spPr>
          <a:xfrm>
            <a:off x="457200" y="582994"/>
            <a:ext cx="7478300" cy="5608725"/>
          </a:xfrm>
          <a:prstGeom prst="rect">
            <a:avLst/>
          </a:prstGeom>
        </p:spPr>
      </p:pic>
      <p:sp>
        <p:nvSpPr>
          <p:cNvPr id="5" name="CuadroTexto 4"/>
          <p:cNvSpPr txBox="1"/>
          <p:nvPr/>
        </p:nvSpPr>
        <p:spPr>
          <a:xfrm>
            <a:off x="2851960" y="6288019"/>
            <a:ext cx="6099470" cy="369332"/>
          </a:xfrm>
          <a:prstGeom prst="rect">
            <a:avLst/>
          </a:prstGeom>
          <a:noFill/>
        </p:spPr>
        <p:txBody>
          <a:bodyPr wrap="square" rtlCol="0">
            <a:spAutoFit/>
          </a:bodyPr>
          <a:lstStyle/>
          <a:p>
            <a:r>
              <a:rPr lang="es-ES" dirty="0" smtClean="0"/>
              <a:t>Fig2. El Capitán América, personaje de Marvel comics.</a:t>
            </a:r>
            <a:endParaRPr lang="es-ES" dirty="0"/>
          </a:p>
        </p:txBody>
      </p:sp>
    </p:spTree>
    <p:extLst>
      <p:ext uri="{BB962C8B-B14F-4D97-AF65-F5344CB8AC3E}">
        <p14:creationId xmlns:p14="http://schemas.microsoft.com/office/powerpoint/2010/main" val="6767799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1865</TotalTime>
  <Words>2426</Words>
  <Application>Microsoft Macintosh PowerPoint</Application>
  <PresentationFormat>Presentación en pantalla (4:3)</PresentationFormat>
  <Paragraphs>210</Paragraphs>
  <Slides>72</Slides>
  <Notes>4</Notes>
  <HiddenSlides>0</HiddenSlides>
  <MMClips>0</MMClips>
  <ScaleCrop>false</ScaleCrop>
  <HeadingPairs>
    <vt:vector size="4" baseType="variant">
      <vt:variant>
        <vt:lpstr>Tema</vt:lpstr>
      </vt:variant>
      <vt:variant>
        <vt:i4>1</vt:i4>
      </vt:variant>
      <vt:variant>
        <vt:lpstr>Títulos de diapositiva</vt:lpstr>
      </vt:variant>
      <vt:variant>
        <vt:i4>72</vt:i4>
      </vt:variant>
    </vt:vector>
  </HeadingPairs>
  <TitlesOfParts>
    <vt:vector size="73" baseType="lpstr">
      <vt:lpstr>Tema de Office</vt:lpstr>
      <vt:lpstr>“LA REINTERPRETACIÓN DEL BESTIARIO ANDINO A PARTIR DE LA NARRATIVA VISUAL COMO FACTOR DE  RE SIGNIFICACIÓN EN EL CONTEXTO URBANO QUITEÑO”  </vt:lpstr>
      <vt:lpstr>La Ficción</vt:lpstr>
      <vt:lpstr>Presentación de PowerPoint</vt:lpstr>
      <vt:lpstr>Presentación de PowerPoint</vt:lpstr>
      <vt:lpstr>Presentación de PowerPoint</vt:lpstr>
      <vt:lpstr>Presentación de PowerPoint</vt:lpstr>
      <vt:lpstr>La Ficción y la globalización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relato visual en el espacio público </vt:lpstr>
      <vt:lpstr>Presentación de PowerPoint</vt:lpstr>
      <vt:lpstr>Presentación de PowerPoint</vt:lpstr>
      <vt:lpstr>Presentación de PowerPoint</vt:lpstr>
      <vt:lpstr>Presentación de PowerPoint</vt:lpstr>
      <vt:lpstr>Intención.  </vt:lpstr>
      <vt:lpstr>Los Relatos Locales</vt:lpstr>
      <vt:lpstr>Imaginando el bestiario andino del siglo XXI</vt:lpstr>
      <vt:lpstr>El Quimsa Ñahui</vt:lpstr>
      <vt:lpstr>Presentación de PowerPoint</vt:lpstr>
      <vt:lpstr>Presentación de PowerPoint</vt:lpstr>
      <vt:lpstr>Presentación de PowerPoint</vt:lpstr>
      <vt:lpstr>Presentación de PowerPoint</vt:lpstr>
      <vt:lpstr>Presentación de PowerPoint</vt:lpstr>
      <vt:lpstr>Fig 12. El perro muerto que abrió el tercer ojo. (serie de ilustraciones (1,05x35cm)  </vt:lpstr>
      <vt:lpstr>Fig 13. Detalles de la primera serie</vt:lpstr>
      <vt:lpstr>Estrategia en el espacio urbano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huacay siqui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lpstr>Presentación de PowerPoint</vt:lpstr>
    </vt:vector>
  </TitlesOfParts>
  <Company>niñotorzo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MUERDE CUZO</dc:title>
  <dc:creator>Matías  Kriegu</dc:creator>
  <cp:lastModifiedBy>Mac</cp:lastModifiedBy>
  <cp:revision>59</cp:revision>
  <dcterms:created xsi:type="dcterms:W3CDTF">2013-02-27T20:15:24Z</dcterms:created>
  <dcterms:modified xsi:type="dcterms:W3CDTF">2015-02-05T19:46:13Z</dcterms:modified>
</cp:coreProperties>
</file>