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75" r:id="rId11"/>
    <p:sldId id="264" r:id="rId12"/>
    <p:sldId id="276" r:id="rId13"/>
    <p:sldId id="277" r:id="rId14"/>
    <p:sldId id="278" r:id="rId15"/>
    <p:sldId id="279" r:id="rId16"/>
    <p:sldId id="265" r:id="rId17"/>
    <p:sldId id="267" r:id="rId18"/>
    <p:sldId id="268" r:id="rId19"/>
    <p:sldId id="269" r:id="rId20"/>
    <p:sldId id="266" r:id="rId21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2E7D2-E67D-3444-A3C4-E8FAA68AC369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CF2EB-17A0-C64A-856D-3859327D6DE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9018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CF2EB-17A0-C64A-856D-3859327D6DE7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6564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924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465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1639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3113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181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341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013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1980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36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441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039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8B23-238B-854B-84B2-912D81FFA7CF}" type="datetimeFigureOut">
              <a:rPr lang="es-ES" smtClean="0"/>
              <a:t>27/05/15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E8E18-232A-5A4F-A70F-89F89E330A3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346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alvaroep.com" TargetMode="External"/><Relationship Id="rId3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53555" y="738604"/>
            <a:ext cx="8397254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PONTIFICIA UNIVERSIDAD CATÓLICA DEL ECUADOR</a:t>
            </a:r>
            <a:endParaRPr lang="es-EC" dirty="0"/>
          </a:p>
          <a:p>
            <a:pPr algn="ctr"/>
            <a:r>
              <a:rPr lang="es-ES" b="1" dirty="0"/>
              <a:t>FACULTAD DE ARQUITECTURA, DISEÑO Y ARTES</a:t>
            </a:r>
            <a:endParaRPr lang="es-EC" dirty="0"/>
          </a:p>
          <a:p>
            <a:pPr algn="ctr"/>
            <a:r>
              <a:rPr lang="es-ES" b="1" dirty="0"/>
              <a:t>CARRERA DE ARTES VISUALES</a:t>
            </a:r>
            <a:endParaRPr lang="es-EC" dirty="0"/>
          </a:p>
          <a:p>
            <a:pPr algn="ctr"/>
            <a:r>
              <a:rPr lang="es-ES" b="1" dirty="0"/>
              <a:t>  </a:t>
            </a:r>
            <a:endParaRPr lang="es-EC" dirty="0"/>
          </a:p>
          <a:p>
            <a:pPr algn="ctr"/>
            <a:r>
              <a:rPr lang="es-ES" b="1" dirty="0"/>
              <a:t> </a:t>
            </a:r>
            <a:endParaRPr lang="es-EC" dirty="0"/>
          </a:p>
          <a:p>
            <a:pPr algn="ctr"/>
            <a:r>
              <a:rPr lang="es-ES" b="1" dirty="0"/>
              <a:t>DISERTACIÓN PREVIA A LA OBTENCIÓN DEL TÍTULO DE</a:t>
            </a:r>
            <a:endParaRPr lang="es-EC" dirty="0"/>
          </a:p>
          <a:p>
            <a:pPr algn="ctr"/>
            <a:r>
              <a:rPr lang="es-ES" b="1" dirty="0"/>
              <a:t>ARTISTA VISUAL</a:t>
            </a:r>
            <a:endParaRPr lang="es-EC" dirty="0"/>
          </a:p>
          <a:p>
            <a:pPr algn="ctr"/>
            <a:r>
              <a:rPr lang="es-ES" b="1" dirty="0"/>
              <a:t> </a:t>
            </a:r>
            <a:endParaRPr lang="es-EC" dirty="0"/>
          </a:p>
          <a:p>
            <a:pPr algn="ctr"/>
            <a:r>
              <a:rPr lang="es-ES" b="1" dirty="0"/>
              <a:t> </a:t>
            </a:r>
            <a:endParaRPr lang="es-EC" dirty="0"/>
          </a:p>
          <a:p>
            <a:pPr algn="ctr"/>
            <a:r>
              <a:rPr lang="es-ES" b="1" dirty="0"/>
              <a:t>NO-AUTORRETRATOS</a:t>
            </a:r>
            <a:endParaRPr lang="es-EC" dirty="0"/>
          </a:p>
          <a:p>
            <a:pPr algn="ctr"/>
            <a:r>
              <a:rPr lang="es-ES" b="1" dirty="0"/>
              <a:t> </a:t>
            </a:r>
            <a:endParaRPr lang="es-EC" dirty="0"/>
          </a:p>
          <a:p>
            <a:pPr algn="ctr"/>
            <a:r>
              <a:rPr lang="es-ES" b="1" dirty="0"/>
              <a:t> </a:t>
            </a:r>
            <a:endParaRPr lang="es-EC" dirty="0"/>
          </a:p>
          <a:p>
            <a:pPr algn="ctr"/>
            <a:r>
              <a:rPr lang="es-ES" b="1" dirty="0"/>
              <a:t>ÁLVARO ESPINOSA</a:t>
            </a:r>
            <a:endParaRPr lang="es-EC" dirty="0"/>
          </a:p>
          <a:p>
            <a:pPr algn="ctr"/>
            <a:r>
              <a:rPr lang="es-ES" b="1" dirty="0"/>
              <a:t> </a:t>
            </a:r>
            <a:endParaRPr lang="es-EC" dirty="0"/>
          </a:p>
          <a:p>
            <a:pPr algn="ctr"/>
            <a:r>
              <a:rPr lang="es-ES" b="1" dirty="0"/>
              <a:t> </a:t>
            </a:r>
            <a:endParaRPr lang="es-EC" dirty="0"/>
          </a:p>
          <a:p>
            <a:pPr algn="ctr"/>
            <a:r>
              <a:rPr lang="es-ES" b="1" dirty="0"/>
              <a:t>DIRECTOR: GONZALO VARGAS</a:t>
            </a:r>
            <a:endParaRPr lang="es-EC" dirty="0"/>
          </a:p>
          <a:p>
            <a:pPr algn="ctr"/>
            <a:r>
              <a:rPr lang="es-ES" b="1" dirty="0"/>
              <a:t> </a:t>
            </a:r>
            <a:endParaRPr lang="es-EC" dirty="0"/>
          </a:p>
          <a:p>
            <a:pPr algn="ctr"/>
            <a:r>
              <a:rPr lang="es-ES" b="1" dirty="0"/>
              <a:t> </a:t>
            </a:r>
            <a:endParaRPr lang="es-EC" dirty="0"/>
          </a:p>
          <a:p>
            <a:pPr algn="ctr"/>
            <a:r>
              <a:rPr lang="es-ES" b="1" dirty="0"/>
              <a:t>QUITO, 2015</a:t>
            </a:r>
            <a:endParaRPr lang="es-EC" dirty="0"/>
          </a:p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7989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400px-Las_Meninas,_by_Diego_Velázquez,_from_Prado_in_Google_Eart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428" y="208876"/>
            <a:ext cx="4540720" cy="522507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434599" y="5736638"/>
            <a:ext cx="4276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Velázquez </a:t>
            </a:r>
            <a:r>
              <a:rPr lang="es-ES" i="1" dirty="0" smtClean="0"/>
              <a:t>Las meninas </a:t>
            </a:r>
          </a:p>
          <a:p>
            <a:pPr algn="ctr"/>
            <a:r>
              <a:rPr lang="es-ES" dirty="0" smtClean="0"/>
              <a:t>(1656)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5767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ortrait-of-Ambrose-Vollard-Picasso-1910-web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19" y="134202"/>
            <a:ext cx="3600083" cy="524793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330598" y="5660452"/>
            <a:ext cx="4418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Picasso </a:t>
            </a:r>
            <a:r>
              <a:rPr lang="es-ES_tradnl" i="1" dirty="0" smtClean="0"/>
              <a:t>Retrato </a:t>
            </a:r>
            <a:r>
              <a:rPr lang="es-ES_tradnl" i="1" dirty="0"/>
              <a:t>de </a:t>
            </a:r>
            <a:r>
              <a:rPr lang="es-ES_tradnl" i="1" dirty="0" err="1"/>
              <a:t>Ambroise</a:t>
            </a:r>
            <a:r>
              <a:rPr lang="es-ES_tradnl" i="1" dirty="0"/>
              <a:t> </a:t>
            </a:r>
            <a:r>
              <a:rPr lang="es-ES_tradnl" i="1" dirty="0" err="1"/>
              <a:t>Vollard</a:t>
            </a:r>
            <a:r>
              <a:rPr lang="es-EC" dirty="0" smtClean="0">
                <a:effectLst/>
              </a:rPr>
              <a:t> </a:t>
            </a:r>
          </a:p>
          <a:p>
            <a:pPr algn="ctr"/>
            <a:r>
              <a:rPr lang="es-EC" dirty="0" smtClean="0">
                <a:effectLst/>
              </a:rPr>
              <a:t>(</a:t>
            </a:r>
            <a:r>
              <a:rPr lang="es-ES_tradnl" dirty="0" smtClean="0"/>
              <a:t>1910)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7627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umblr_ltaohcevGb1qa51cdo1_5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110" y="171931"/>
            <a:ext cx="3805118" cy="568989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752254" y="5959572"/>
            <a:ext cx="5390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Picasso </a:t>
            </a:r>
            <a:r>
              <a:rPr lang="es-ES_tradnl" i="1" dirty="0"/>
              <a:t>Gran desnudo en un sillón </a:t>
            </a:r>
            <a:r>
              <a:rPr lang="es-ES_tradnl" i="1" dirty="0" smtClean="0"/>
              <a:t>rojo </a:t>
            </a:r>
          </a:p>
          <a:p>
            <a:pPr algn="ctr"/>
            <a:r>
              <a:rPr lang="es-ES_tradnl" dirty="0" smtClean="0"/>
              <a:t>(1929)</a:t>
            </a:r>
            <a:r>
              <a:rPr lang="es-EC" dirty="0" smtClean="0">
                <a:effectLst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3331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-work-kollwitz_self_portrait-35885-450-4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90" y="685504"/>
            <a:ext cx="3695240" cy="3903423"/>
          </a:xfrm>
          <a:prstGeom prst="rect">
            <a:avLst/>
          </a:prstGeom>
        </p:spPr>
      </p:pic>
      <p:pic>
        <p:nvPicPr>
          <p:cNvPr id="3" name="Imagen 2" descr="self0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367" y="496469"/>
            <a:ext cx="3287391" cy="425827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825618" y="5285882"/>
            <a:ext cx="3428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err="1" smtClean="0"/>
              <a:t>Kollwitz</a:t>
            </a:r>
            <a:r>
              <a:rPr lang="es-ES_tradnl" dirty="0"/>
              <a:t> </a:t>
            </a:r>
            <a:r>
              <a:rPr lang="es-ES_tradnl" i="1" dirty="0" smtClean="0"/>
              <a:t>Autorretrato</a:t>
            </a:r>
            <a:r>
              <a:rPr lang="es-EC" dirty="0" smtClean="0">
                <a:effectLst/>
              </a:rPr>
              <a:t> </a:t>
            </a:r>
          </a:p>
          <a:p>
            <a:pPr algn="ctr"/>
            <a:r>
              <a:rPr lang="es-EC" dirty="0" smtClean="0">
                <a:effectLst/>
              </a:rPr>
              <a:t>(</a:t>
            </a:r>
            <a:r>
              <a:rPr lang="es-ES_tradnl" dirty="0" smtClean="0"/>
              <a:t>1934)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113367" y="5286847"/>
            <a:ext cx="3287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Picasso</a:t>
            </a:r>
            <a:r>
              <a:rPr lang="es-ES_tradnl" dirty="0"/>
              <a:t> </a:t>
            </a:r>
            <a:r>
              <a:rPr lang="es-ES_tradnl" i="1" dirty="0" smtClean="0"/>
              <a:t>Autorretrato </a:t>
            </a:r>
            <a:r>
              <a:rPr lang="es-ES_tradnl" i="1" dirty="0"/>
              <a:t>– </a:t>
            </a:r>
            <a:r>
              <a:rPr lang="es-ES_tradnl" i="1" dirty="0" smtClean="0"/>
              <a:t>1972 </a:t>
            </a:r>
            <a:r>
              <a:rPr lang="es-ES_tradnl" dirty="0"/>
              <a:t>(</a:t>
            </a:r>
            <a:r>
              <a:rPr lang="es-ES_tradnl" dirty="0" smtClean="0"/>
              <a:t>1972) </a:t>
            </a:r>
            <a:r>
              <a:rPr lang="es-EC" dirty="0" smtClean="0">
                <a:effectLst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4849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Joaquin_Pinto_-_The_Inquisi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110" y="420347"/>
            <a:ext cx="5950102" cy="510221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542161" y="5786805"/>
            <a:ext cx="406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Pinto </a:t>
            </a:r>
            <a:r>
              <a:rPr lang="es-ES" i="1" dirty="0" smtClean="0"/>
              <a:t>La Inquisición </a:t>
            </a:r>
            <a:endParaRPr lang="es-ES" i="1" dirty="0"/>
          </a:p>
        </p:txBody>
      </p:sp>
    </p:spTree>
    <p:extLst>
      <p:ext uri="{BB962C8B-B14F-4D97-AF65-F5344CB8AC3E}">
        <p14:creationId xmlns:p14="http://schemas.microsoft.com/office/powerpoint/2010/main" val="953004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Obra-de-Oswaldo-Guayasamín-a-Fidel-Castr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33" y="1170681"/>
            <a:ext cx="7338291" cy="313775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356695" y="4927160"/>
            <a:ext cx="440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Guayasamín</a:t>
            </a:r>
            <a:r>
              <a:rPr lang="es-ES" dirty="0" smtClean="0"/>
              <a:t> – Estudios de Fidel Castro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94728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2008.FuenteII,óleo_cartulina,100x70 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539" y="507113"/>
            <a:ext cx="3509154" cy="500190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530638" y="5815250"/>
            <a:ext cx="4094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Velarde </a:t>
            </a:r>
            <a:r>
              <a:rPr lang="es-ES_tradnl" i="1" dirty="0" smtClean="0"/>
              <a:t>Fuente </a:t>
            </a:r>
            <a:r>
              <a:rPr lang="es-ES_tradnl" i="1" dirty="0"/>
              <a:t>II</a:t>
            </a:r>
            <a:r>
              <a:rPr lang="es-EC" dirty="0" smtClean="0">
                <a:effectLst/>
              </a:rPr>
              <a:t> </a:t>
            </a:r>
            <a:r>
              <a:rPr lang="es-ES_tradnl" dirty="0" smtClean="0"/>
              <a:t>2008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9952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useh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6" y="1347447"/>
            <a:ext cx="8223931" cy="342663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602272" y="5387257"/>
            <a:ext cx="4081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Adobe Muse </a:t>
            </a:r>
            <a:r>
              <a:rPr lang="es-ES" dirty="0" err="1" smtClean="0"/>
              <a:t>Creative</a:t>
            </a:r>
            <a:r>
              <a:rPr lang="es-ES" dirty="0" smtClean="0"/>
              <a:t> </a:t>
            </a:r>
            <a:r>
              <a:rPr lang="es-ES" dirty="0" err="1" smtClean="0"/>
              <a:t>Cloude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3645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5-05-25 a la(s) 23.57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06" y="592099"/>
            <a:ext cx="8223931" cy="448748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315385" y="5513158"/>
            <a:ext cx="451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/>
              <a:t>Muntadas</a:t>
            </a:r>
            <a:r>
              <a:rPr lang="es-ES" dirty="0" smtClean="0"/>
              <a:t> </a:t>
            </a:r>
            <a:r>
              <a:rPr lang="es-ES_tradnl" i="1" dirty="0" err="1" smtClean="0"/>
              <a:t>TheFileRoom.org</a:t>
            </a:r>
            <a:r>
              <a:rPr lang="es-ES_tradnl" dirty="0" smtClean="0"/>
              <a:t> </a:t>
            </a:r>
            <a:r>
              <a:rPr lang="es-ES_tradnl" dirty="0"/>
              <a:t>(1994)</a:t>
            </a:r>
            <a:r>
              <a:rPr lang="es-EC" dirty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7573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500anch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145" y="189200"/>
            <a:ext cx="4113040" cy="566776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690421" y="6062091"/>
            <a:ext cx="375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2013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9308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ayum, muj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257" y="155495"/>
            <a:ext cx="3347487" cy="571446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69954" y="6012493"/>
            <a:ext cx="6608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Retrato mortuorio – Egipto </a:t>
            </a:r>
          </a:p>
          <a:p>
            <a:pPr algn="ctr"/>
            <a:r>
              <a:rPr lang="es-ES" dirty="0" smtClean="0"/>
              <a:t>(aproximadamente de hace 2000 años)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4530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asdaf-05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0819"/>
            <a:ext cx="9144000" cy="286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97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Giotto,_scrovegni,_enrico_scrovegni_dona_agli_angeli_una_riproduzione_della_cappella_degli_scrovegni_(130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103" y="245520"/>
            <a:ext cx="4019465" cy="545530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944641" y="5836341"/>
            <a:ext cx="7256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/>
              <a:t>Enrico </a:t>
            </a:r>
            <a:r>
              <a:rPr lang="es-ES_tradnl" dirty="0" err="1"/>
              <a:t>degli</a:t>
            </a:r>
            <a:r>
              <a:rPr lang="es-ES_tradnl" dirty="0"/>
              <a:t> </a:t>
            </a:r>
            <a:r>
              <a:rPr lang="es-ES_tradnl" dirty="0" err="1"/>
              <a:t>Scrovegni</a:t>
            </a:r>
            <a:r>
              <a:rPr lang="es-ES_tradnl" dirty="0"/>
              <a:t> pintado por </a:t>
            </a:r>
            <a:r>
              <a:rPr lang="es-ES_tradnl" dirty="0" err="1"/>
              <a:t>Giotto</a:t>
            </a:r>
            <a:r>
              <a:rPr lang="es-ES_tradnl" dirty="0"/>
              <a:t> al momento de donar la capilla a los </a:t>
            </a:r>
            <a:r>
              <a:rPr lang="es-ES_tradnl" dirty="0" smtClean="0"/>
              <a:t>ángeles</a:t>
            </a:r>
            <a:r>
              <a:rPr lang="es-EC" dirty="0" smtClean="0">
                <a:effectLst/>
              </a:rPr>
              <a:t> (</a:t>
            </a:r>
            <a:r>
              <a:rPr lang="es-ES" dirty="0" smtClean="0"/>
              <a:t>1303 – 1305)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87046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ElisabethVigeeLebrun-Self-Portrait-178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721" y="137739"/>
            <a:ext cx="3977031" cy="551089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908429" y="5879397"/>
            <a:ext cx="5313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Élisabeth</a:t>
            </a:r>
            <a:r>
              <a:rPr lang="es-ES" dirty="0"/>
              <a:t> </a:t>
            </a:r>
            <a:r>
              <a:rPr lang="es-ES" dirty="0" err="1"/>
              <a:t>Vigée-</a:t>
            </a:r>
            <a:r>
              <a:rPr lang="es-ES" dirty="0" err="1" smtClean="0"/>
              <a:t>Lebrun</a:t>
            </a:r>
            <a:r>
              <a:rPr lang="es-ES" dirty="0" smtClean="0"/>
              <a:t> </a:t>
            </a:r>
            <a:r>
              <a:rPr lang="es-ES" i="1" dirty="0" smtClean="0"/>
              <a:t>Autorretrato</a:t>
            </a:r>
            <a:r>
              <a:rPr lang="es-ES" dirty="0" smtClean="0"/>
              <a:t> </a:t>
            </a:r>
          </a:p>
          <a:p>
            <a:pPr algn="ctr"/>
            <a:r>
              <a:rPr lang="es-ES" dirty="0" smtClean="0"/>
              <a:t>(1782)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96232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benozz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25" y="323949"/>
            <a:ext cx="6476341" cy="509279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498503" y="5730295"/>
            <a:ext cx="6155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err="1" smtClean="0"/>
              <a:t>Benozzo</a:t>
            </a:r>
            <a:r>
              <a:rPr lang="es-ES_tradnl" dirty="0" smtClean="0"/>
              <a:t> </a:t>
            </a:r>
            <a:r>
              <a:rPr lang="es-ES_tradnl" dirty="0" err="1" smtClean="0"/>
              <a:t>Gozzoli</a:t>
            </a:r>
            <a:r>
              <a:rPr lang="es-ES_tradnl" dirty="0" smtClean="0"/>
              <a:t> </a:t>
            </a:r>
            <a:r>
              <a:rPr lang="es-ES_tradnl" i="1" dirty="0"/>
              <a:t>El cortejo de los Reyes Magos</a:t>
            </a:r>
            <a:r>
              <a:rPr lang="es-EC" dirty="0" smtClean="0">
                <a:effectLst/>
              </a:rPr>
              <a:t> </a:t>
            </a:r>
          </a:p>
          <a:p>
            <a:pPr algn="ctr"/>
            <a:r>
              <a:rPr lang="es-EC" dirty="0" smtClean="0">
                <a:effectLst/>
              </a:rPr>
              <a:t>(</a:t>
            </a:r>
            <a:r>
              <a:rPr lang="es-ES_tradnl" dirty="0" smtClean="0"/>
              <a:t>1459)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1059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0 Benozzo Gozzoli, Cortejo de los Reyes Magos, detalle, Palacio Medici-Riccardi,  Florencia, 1459-6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71" y="416719"/>
            <a:ext cx="6971745" cy="463762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137921" y="5401792"/>
            <a:ext cx="487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i="1" dirty="0"/>
              <a:t>Opus </a:t>
            </a:r>
            <a:r>
              <a:rPr lang="es-ES_tradnl" i="1" dirty="0" err="1"/>
              <a:t>Benotii</a:t>
            </a:r>
            <a:r>
              <a:rPr lang="es-ES_tradnl" i="1" dirty="0"/>
              <a:t>, </a:t>
            </a:r>
            <a:r>
              <a:rPr lang="es-ES_tradnl" dirty="0"/>
              <a:t>que significa </a:t>
            </a:r>
            <a:r>
              <a:rPr lang="es-ES_tradnl" i="1" dirty="0"/>
              <a:t>Obra de </a:t>
            </a:r>
            <a:r>
              <a:rPr lang="es-ES_tradnl" i="1" dirty="0" err="1"/>
              <a:t>Benozzo</a:t>
            </a:r>
            <a:r>
              <a:rPr lang="es-ES_tradnl" i="1" dirty="0"/>
              <a:t>.</a:t>
            </a:r>
            <a:r>
              <a:rPr lang="es-EC" dirty="0" smtClean="0">
                <a:effectLst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4232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mbrandt_Harmensz._van_Rijn_-_Zelfportret_op_jeugdige_leeftijd_-_Google_Art_Projec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01" y="479443"/>
            <a:ext cx="3800563" cy="4614120"/>
          </a:xfrm>
          <a:prstGeom prst="rect">
            <a:avLst/>
          </a:prstGeom>
        </p:spPr>
      </p:pic>
      <p:pic>
        <p:nvPicPr>
          <p:cNvPr id="3" name="Imagen 2" descr="Rembrandt_aux_yeux_hagard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50" y="833920"/>
            <a:ext cx="3956069" cy="4012354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944561" y="5467171"/>
            <a:ext cx="281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Rembrandt </a:t>
            </a:r>
          </a:p>
          <a:p>
            <a:pPr algn="ctr"/>
            <a:r>
              <a:rPr lang="es-ES_tradnl" dirty="0" smtClean="0"/>
              <a:t>(1628)</a:t>
            </a:r>
            <a:r>
              <a:rPr lang="es-EC" dirty="0" smtClean="0">
                <a:effectLst/>
              </a:rPr>
              <a:t> 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5404188" y="5467171"/>
            <a:ext cx="2513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Rembrandt </a:t>
            </a:r>
          </a:p>
          <a:p>
            <a:pPr algn="ctr"/>
            <a:r>
              <a:rPr lang="es-ES_tradnl" dirty="0" smtClean="0"/>
              <a:t>(1630)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316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472px-Self_portrait_leaning_on_si_373x47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13" y="624055"/>
            <a:ext cx="3567304" cy="4534709"/>
          </a:xfrm>
          <a:prstGeom prst="rect">
            <a:avLst/>
          </a:prstGeom>
        </p:spPr>
      </p:pic>
      <p:pic>
        <p:nvPicPr>
          <p:cNvPr id="3" name="Imagen 2" descr="640px-Rembrandt_Harmensz._van_Rijn_1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574" y="663338"/>
            <a:ext cx="3632187" cy="4494831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82153" y="5519513"/>
            <a:ext cx="396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Rembrandt</a:t>
            </a:r>
            <a:r>
              <a:rPr lang="es-ES_tradnl" dirty="0"/>
              <a:t> </a:t>
            </a:r>
            <a:endParaRPr lang="es-ES_tradnl" dirty="0" smtClean="0"/>
          </a:p>
          <a:p>
            <a:pPr algn="ctr"/>
            <a:r>
              <a:rPr lang="es-ES_tradnl" dirty="0" smtClean="0"/>
              <a:t>(1639)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5418439" y="5519513"/>
            <a:ext cx="2682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Rembrandt</a:t>
            </a:r>
            <a:r>
              <a:rPr lang="es-ES_tradnl" dirty="0"/>
              <a:t> </a:t>
            </a:r>
            <a:endParaRPr lang="es-ES_tradnl" dirty="0" smtClean="0"/>
          </a:p>
          <a:p>
            <a:pPr algn="ctr"/>
            <a:r>
              <a:rPr lang="es-ES_tradnl" dirty="0" smtClean="0"/>
              <a:t>(1669)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32771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vasari_cosme_medici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49" y="616833"/>
            <a:ext cx="3617066" cy="3549185"/>
          </a:xfrm>
          <a:prstGeom prst="rect">
            <a:avLst/>
          </a:prstGeom>
        </p:spPr>
      </p:pic>
      <p:pic>
        <p:nvPicPr>
          <p:cNvPr id="3" name="Imagen 2" descr="789px-Francisco_de_Goya_y_Lucientes_-_The_Family_of_the_Infante_Don_Luis_-_WGA0999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620" y="583109"/>
            <a:ext cx="4584663" cy="348643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16127" y="4729655"/>
            <a:ext cx="3420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err="1" smtClean="0"/>
              <a:t>Vasari</a:t>
            </a:r>
            <a:r>
              <a:rPr lang="es-ES_tradnl" dirty="0" smtClean="0"/>
              <a:t> </a:t>
            </a:r>
            <a:r>
              <a:rPr lang="es-ES_tradnl" i="1" dirty="0" smtClean="0"/>
              <a:t>Cosme </a:t>
            </a:r>
            <a:r>
              <a:rPr lang="es-ES_tradnl" i="1" dirty="0"/>
              <a:t>I y sus </a:t>
            </a:r>
            <a:r>
              <a:rPr lang="es-ES_tradnl" i="1" dirty="0" smtClean="0"/>
              <a:t>artistas</a:t>
            </a:r>
            <a:r>
              <a:rPr lang="es-EC" dirty="0" smtClean="0">
                <a:effectLst/>
              </a:rPr>
              <a:t> (</a:t>
            </a:r>
            <a:r>
              <a:rPr lang="es-ES_tradnl" dirty="0" smtClean="0"/>
              <a:t>1560) 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4340983" y="4729655"/>
            <a:ext cx="4065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Goya </a:t>
            </a:r>
            <a:r>
              <a:rPr lang="es-ES_tradnl" i="1" dirty="0" smtClean="0"/>
              <a:t>La </a:t>
            </a:r>
            <a:r>
              <a:rPr lang="es-ES_tradnl" i="1" dirty="0"/>
              <a:t>Familia del Infante Don Luis</a:t>
            </a:r>
            <a:r>
              <a:rPr lang="es-EC" dirty="0" smtClean="0">
                <a:effectLst/>
              </a:rPr>
              <a:t> (</a:t>
            </a:r>
            <a:r>
              <a:rPr lang="es-ES_tradnl" dirty="0" smtClean="0"/>
              <a:t>1784)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19290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</TotalTime>
  <Words>170</Words>
  <Application>Microsoft Macintosh PowerPoint</Application>
  <PresentationFormat>Presentación en pantalla (4:3)</PresentationFormat>
  <Paragraphs>53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Álvaro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Álvaro Espinosa</dc:creator>
  <cp:lastModifiedBy>Álvaro Espinosa</cp:lastModifiedBy>
  <cp:revision>17</cp:revision>
  <dcterms:created xsi:type="dcterms:W3CDTF">2015-05-26T02:16:33Z</dcterms:created>
  <dcterms:modified xsi:type="dcterms:W3CDTF">2015-05-27T14:58:54Z</dcterms:modified>
</cp:coreProperties>
</file>