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0"/>
  </p:notesMasterIdLst>
  <p:sldIdLst>
    <p:sldId id="256" r:id="rId5"/>
    <p:sldId id="257" r:id="rId6"/>
    <p:sldId id="259" r:id="rId7"/>
    <p:sldId id="262" r:id="rId8"/>
    <p:sldId id="261" r:id="rId9"/>
    <p:sldId id="263" r:id="rId10"/>
    <p:sldId id="264" r:id="rId11"/>
    <p:sldId id="265" r:id="rId12"/>
    <p:sldId id="266" r:id="rId13"/>
    <p:sldId id="267" r:id="rId14"/>
    <p:sldId id="268" r:id="rId15"/>
    <p:sldId id="269" r:id="rId16"/>
    <p:sldId id="270" r:id="rId17"/>
    <p:sldId id="271" r:id="rId18"/>
    <p:sldId id="274" r:id="rId19"/>
    <p:sldId id="308" r:id="rId20"/>
    <p:sldId id="309" r:id="rId21"/>
    <p:sldId id="310" r:id="rId22"/>
    <p:sldId id="273" r:id="rId23"/>
    <p:sldId id="272" r:id="rId24"/>
    <p:sldId id="275" r:id="rId25"/>
    <p:sldId id="276" r:id="rId26"/>
    <p:sldId id="277" r:id="rId27"/>
    <p:sldId id="278" r:id="rId28"/>
    <p:sldId id="280" r:id="rId29"/>
    <p:sldId id="279" r:id="rId30"/>
    <p:sldId id="281" r:id="rId31"/>
    <p:sldId id="282" r:id="rId32"/>
    <p:sldId id="294" r:id="rId33"/>
    <p:sldId id="283" r:id="rId34"/>
    <p:sldId id="284" r:id="rId35"/>
    <p:sldId id="285" r:id="rId36"/>
    <p:sldId id="286" r:id="rId37"/>
    <p:sldId id="287" r:id="rId38"/>
    <p:sldId id="288" r:id="rId39"/>
    <p:sldId id="289" r:id="rId40"/>
    <p:sldId id="290" r:id="rId41"/>
    <p:sldId id="291" r:id="rId42"/>
    <p:sldId id="292" r:id="rId43"/>
    <p:sldId id="293" r:id="rId44"/>
    <p:sldId id="295" r:id="rId45"/>
    <p:sldId id="296" r:id="rId46"/>
    <p:sldId id="327" r:id="rId47"/>
    <p:sldId id="328" r:id="rId48"/>
    <p:sldId id="311" r:id="rId49"/>
    <p:sldId id="297" r:id="rId50"/>
    <p:sldId id="298" r:id="rId51"/>
    <p:sldId id="299" r:id="rId52"/>
    <p:sldId id="300" r:id="rId53"/>
    <p:sldId id="301" r:id="rId54"/>
    <p:sldId id="302" r:id="rId55"/>
    <p:sldId id="303" r:id="rId56"/>
    <p:sldId id="304" r:id="rId57"/>
    <p:sldId id="305" r:id="rId58"/>
    <p:sldId id="306" r:id="rId59"/>
    <p:sldId id="307" r:id="rId60"/>
    <p:sldId id="343" r:id="rId61"/>
    <p:sldId id="313" r:id="rId62"/>
    <p:sldId id="315" r:id="rId63"/>
    <p:sldId id="314" r:id="rId64"/>
    <p:sldId id="316" r:id="rId65"/>
    <p:sldId id="317" r:id="rId66"/>
    <p:sldId id="318" r:id="rId67"/>
    <p:sldId id="319" r:id="rId68"/>
    <p:sldId id="344" r:id="rId69"/>
    <p:sldId id="320" r:id="rId70"/>
    <p:sldId id="321" r:id="rId71"/>
    <p:sldId id="322" r:id="rId72"/>
    <p:sldId id="323" r:id="rId73"/>
    <p:sldId id="324" r:id="rId74"/>
    <p:sldId id="325" r:id="rId75"/>
    <p:sldId id="326" r:id="rId76"/>
    <p:sldId id="345" r:id="rId77"/>
    <p:sldId id="329" r:id="rId78"/>
    <p:sldId id="332" r:id="rId79"/>
    <p:sldId id="333" r:id="rId80"/>
    <p:sldId id="334" r:id="rId81"/>
    <p:sldId id="346" r:id="rId82"/>
    <p:sldId id="330" r:id="rId83"/>
    <p:sldId id="335" r:id="rId84"/>
    <p:sldId id="336" r:id="rId85"/>
    <p:sldId id="337" r:id="rId86"/>
    <p:sldId id="331" r:id="rId87"/>
    <p:sldId id="338" r:id="rId88"/>
    <p:sldId id="339" r:id="rId89"/>
    <p:sldId id="340" r:id="rId90"/>
    <p:sldId id="341" r:id="rId91"/>
    <p:sldId id="342" r:id="rId92"/>
    <p:sldId id="347" r:id="rId93"/>
    <p:sldId id="349" r:id="rId94"/>
    <p:sldId id="350" r:id="rId95"/>
    <p:sldId id="351" r:id="rId96"/>
    <p:sldId id="352" r:id="rId97"/>
    <p:sldId id="353" r:id="rId98"/>
    <p:sldId id="348"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54" userDrawn="1">
          <p15:clr>
            <a:srgbClr val="A4A3A4"/>
          </p15:clr>
        </p15:guide>
        <p15:guide id="2" pos="4135" userDrawn="1">
          <p15:clr>
            <a:srgbClr val="A4A3A4"/>
          </p15:clr>
        </p15:guide>
        <p15:guide id="3" pos="681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B019"/>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FB56B5-2E95-4B54-A17F-24AEE555EAD0}" v="4976" dt="2024-01-04T11:44:35.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82745" autoAdjust="0"/>
  </p:normalViewPr>
  <p:slideViewPr>
    <p:cSldViewPr snapToGrid="0">
      <p:cViewPr varScale="1">
        <p:scale>
          <a:sx n="68" d="100"/>
          <a:sy n="68" d="100"/>
        </p:scale>
        <p:origin x="1267" y="62"/>
      </p:cViewPr>
      <p:guideLst>
        <p:guide orient="horz" pos="754"/>
        <p:guide pos="4135"/>
        <p:guide pos="681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viewProps" Target="view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notesMaster" Target="notesMasters/notesMaster1.xml"/><Relationship Id="rId105"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4CA4D9-CF8A-45C5-A2C9-EC273F5E3D2C}" type="datetimeFigureOut">
              <a:rPr lang="en-US" smtClean="0"/>
              <a:t>1/21/2024</a:t>
            </a:fld>
            <a:endParaRPr lang="en-U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3DFFA-91D9-4ECF-BC2D-8D0613144D21}" type="slidenum">
              <a:rPr lang="en-US" smtClean="0"/>
              <a:t>‹Nº›</a:t>
            </a:fld>
            <a:endParaRPr lang="en-US" dirty="0"/>
          </a:p>
        </p:txBody>
      </p:sp>
    </p:spTree>
    <p:extLst>
      <p:ext uri="{BB962C8B-B14F-4D97-AF65-F5344CB8AC3E}">
        <p14:creationId xmlns:p14="http://schemas.microsoft.com/office/powerpoint/2010/main" val="4027837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Frase menos de 30 segundos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a:t>
            </a:fld>
            <a:endParaRPr lang="en-US" dirty="0"/>
          </a:p>
        </p:txBody>
      </p:sp>
    </p:spTree>
    <p:extLst>
      <p:ext uri="{BB962C8B-B14F-4D97-AF65-F5344CB8AC3E}">
        <p14:creationId xmlns:p14="http://schemas.microsoft.com/office/powerpoint/2010/main" val="40647956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Como primer paso para encontrar el tema de investigación se buscaron problemáticas que nos llaman la atención considerablemente, en mi caso la más relevante fue:</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a:t>
            </a:fld>
            <a:endParaRPr lang="en-US" dirty="0"/>
          </a:p>
        </p:txBody>
      </p:sp>
    </p:spTree>
    <p:extLst>
      <p:ext uri="{BB962C8B-B14F-4D97-AF65-F5344CB8AC3E}">
        <p14:creationId xmlns:p14="http://schemas.microsoft.com/office/powerpoint/2010/main" val="305748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C" dirty="0"/>
              <a:t>No lugares según Marc auge son aquellos espacios </a:t>
            </a:r>
            <a:r>
              <a:rPr lang="es-ES" sz="1800" b="0" i="0" u="none" strike="noStrike" baseline="0" dirty="0">
                <a:latin typeface="Montserrat-Regular"/>
              </a:rPr>
              <a:t>que no se  pueden  definirse ni como espacio de identidad ni</a:t>
            </a:r>
          </a:p>
          <a:p>
            <a:pPr algn="l"/>
            <a:r>
              <a:rPr lang="es-ES" sz="1800" b="0" i="0" u="none" strike="noStrike" baseline="0" dirty="0">
                <a:latin typeface="Montserrat-Regular"/>
              </a:rPr>
              <a:t>como relacional ni como histórico, debido a varias características como son: / Algunos ejemplos son:/ entre ellos </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a:t>
            </a:fld>
            <a:endParaRPr lang="en-US" dirty="0"/>
          </a:p>
        </p:txBody>
      </p:sp>
    </p:spTree>
    <p:extLst>
      <p:ext uri="{BB962C8B-B14F-4D97-AF65-F5344CB8AC3E}">
        <p14:creationId xmlns:p14="http://schemas.microsoft.com/office/powerpoint/2010/main" val="2644615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Se escogió a la ciudad de Quito – Ecuador como lugar de estudio.</a:t>
            </a:r>
          </a:p>
          <a:p>
            <a:r>
              <a:rPr lang="es-EC" dirty="0"/>
              <a:t>Para comenzar con el análisis se realizó un mapa de centralidades de la urbe, donde como primer acercamiento se estableció un primer polígono de estudio donde existe una acumulación de centralidades </a:t>
            </a:r>
            <a:r>
              <a:rPr lang="es-EC" dirty="0" err="1"/>
              <a:t>conformadfo</a:t>
            </a:r>
            <a:r>
              <a:rPr lang="es-EC" dirty="0"/>
              <a:t> por Granados, Carolina, Mariscal, Floresta, Alameda y centro histórico</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a:t>
            </a:fld>
            <a:endParaRPr lang="en-US" dirty="0"/>
          </a:p>
        </p:txBody>
      </p:sp>
    </p:spTree>
    <p:extLst>
      <p:ext uri="{BB962C8B-B14F-4D97-AF65-F5344CB8AC3E}">
        <p14:creationId xmlns:p14="http://schemas.microsoft.com/office/powerpoint/2010/main" val="3341573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a:t>
            </a:fld>
            <a:endParaRPr lang="en-US" dirty="0"/>
          </a:p>
        </p:txBody>
      </p:sp>
    </p:spTree>
    <p:extLst>
      <p:ext uri="{BB962C8B-B14F-4D97-AF65-F5344CB8AC3E}">
        <p14:creationId xmlns:p14="http://schemas.microsoft.com/office/powerpoint/2010/main" val="1088592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9</a:t>
            </a:fld>
            <a:endParaRPr lang="en-US" dirty="0"/>
          </a:p>
        </p:txBody>
      </p:sp>
    </p:spTree>
    <p:extLst>
      <p:ext uri="{BB962C8B-B14F-4D97-AF65-F5344CB8AC3E}">
        <p14:creationId xmlns:p14="http://schemas.microsoft.com/office/powerpoint/2010/main" val="2420514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Se escogió a la ciudad de Quito – Ecuador como lugar de estudio.</a:t>
            </a:r>
          </a:p>
          <a:p>
            <a:r>
              <a:rPr lang="es-EC" dirty="0"/>
              <a:t>Para comenzar con el análisis se realizó un mapa de centralidades de la urbe, donde como primer acercamiento se estableció un primer polígono de estudio donde existe una acumulación de centralidades </a:t>
            </a:r>
            <a:r>
              <a:rPr lang="es-EC" dirty="0" err="1"/>
              <a:t>conformadfo</a:t>
            </a:r>
            <a:r>
              <a:rPr lang="es-EC" dirty="0"/>
              <a:t> por Granados, Carolina, Mariscal, Floresta, Alameda y centro histórico</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10</a:t>
            </a:fld>
            <a:endParaRPr lang="en-US" dirty="0"/>
          </a:p>
        </p:txBody>
      </p:sp>
    </p:spTree>
    <p:extLst>
      <p:ext uri="{BB962C8B-B14F-4D97-AF65-F5344CB8AC3E}">
        <p14:creationId xmlns:p14="http://schemas.microsoft.com/office/powerpoint/2010/main" val="985662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Se escogió a la ciudad de Quito – Ecuador como lugar de estudio.</a:t>
            </a:r>
          </a:p>
          <a:p>
            <a:r>
              <a:rPr lang="es-EC" dirty="0"/>
              <a:t>Para comenzar con el análisis se realizó un mapa de centralidades de la urbe, donde como primer acercamiento se estableció un primer polígono de estudio donde existe una acumulación de centralidades </a:t>
            </a:r>
            <a:r>
              <a:rPr lang="es-EC" dirty="0" err="1"/>
              <a:t>conformadfo</a:t>
            </a:r>
            <a:r>
              <a:rPr lang="es-EC" dirty="0"/>
              <a:t> por Granados, Carolina, Mariscal, Floresta, Alameda y centro histórico</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11</a:t>
            </a:fld>
            <a:endParaRPr lang="en-US" dirty="0"/>
          </a:p>
        </p:txBody>
      </p:sp>
    </p:spTree>
    <p:extLst>
      <p:ext uri="{BB962C8B-B14F-4D97-AF65-F5344CB8AC3E}">
        <p14:creationId xmlns:p14="http://schemas.microsoft.com/office/powerpoint/2010/main" val="4203482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Se escogió a la ciudad de Quito – Ecuador como lugar de estudio.</a:t>
            </a:r>
          </a:p>
          <a:p>
            <a:r>
              <a:rPr lang="es-EC" dirty="0"/>
              <a:t>Para comenzar con el análisis se realizó un mapa de centralidades de la urbe, donde como primer acercamiento se estableció un primer polígono de estudio donde existe una acumulación de centralidades </a:t>
            </a:r>
            <a:r>
              <a:rPr lang="es-EC" dirty="0" err="1"/>
              <a:t>conformadfo</a:t>
            </a:r>
            <a:r>
              <a:rPr lang="es-EC" dirty="0"/>
              <a:t> por Granados, Carolina, Mariscal, Floresta, Alameda y centro histórico</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12</a:t>
            </a:fld>
            <a:endParaRPr lang="en-US" dirty="0"/>
          </a:p>
        </p:txBody>
      </p:sp>
    </p:spTree>
    <p:extLst>
      <p:ext uri="{BB962C8B-B14F-4D97-AF65-F5344CB8AC3E}">
        <p14:creationId xmlns:p14="http://schemas.microsoft.com/office/powerpoint/2010/main" val="844078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13</a:t>
            </a:fld>
            <a:endParaRPr lang="en-US" dirty="0"/>
          </a:p>
        </p:txBody>
      </p:sp>
    </p:spTree>
    <p:extLst>
      <p:ext uri="{BB962C8B-B14F-4D97-AF65-F5344CB8AC3E}">
        <p14:creationId xmlns:p14="http://schemas.microsoft.com/office/powerpoint/2010/main" val="413030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Abandono – Transformación – Rutas de conexión y rehabilitación de espacios</a:t>
            </a:r>
          </a:p>
          <a:p>
            <a:r>
              <a:rPr lang="es-EC" dirty="0"/>
              <a:t>Uso </a:t>
            </a:r>
            <a:r>
              <a:rPr lang="es-EC" dirty="0" err="1"/>
              <a:t>Monofuncional</a:t>
            </a:r>
            <a:r>
              <a:rPr lang="es-EC" dirty="0"/>
              <a:t> – Diversificar – Rehabilitar y Reciclar</a:t>
            </a:r>
          </a:p>
          <a:p>
            <a:r>
              <a:rPr lang="es-EC" dirty="0"/>
              <a:t>Priorización del vehículo – </a:t>
            </a:r>
            <a:r>
              <a:rPr lang="es-EC" dirty="0" err="1"/>
              <a:t>priorizavión</a:t>
            </a:r>
            <a:r>
              <a:rPr lang="es-EC" dirty="0"/>
              <a:t> del peatón – supermanzanas y </a:t>
            </a:r>
            <a:r>
              <a:rPr lang="es-EC"/>
              <a:t>plataformas únicas</a:t>
            </a:r>
          </a:p>
          <a:p>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14</a:t>
            </a:fld>
            <a:endParaRPr lang="en-US" dirty="0"/>
          </a:p>
        </p:txBody>
      </p:sp>
    </p:spTree>
    <p:extLst>
      <p:ext uri="{BB962C8B-B14F-4D97-AF65-F5344CB8AC3E}">
        <p14:creationId xmlns:p14="http://schemas.microsoft.com/office/powerpoint/2010/main" val="3644912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15</a:t>
            </a:fld>
            <a:endParaRPr lang="en-US" dirty="0"/>
          </a:p>
        </p:txBody>
      </p:sp>
    </p:spTree>
    <p:extLst>
      <p:ext uri="{BB962C8B-B14F-4D97-AF65-F5344CB8AC3E}">
        <p14:creationId xmlns:p14="http://schemas.microsoft.com/office/powerpoint/2010/main" val="912464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16</a:t>
            </a:fld>
            <a:endParaRPr lang="en-US" dirty="0"/>
          </a:p>
        </p:txBody>
      </p:sp>
    </p:spTree>
    <p:extLst>
      <p:ext uri="{BB962C8B-B14F-4D97-AF65-F5344CB8AC3E}">
        <p14:creationId xmlns:p14="http://schemas.microsoft.com/office/powerpoint/2010/main" val="37537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17</a:t>
            </a:fld>
            <a:endParaRPr lang="en-US" dirty="0"/>
          </a:p>
        </p:txBody>
      </p:sp>
    </p:spTree>
    <p:extLst>
      <p:ext uri="{BB962C8B-B14F-4D97-AF65-F5344CB8AC3E}">
        <p14:creationId xmlns:p14="http://schemas.microsoft.com/office/powerpoint/2010/main" val="1779379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18</a:t>
            </a:fld>
            <a:endParaRPr lang="en-US" dirty="0"/>
          </a:p>
        </p:txBody>
      </p:sp>
    </p:spTree>
    <p:extLst>
      <p:ext uri="{BB962C8B-B14F-4D97-AF65-F5344CB8AC3E}">
        <p14:creationId xmlns:p14="http://schemas.microsoft.com/office/powerpoint/2010/main" val="970366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20</a:t>
            </a:fld>
            <a:endParaRPr lang="en-US" dirty="0"/>
          </a:p>
        </p:txBody>
      </p:sp>
    </p:spTree>
    <p:extLst>
      <p:ext uri="{BB962C8B-B14F-4D97-AF65-F5344CB8AC3E}">
        <p14:creationId xmlns:p14="http://schemas.microsoft.com/office/powerpoint/2010/main" val="3098682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21</a:t>
            </a:fld>
            <a:endParaRPr lang="en-US" dirty="0"/>
          </a:p>
        </p:txBody>
      </p:sp>
    </p:spTree>
    <p:extLst>
      <p:ext uri="{BB962C8B-B14F-4D97-AF65-F5344CB8AC3E}">
        <p14:creationId xmlns:p14="http://schemas.microsoft.com/office/powerpoint/2010/main" val="13610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22</a:t>
            </a:fld>
            <a:endParaRPr lang="en-US" dirty="0"/>
          </a:p>
        </p:txBody>
      </p:sp>
    </p:spTree>
    <p:extLst>
      <p:ext uri="{BB962C8B-B14F-4D97-AF65-F5344CB8AC3E}">
        <p14:creationId xmlns:p14="http://schemas.microsoft.com/office/powerpoint/2010/main" val="2129233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23</a:t>
            </a:fld>
            <a:endParaRPr lang="en-US" dirty="0"/>
          </a:p>
        </p:txBody>
      </p:sp>
    </p:spTree>
    <p:extLst>
      <p:ext uri="{BB962C8B-B14F-4D97-AF65-F5344CB8AC3E}">
        <p14:creationId xmlns:p14="http://schemas.microsoft.com/office/powerpoint/2010/main" val="993692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26</a:t>
            </a:fld>
            <a:endParaRPr lang="en-US" dirty="0"/>
          </a:p>
        </p:txBody>
      </p:sp>
    </p:spTree>
    <p:extLst>
      <p:ext uri="{BB962C8B-B14F-4D97-AF65-F5344CB8AC3E}">
        <p14:creationId xmlns:p14="http://schemas.microsoft.com/office/powerpoint/2010/main" val="29103198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27</a:t>
            </a:fld>
            <a:endParaRPr lang="en-US" dirty="0"/>
          </a:p>
        </p:txBody>
      </p:sp>
    </p:spTree>
    <p:extLst>
      <p:ext uri="{BB962C8B-B14F-4D97-AF65-F5344CB8AC3E}">
        <p14:creationId xmlns:p14="http://schemas.microsoft.com/office/powerpoint/2010/main" val="3454565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28</a:t>
            </a:fld>
            <a:endParaRPr lang="en-US" dirty="0"/>
          </a:p>
        </p:txBody>
      </p:sp>
    </p:spTree>
    <p:extLst>
      <p:ext uri="{BB962C8B-B14F-4D97-AF65-F5344CB8AC3E}">
        <p14:creationId xmlns:p14="http://schemas.microsoft.com/office/powerpoint/2010/main" val="2380435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29</a:t>
            </a:fld>
            <a:endParaRPr lang="en-US" dirty="0"/>
          </a:p>
        </p:txBody>
      </p:sp>
    </p:spTree>
    <p:extLst>
      <p:ext uri="{BB962C8B-B14F-4D97-AF65-F5344CB8AC3E}">
        <p14:creationId xmlns:p14="http://schemas.microsoft.com/office/powerpoint/2010/main" val="3193934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31</a:t>
            </a:fld>
            <a:endParaRPr lang="en-US" dirty="0"/>
          </a:p>
        </p:txBody>
      </p:sp>
    </p:spTree>
    <p:extLst>
      <p:ext uri="{BB962C8B-B14F-4D97-AF65-F5344CB8AC3E}">
        <p14:creationId xmlns:p14="http://schemas.microsoft.com/office/powerpoint/2010/main" val="1051243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32</a:t>
            </a:fld>
            <a:endParaRPr lang="en-US" dirty="0"/>
          </a:p>
        </p:txBody>
      </p:sp>
    </p:spTree>
    <p:extLst>
      <p:ext uri="{BB962C8B-B14F-4D97-AF65-F5344CB8AC3E}">
        <p14:creationId xmlns:p14="http://schemas.microsoft.com/office/powerpoint/2010/main" val="26975207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33</a:t>
            </a:fld>
            <a:endParaRPr lang="en-US" dirty="0"/>
          </a:p>
        </p:txBody>
      </p:sp>
    </p:spTree>
    <p:extLst>
      <p:ext uri="{BB962C8B-B14F-4D97-AF65-F5344CB8AC3E}">
        <p14:creationId xmlns:p14="http://schemas.microsoft.com/office/powerpoint/2010/main" val="1180063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34</a:t>
            </a:fld>
            <a:endParaRPr lang="en-US" dirty="0"/>
          </a:p>
        </p:txBody>
      </p:sp>
    </p:spTree>
    <p:extLst>
      <p:ext uri="{BB962C8B-B14F-4D97-AF65-F5344CB8AC3E}">
        <p14:creationId xmlns:p14="http://schemas.microsoft.com/office/powerpoint/2010/main" val="13835149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35</a:t>
            </a:fld>
            <a:endParaRPr lang="en-US" dirty="0"/>
          </a:p>
        </p:txBody>
      </p:sp>
    </p:spTree>
    <p:extLst>
      <p:ext uri="{BB962C8B-B14F-4D97-AF65-F5344CB8AC3E}">
        <p14:creationId xmlns:p14="http://schemas.microsoft.com/office/powerpoint/2010/main" val="1536730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36</a:t>
            </a:fld>
            <a:endParaRPr lang="en-US" dirty="0"/>
          </a:p>
        </p:txBody>
      </p:sp>
    </p:spTree>
    <p:extLst>
      <p:ext uri="{BB962C8B-B14F-4D97-AF65-F5344CB8AC3E}">
        <p14:creationId xmlns:p14="http://schemas.microsoft.com/office/powerpoint/2010/main" val="27501581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37</a:t>
            </a:fld>
            <a:endParaRPr lang="en-US" dirty="0"/>
          </a:p>
        </p:txBody>
      </p:sp>
    </p:spTree>
    <p:extLst>
      <p:ext uri="{BB962C8B-B14F-4D97-AF65-F5344CB8AC3E}">
        <p14:creationId xmlns:p14="http://schemas.microsoft.com/office/powerpoint/2010/main" val="19850648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38</a:t>
            </a:fld>
            <a:endParaRPr lang="en-US" dirty="0"/>
          </a:p>
        </p:txBody>
      </p:sp>
    </p:spTree>
    <p:extLst>
      <p:ext uri="{BB962C8B-B14F-4D97-AF65-F5344CB8AC3E}">
        <p14:creationId xmlns:p14="http://schemas.microsoft.com/office/powerpoint/2010/main" val="120137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39</a:t>
            </a:fld>
            <a:endParaRPr lang="en-US" dirty="0"/>
          </a:p>
        </p:txBody>
      </p:sp>
    </p:spTree>
    <p:extLst>
      <p:ext uri="{BB962C8B-B14F-4D97-AF65-F5344CB8AC3E}">
        <p14:creationId xmlns:p14="http://schemas.microsoft.com/office/powerpoint/2010/main" val="9721855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40</a:t>
            </a:fld>
            <a:endParaRPr lang="en-US" dirty="0"/>
          </a:p>
        </p:txBody>
      </p:sp>
    </p:spTree>
    <p:extLst>
      <p:ext uri="{BB962C8B-B14F-4D97-AF65-F5344CB8AC3E}">
        <p14:creationId xmlns:p14="http://schemas.microsoft.com/office/powerpoint/2010/main" val="42912199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42</a:t>
            </a:fld>
            <a:endParaRPr lang="en-US" dirty="0"/>
          </a:p>
        </p:txBody>
      </p:sp>
    </p:spTree>
    <p:extLst>
      <p:ext uri="{BB962C8B-B14F-4D97-AF65-F5344CB8AC3E}">
        <p14:creationId xmlns:p14="http://schemas.microsoft.com/office/powerpoint/2010/main" val="11429233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43</a:t>
            </a:fld>
            <a:endParaRPr lang="en-US" dirty="0"/>
          </a:p>
        </p:txBody>
      </p:sp>
    </p:spTree>
    <p:extLst>
      <p:ext uri="{BB962C8B-B14F-4D97-AF65-F5344CB8AC3E}">
        <p14:creationId xmlns:p14="http://schemas.microsoft.com/office/powerpoint/2010/main" val="22346020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44</a:t>
            </a:fld>
            <a:endParaRPr lang="en-US" dirty="0"/>
          </a:p>
        </p:txBody>
      </p:sp>
    </p:spTree>
    <p:extLst>
      <p:ext uri="{BB962C8B-B14F-4D97-AF65-F5344CB8AC3E}">
        <p14:creationId xmlns:p14="http://schemas.microsoft.com/office/powerpoint/2010/main" val="1228384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45</a:t>
            </a:fld>
            <a:endParaRPr lang="en-US" dirty="0"/>
          </a:p>
        </p:txBody>
      </p:sp>
    </p:spTree>
    <p:extLst>
      <p:ext uri="{BB962C8B-B14F-4D97-AF65-F5344CB8AC3E}">
        <p14:creationId xmlns:p14="http://schemas.microsoft.com/office/powerpoint/2010/main" val="33657172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46</a:t>
            </a:fld>
            <a:endParaRPr lang="en-US" dirty="0"/>
          </a:p>
        </p:txBody>
      </p:sp>
    </p:spTree>
    <p:extLst>
      <p:ext uri="{BB962C8B-B14F-4D97-AF65-F5344CB8AC3E}">
        <p14:creationId xmlns:p14="http://schemas.microsoft.com/office/powerpoint/2010/main" val="11233628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47</a:t>
            </a:fld>
            <a:endParaRPr lang="en-US" dirty="0"/>
          </a:p>
        </p:txBody>
      </p:sp>
    </p:spTree>
    <p:extLst>
      <p:ext uri="{BB962C8B-B14F-4D97-AF65-F5344CB8AC3E}">
        <p14:creationId xmlns:p14="http://schemas.microsoft.com/office/powerpoint/2010/main" val="10962023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48</a:t>
            </a:fld>
            <a:endParaRPr lang="en-US" dirty="0"/>
          </a:p>
        </p:txBody>
      </p:sp>
    </p:spTree>
    <p:extLst>
      <p:ext uri="{BB962C8B-B14F-4D97-AF65-F5344CB8AC3E}">
        <p14:creationId xmlns:p14="http://schemas.microsoft.com/office/powerpoint/2010/main" val="29264627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49</a:t>
            </a:fld>
            <a:endParaRPr lang="en-US" dirty="0"/>
          </a:p>
        </p:txBody>
      </p:sp>
    </p:spTree>
    <p:extLst>
      <p:ext uri="{BB962C8B-B14F-4D97-AF65-F5344CB8AC3E}">
        <p14:creationId xmlns:p14="http://schemas.microsoft.com/office/powerpoint/2010/main" val="11677438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50</a:t>
            </a:fld>
            <a:endParaRPr lang="en-US" dirty="0"/>
          </a:p>
        </p:txBody>
      </p:sp>
    </p:spTree>
    <p:extLst>
      <p:ext uri="{BB962C8B-B14F-4D97-AF65-F5344CB8AC3E}">
        <p14:creationId xmlns:p14="http://schemas.microsoft.com/office/powerpoint/2010/main" val="36944345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51</a:t>
            </a:fld>
            <a:endParaRPr lang="en-US" dirty="0"/>
          </a:p>
        </p:txBody>
      </p:sp>
    </p:spTree>
    <p:extLst>
      <p:ext uri="{BB962C8B-B14F-4D97-AF65-F5344CB8AC3E}">
        <p14:creationId xmlns:p14="http://schemas.microsoft.com/office/powerpoint/2010/main" val="18937799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52</a:t>
            </a:fld>
            <a:endParaRPr lang="en-US" dirty="0"/>
          </a:p>
        </p:txBody>
      </p:sp>
    </p:spTree>
    <p:extLst>
      <p:ext uri="{BB962C8B-B14F-4D97-AF65-F5344CB8AC3E}">
        <p14:creationId xmlns:p14="http://schemas.microsoft.com/office/powerpoint/2010/main" val="23410000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53</a:t>
            </a:fld>
            <a:endParaRPr lang="en-US" dirty="0"/>
          </a:p>
        </p:txBody>
      </p:sp>
    </p:spTree>
    <p:extLst>
      <p:ext uri="{BB962C8B-B14F-4D97-AF65-F5344CB8AC3E}">
        <p14:creationId xmlns:p14="http://schemas.microsoft.com/office/powerpoint/2010/main" val="1035114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54</a:t>
            </a:fld>
            <a:endParaRPr lang="en-US" dirty="0"/>
          </a:p>
        </p:txBody>
      </p:sp>
    </p:spTree>
    <p:extLst>
      <p:ext uri="{BB962C8B-B14F-4D97-AF65-F5344CB8AC3E}">
        <p14:creationId xmlns:p14="http://schemas.microsoft.com/office/powerpoint/2010/main" val="33032351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55</a:t>
            </a:fld>
            <a:endParaRPr lang="en-US" dirty="0"/>
          </a:p>
        </p:txBody>
      </p:sp>
    </p:spTree>
    <p:extLst>
      <p:ext uri="{BB962C8B-B14F-4D97-AF65-F5344CB8AC3E}">
        <p14:creationId xmlns:p14="http://schemas.microsoft.com/office/powerpoint/2010/main" val="15476691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56</a:t>
            </a:fld>
            <a:endParaRPr lang="en-US" dirty="0"/>
          </a:p>
        </p:txBody>
      </p:sp>
    </p:spTree>
    <p:extLst>
      <p:ext uri="{BB962C8B-B14F-4D97-AF65-F5344CB8AC3E}">
        <p14:creationId xmlns:p14="http://schemas.microsoft.com/office/powerpoint/2010/main" val="38161142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57</a:t>
            </a:fld>
            <a:endParaRPr lang="en-US" dirty="0"/>
          </a:p>
        </p:txBody>
      </p:sp>
    </p:spTree>
    <p:extLst>
      <p:ext uri="{BB962C8B-B14F-4D97-AF65-F5344CB8AC3E}">
        <p14:creationId xmlns:p14="http://schemas.microsoft.com/office/powerpoint/2010/main" val="25109929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58</a:t>
            </a:fld>
            <a:endParaRPr lang="en-US" dirty="0"/>
          </a:p>
        </p:txBody>
      </p:sp>
    </p:spTree>
    <p:extLst>
      <p:ext uri="{BB962C8B-B14F-4D97-AF65-F5344CB8AC3E}">
        <p14:creationId xmlns:p14="http://schemas.microsoft.com/office/powerpoint/2010/main" val="14849319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59</a:t>
            </a:fld>
            <a:endParaRPr lang="en-US" dirty="0"/>
          </a:p>
        </p:txBody>
      </p:sp>
    </p:spTree>
    <p:extLst>
      <p:ext uri="{BB962C8B-B14F-4D97-AF65-F5344CB8AC3E}">
        <p14:creationId xmlns:p14="http://schemas.microsoft.com/office/powerpoint/2010/main" val="9200816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60</a:t>
            </a:fld>
            <a:endParaRPr lang="en-US" dirty="0"/>
          </a:p>
        </p:txBody>
      </p:sp>
    </p:spTree>
    <p:extLst>
      <p:ext uri="{BB962C8B-B14F-4D97-AF65-F5344CB8AC3E}">
        <p14:creationId xmlns:p14="http://schemas.microsoft.com/office/powerpoint/2010/main" val="39668448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61</a:t>
            </a:fld>
            <a:endParaRPr lang="en-US" dirty="0"/>
          </a:p>
        </p:txBody>
      </p:sp>
    </p:spTree>
    <p:extLst>
      <p:ext uri="{BB962C8B-B14F-4D97-AF65-F5344CB8AC3E}">
        <p14:creationId xmlns:p14="http://schemas.microsoft.com/office/powerpoint/2010/main" val="130314895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62</a:t>
            </a:fld>
            <a:endParaRPr lang="en-US" dirty="0"/>
          </a:p>
        </p:txBody>
      </p:sp>
    </p:spTree>
    <p:extLst>
      <p:ext uri="{BB962C8B-B14F-4D97-AF65-F5344CB8AC3E}">
        <p14:creationId xmlns:p14="http://schemas.microsoft.com/office/powerpoint/2010/main" val="38737437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63</a:t>
            </a:fld>
            <a:endParaRPr lang="en-US" dirty="0"/>
          </a:p>
        </p:txBody>
      </p:sp>
    </p:spTree>
    <p:extLst>
      <p:ext uri="{BB962C8B-B14F-4D97-AF65-F5344CB8AC3E}">
        <p14:creationId xmlns:p14="http://schemas.microsoft.com/office/powerpoint/2010/main" val="15599295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64</a:t>
            </a:fld>
            <a:endParaRPr lang="en-US" dirty="0"/>
          </a:p>
        </p:txBody>
      </p:sp>
    </p:spTree>
    <p:extLst>
      <p:ext uri="{BB962C8B-B14F-4D97-AF65-F5344CB8AC3E}">
        <p14:creationId xmlns:p14="http://schemas.microsoft.com/office/powerpoint/2010/main" val="28876948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65</a:t>
            </a:fld>
            <a:endParaRPr lang="en-US" dirty="0"/>
          </a:p>
        </p:txBody>
      </p:sp>
    </p:spTree>
    <p:extLst>
      <p:ext uri="{BB962C8B-B14F-4D97-AF65-F5344CB8AC3E}">
        <p14:creationId xmlns:p14="http://schemas.microsoft.com/office/powerpoint/2010/main" val="11009230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66</a:t>
            </a:fld>
            <a:endParaRPr lang="en-US" dirty="0"/>
          </a:p>
        </p:txBody>
      </p:sp>
    </p:spTree>
    <p:extLst>
      <p:ext uri="{BB962C8B-B14F-4D97-AF65-F5344CB8AC3E}">
        <p14:creationId xmlns:p14="http://schemas.microsoft.com/office/powerpoint/2010/main" val="36181549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67</a:t>
            </a:fld>
            <a:endParaRPr lang="en-US" dirty="0"/>
          </a:p>
        </p:txBody>
      </p:sp>
    </p:spTree>
    <p:extLst>
      <p:ext uri="{BB962C8B-B14F-4D97-AF65-F5344CB8AC3E}">
        <p14:creationId xmlns:p14="http://schemas.microsoft.com/office/powerpoint/2010/main" val="20508858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68</a:t>
            </a:fld>
            <a:endParaRPr lang="en-US" dirty="0"/>
          </a:p>
        </p:txBody>
      </p:sp>
    </p:spTree>
    <p:extLst>
      <p:ext uri="{BB962C8B-B14F-4D97-AF65-F5344CB8AC3E}">
        <p14:creationId xmlns:p14="http://schemas.microsoft.com/office/powerpoint/2010/main" val="13886029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69</a:t>
            </a:fld>
            <a:endParaRPr lang="en-US" dirty="0"/>
          </a:p>
        </p:txBody>
      </p:sp>
    </p:spTree>
    <p:extLst>
      <p:ext uri="{BB962C8B-B14F-4D97-AF65-F5344CB8AC3E}">
        <p14:creationId xmlns:p14="http://schemas.microsoft.com/office/powerpoint/2010/main" val="20864203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70</a:t>
            </a:fld>
            <a:endParaRPr lang="en-US" dirty="0"/>
          </a:p>
        </p:txBody>
      </p:sp>
    </p:spTree>
    <p:extLst>
      <p:ext uri="{BB962C8B-B14F-4D97-AF65-F5344CB8AC3E}">
        <p14:creationId xmlns:p14="http://schemas.microsoft.com/office/powerpoint/2010/main" val="41800739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71</a:t>
            </a:fld>
            <a:endParaRPr lang="en-US" dirty="0"/>
          </a:p>
        </p:txBody>
      </p:sp>
    </p:spTree>
    <p:extLst>
      <p:ext uri="{BB962C8B-B14F-4D97-AF65-F5344CB8AC3E}">
        <p14:creationId xmlns:p14="http://schemas.microsoft.com/office/powerpoint/2010/main" val="39996173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72</a:t>
            </a:fld>
            <a:endParaRPr lang="en-US" dirty="0"/>
          </a:p>
        </p:txBody>
      </p:sp>
    </p:spTree>
    <p:extLst>
      <p:ext uri="{BB962C8B-B14F-4D97-AF65-F5344CB8AC3E}">
        <p14:creationId xmlns:p14="http://schemas.microsoft.com/office/powerpoint/2010/main" val="25225931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73</a:t>
            </a:fld>
            <a:endParaRPr lang="en-US" dirty="0"/>
          </a:p>
        </p:txBody>
      </p:sp>
    </p:spTree>
    <p:extLst>
      <p:ext uri="{BB962C8B-B14F-4D97-AF65-F5344CB8AC3E}">
        <p14:creationId xmlns:p14="http://schemas.microsoft.com/office/powerpoint/2010/main" val="280968869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74</a:t>
            </a:fld>
            <a:endParaRPr lang="en-US" dirty="0"/>
          </a:p>
        </p:txBody>
      </p:sp>
    </p:spTree>
    <p:extLst>
      <p:ext uri="{BB962C8B-B14F-4D97-AF65-F5344CB8AC3E}">
        <p14:creationId xmlns:p14="http://schemas.microsoft.com/office/powerpoint/2010/main" val="14362491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75</a:t>
            </a:fld>
            <a:endParaRPr lang="en-US" dirty="0"/>
          </a:p>
        </p:txBody>
      </p:sp>
    </p:spTree>
    <p:extLst>
      <p:ext uri="{BB962C8B-B14F-4D97-AF65-F5344CB8AC3E}">
        <p14:creationId xmlns:p14="http://schemas.microsoft.com/office/powerpoint/2010/main" val="4368781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76</a:t>
            </a:fld>
            <a:endParaRPr lang="en-US" dirty="0"/>
          </a:p>
        </p:txBody>
      </p:sp>
    </p:spTree>
    <p:extLst>
      <p:ext uri="{BB962C8B-B14F-4D97-AF65-F5344CB8AC3E}">
        <p14:creationId xmlns:p14="http://schemas.microsoft.com/office/powerpoint/2010/main" val="315198500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77</a:t>
            </a:fld>
            <a:endParaRPr lang="en-US" dirty="0"/>
          </a:p>
        </p:txBody>
      </p:sp>
    </p:spTree>
    <p:extLst>
      <p:ext uri="{BB962C8B-B14F-4D97-AF65-F5344CB8AC3E}">
        <p14:creationId xmlns:p14="http://schemas.microsoft.com/office/powerpoint/2010/main" val="60976215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78</a:t>
            </a:fld>
            <a:endParaRPr lang="en-US" dirty="0"/>
          </a:p>
        </p:txBody>
      </p:sp>
    </p:spTree>
    <p:extLst>
      <p:ext uri="{BB962C8B-B14F-4D97-AF65-F5344CB8AC3E}">
        <p14:creationId xmlns:p14="http://schemas.microsoft.com/office/powerpoint/2010/main" val="12055177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79</a:t>
            </a:fld>
            <a:endParaRPr lang="en-US" dirty="0"/>
          </a:p>
        </p:txBody>
      </p:sp>
    </p:spTree>
    <p:extLst>
      <p:ext uri="{BB962C8B-B14F-4D97-AF65-F5344CB8AC3E}">
        <p14:creationId xmlns:p14="http://schemas.microsoft.com/office/powerpoint/2010/main" val="26925729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80</a:t>
            </a:fld>
            <a:endParaRPr lang="en-US" dirty="0"/>
          </a:p>
        </p:txBody>
      </p:sp>
    </p:spTree>
    <p:extLst>
      <p:ext uri="{BB962C8B-B14F-4D97-AF65-F5344CB8AC3E}">
        <p14:creationId xmlns:p14="http://schemas.microsoft.com/office/powerpoint/2010/main" val="149605571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81</a:t>
            </a:fld>
            <a:endParaRPr lang="en-US" dirty="0"/>
          </a:p>
        </p:txBody>
      </p:sp>
    </p:spTree>
    <p:extLst>
      <p:ext uri="{BB962C8B-B14F-4D97-AF65-F5344CB8AC3E}">
        <p14:creationId xmlns:p14="http://schemas.microsoft.com/office/powerpoint/2010/main" val="18926972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82</a:t>
            </a:fld>
            <a:endParaRPr lang="en-US" dirty="0"/>
          </a:p>
        </p:txBody>
      </p:sp>
    </p:spTree>
    <p:extLst>
      <p:ext uri="{BB962C8B-B14F-4D97-AF65-F5344CB8AC3E}">
        <p14:creationId xmlns:p14="http://schemas.microsoft.com/office/powerpoint/2010/main" val="408763574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83</a:t>
            </a:fld>
            <a:endParaRPr lang="en-US" dirty="0"/>
          </a:p>
        </p:txBody>
      </p:sp>
    </p:spTree>
    <p:extLst>
      <p:ext uri="{BB962C8B-B14F-4D97-AF65-F5344CB8AC3E}">
        <p14:creationId xmlns:p14="http://schemas.microsoft.com/office/powerpoint/2010/main" val="31124082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84</a:t>
            </a:fld>
            <a:endParaRPr lang="en-US" dirty="0"/>
          </a:p>
        </p:txBody>
      </p:sp>
    </p:spTree>
    <p:extLst>
      <p:ext uri="{BB962C8B-B14F-4D97-AF65-F5344CB8AC3E}">
        <p14:creationId xmlns:p14="http://schemas.microsoft.com/office/powerpoint/2010/main" val="41785529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85</a:t>
            </a:fld>
            <a:endParaRPr lang="en-US" dirty="0"/>
          </a:p>
        </p:txBody>
      </p:sp>
    </p:spTree>
    <p:extLst>
      <p:ext uri="{BB962C8B-B14F-4D97-AF65-F5344CB8AC3E}">
        <p14:creationId xmlns:p14="http://schemas.microsoft.com/office/powerpoint/2010/main" val="292735702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86</a:t>
            </a:fld>
            <a:endParaRPr lang="en-US" dirty="0"/>
          </a:p>
        </p:txBody>
      </p:sp>
    </p:spTree>
    <p:extLst>
      <p:ext uri="{BB962C8B-B14F-4D97-AF65-F5344CB8AC3E}">
        <p14:creationId xmlns:p14="http://schemas.microsoft.com/office/powerpoint/2010/main" val="36591297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87</a:t>
            </a:fld>
            <a:endParaRPr lang="en-US" dirty="0"/>
          </a:p>
        </p:txBody>
      </p:sp>
    </p:spTree>
    <p:extLst>
      <p:ext uri="{BB962C8B-B14F-4D97-AF65-F5344CB8AC3E}">
        <p14:creationId xmlns:p14="http://schemas.microsoft.com/office/powerpoint/2010/main" val="178218710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88</a:t>
            </a:fld>
            <a:endParaRPr lang="en-US" dirty="0"/>
          </a:p>
        </p:txBody>
      </p:sp>
    </p:spTree>
    <p:extLst>
      <p:ext uri="{BB962C8B-B14F-4D97-AF65-F5344CB8AC3E}">
        <p14:creationId xmlns:p14="http://schemas.microsoft.com/office/powerpoint/2010/main" val="21241654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89</a:t>
            </a:fld>
            <a:endParaRPr lang="en-US" dirty="0"/>
          </a:p>
        </p:txBody>
      </p:sp>
    </p:spTree>
    <p:extLst>
      <p:ext uri="{BB962C8B-B14F-4D97-AF65-F5344CB8AC3E}">
        <p14:creationId xmlns:p14="http://schemas.microsoft.com/office/powerpoint/2010/main" val="12173579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90</a:t>
            </a:fld>
            <a:endParaRPr lang="en-US" dirty="0"/>
          </a:p>
        </p:txBody>
      </p:sp>
    </p:spTree>
    <p:extLst>
      <p:ext uri="{BB962C8B-B14F-4D97-AF65-F5344CB8AC3E}">
        <p14:creationId xmlns:p14="http://schemas.microsoft.com/office/powerpoint/2010/main" val="259935671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91</a:t>
            </a:fld>
            <a:endParaRPr lang="en-US" dirty="0"/>
          </a:p>
        </p:txBody>
      </p:sp>
    </p:spTree>
    <p:extLst>
      <p:ext uri="{BB962C8B-B14F-4D97-AF65-F5344CB8AC3E}">
        <p14:creationId xmlns:p14="http://schemas.microsoft.com/office/powerpoint/2010/main" val="69979439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92</a:t>
            </a:fld>
            <a:endParaRPr lang="en-US" dirty="0"/>
          </a:p>
        </p:txBody>
      </p:sp>
    </p:spTree>
    <p:extLst>
      <p:ext uri="{BB962C8B-B14F-4D97-AF65-F5344CB8AC3E}">
        <p14:creationId xmlns:p14="http://schemas.microsoft.com/office/powerpoint/2010/main" val="39679182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93</a:t>
            </a:fld>
            <a:endParaRPr lang="en-US" dirty="0"/>
          </a:p>
        </p:txBody>
      </p:sp>
    </p:spTree>
    <p:extLst>
      <p:ext uri="{BB962C8B-B14F-4D97-AF65-F5344CB8AC3E}">
        <p14:creationId xmlns:p14="http://schemas.microsoft.com/office/powerpoint/2010/main" val="40577183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94</a:t>
            </a:fld>
            <a:endParaRPr lang="en-US" dirty="0"/>
          </a:p>
        </p:txBody>
      </p:sp>
    </p:spTree>
    <p:extLst>
      <p:ext uri="{BB962C8B-B14F-4D97-AF65-F5344CB8AC3E}">
        <p14:creationId xmlns:p14="http://schemas.microsoft.com/office/powerpoint/2010/main" val="124995610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a:t>Objetos relevantes en la ciudad, donde se llega a generar un ultimo polígono el cual esta conformado por objetos que son relevantes no solo para la ciudad sino que llegan a tener importancia dentro del </a:t>
            </a:r>
            <a:r>
              <a:rPr lang="es-EC" dirty="0" err="1"/>
              <a:t>pais</a:t>
            </a:r>
            <a:endParaRPr lang="en-US" dirty="0"/>
          </a:p>
        </p:txBody>
      </p:sp>
      <p:sp>
        <p:nvSpPr>
          <p:cNvPr id="4" name="Marcador de número de diapositiva 3"/>
          <p:cNvSpPr>
            <a:spLocks noGrp="1"/>
          </p:cNvSpPr>
          <p:nvPr>
            <p:ph type="sldNum" sz="quarter" idx="5"/>
          </p:nvPr>
        </p:nvSpPr>
        <p:spPr/>
        <p:txBody>
          <a:bodyPr/>
          <a:lstStyle/>
          <a:p>
            <a:fld id="{3193DFFA-91D9-4ECF-BC2D-8D0613144D21}" type="slidenum">
              <a:rPr lang="en-US" smtClean="0"/>
              <a:t>95</a:t>
            </a:fld>
            <a:endParaRPr lang="en-US" dirty="0"/>
          </a:p>
        </p:txBody>
      </p:sp>
    </p:spTree>
    <p:extLst>
      <p:ext uri="{BB962C8B-B14F-4D97-AF65-F5344CB8AC3E}">
        <p14:creationId xmlns:p14="http://schemas.microsoft.com/office/powerpoint/2010/main" val="370027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D2DC14-C902-1077-4C92-AB766CC4C449}"/>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n-US"/>
          </a:p>
        </p:txBody>
      </p:sp>
      <p:sp>
        <p:nvSpPr>
          <p:cNvPr id="3" name="Subtítulo 2">
            <a:extLst>
              <a:ext uri="{FF2B5EF4-FFF2-40B4-BE49-F238E27FC236}">
                <a16:creationId xmlns:a16="http://schemas.microsoft.com/office/drawing/2014/main" id="{8D048DBF-0808-0D97-D7FC-5B5BB87C37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a:p>
        </p:txBody>
      </p:sp>
      <p:sp>
        <p:nvSpPr>
          <p:cNvPr id="4" name="Marcador de fecha 3">
            <a:extLst>
              <a:ext uri="{FF2B5EF4-FFF2-40B4-BE49-F238E27FC236}">
                <a16:creationId xmlns:a16="http://schemas.microsoft.com/office/drawing/2014/main" id="{DA0CB96C-1B03-536E-86BC-D2D0088FB940}"/>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5" name="Marcador de pie de página 4">
            <a:extLst>
              <a:ext uri="{FF2B5EF4-FFF2-40B4-BE49-F238E27FC236}">
                <a16:creationId xmlns:a16="http://schemas.microsoft.com/office/drawing/2014/main" id="{43031F4A-EB09-7E0C-77DB-C2714DF5036C}"/>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6E19ADA1-F6F3-7F32-6EEF-3EA9BF6C0ECA}"/>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10281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1ADD2B-144F-EE83-875C-2C73B56B89D4}"/>
              </a:ext>
            </a:extLst>
          </p:cNvPr>
          <p:cNvSpPr>
            <a:spLocks noGrp="1"/>
          </p:cNvSpPr>
          <p:nvPr>
            <p:ph type="title"/>
          </p:nvPr>
        </p:nvSpPr>
        <p:spPr/>
        <p:txBody>
          <a:bodyPr/>
          <a:lstStyle/>
          <a:p>
            <a:r>
              <a:rPr lang="es-MX"/>
              <a:t>Haz clic para modificar el estilo de título del patrón</a:t>
            </a:r>
            <a:endParaRPr lang="en-US"/>
          </a:p>
        </p:txBody>
      </p:sp>
      <p:sp>
        <p:nvSpPr>
          <p:cNvPr id="3" name="Marcador de contenido 2">
            <a:extLst>
              <a:ext uri="{FF2B5EF4-FFF2-40B4-BE49-F238E27FC236}">
                <a16:creationId xmlns:a16="http://schemas.microsoft.com/office/drawing/2014/main" id="{97A17FB0-97A2-B492-C4CA-F5694F0A2D9C}"/>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fecha 3">
            <a:extLst>
              <a:ext uri="{FF2B5EF4-FFF2-40B4-BE49-F238E27FC236}">
                <a16:creationId xmlns:a16="http://schemas.microsoft.com/office/drawing/2014/main" id="{46837E6B-28B9-89A3-2AFB-DA33D805849E}"/>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5" name="Marcador de pie de página 4">
            <a:extLst>
              <a:ext uri="{FF2B5EF4-FFF2-40B4-BE49-F238E27FC236}">
                <a16:creationId xmlns:a16="http://schemas.microsoft.com/office/drawing/2014/main" id="{0279BA0C-AB28-3FF7-0576-87E66CD22953}"/>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A3D41425-4077-50CB-1F63-857E2D12B039}"/>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3149038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FAA054-742B-10B4-C0D5-A525833A7B24}"/>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n-US"/>
          </a:p>
        </p:txBody>
      </p:sp>
      <p:sp>
        <p:nvSpPr>
          <p:cNvPr id="3" name="Marcador de texto 2">
            <a:extLst>
              <a:ext uri="{FF2B5EF4-FFF2-40B4-BE49-F238E27FC236}">
                <a16:creationId xmlns:a16="http://schemas.microsoft.com/office/drawing/2014/main" id="{3C44FC77-1DA7-E236-1C39-30EC788D76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8A7C26E-B9ED-6FA9-0937-2D7F86291AE5}"/>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5" name="Marcador de pie de página 4">
            <a:extLst>
              <a:ext uri="{FF2B5EF4-FFF2-40B4-BE49-F238E27FC236}">
                <a16:creationId xmlns:a16="http://schemas.microsoft.com/office/drawing/2014/main" id="{69CE874B-FB6C-C60D-432D-BBDD9EDB6972}"/>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CDDE40BD-CAB8-8DD4-3461-A36E136185B6}"/>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2524468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62A85C-3793-E6AB-9646-18FC7B4EE48C}"/>
              </a:ext>
            </a:extLst>
          </p:cNvPr>
          <p:cNvSpPr>
            <a:spLocks noGrp="1"/>
          </p:cNvSpPr>
          <p:nvPr>
            <p:ph type="title"/>
          </p:nvPr>
        </p:nvSpPr>
        <p:spPr/>
        <p:txBody>
          <a:bodyPr/>
          <a:lstStyle/>
          <a:p>
            <a:r>
              <a:rPr lang="es-MX"/>
              <a:t>Haz clic para modificar el estilo de título del patrón</a:t>
            </a:r>
            <a:endParaRPr lang="en-US"/>
          </a:p>
        </p:txBody>
      </p:sp>
      <p:sp>
        <p:nvSpPr>
          <p:cNvPr id="3" name="Marcador de contenido 2">
            <a:extLst>
              <a:ext uri="{FF2B5EF4-FFF2-40B4-BE49-F238E27FC236}">
                <a16:creationId xmlns:a16="http://schemas.microsoft.com/office/drawing/2014/main" id="{C98C1F27-4591-F4DB-149B-78BD4DCA957D}"/>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contenido 3">
            <a:extLst>
              <a:ext uri="{FF2B5EF4-FFF2-40B4-BE49-F238E27FC236}">
                <a16:creationId xmlns:a16="http://schemas.microsoft.com/office/drawing/2014/main" id="{A2E5C53D-1F95-0AB0-4379-89AD3F1FCF0F}"/>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5" name="Marcador de fecha 4">
            <a:extLst>
              <a:ext uri="{FF2B5EF4-FFF2-40B4-BE49-F238E27FC236}">
                <a16:creationId xmlns:a16="http://schemas.microsoft.com/office/drawing/2014/main" id="{78A13709-F269-55F4-B2F4-55C13127FA20}"/>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6" name="Marcador de pie de página 5">
            <a:extLst>
              <a:ext uri="{FF2B5EF4-FFF2-40B4-BE49-F238E27FC236}">
                <a16:creationId xmlns:a16="http://schemas.microsoft.com/office/drawing/2014/main" id="{06E7047B-95D8-3E88-5F46-DA0619BFD232}"/>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923E4FC3-A36A-9E4E-1BB3-E201ED39488C}"/>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2958762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55349C-8C6F-DC72-3C25-5A8076FD1BCC}"/>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n-US"/>
          </a:p>
        </p:txBody>
      </p:sp>
      <p:sp>
        <p:nvSpPr>
          <p:cNvPr id="3" name="Marcador de texto 2">
            <a:extLst>
              <a:ext uri="{FF2B5EF4-FFF2-40B4-BE49-F238E27FC236}">
                <a16:creationId xmlns:a16="http://schemas.microsoft.com/office/drawing/2014/main" id="{C968033A-734E-E389-8568-E8FEBD757B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ED7D26FC-0A07-2818-A346-3E2E700251A7}"/>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5" name="Marcador de texto 4">
            <a:extLst>
              <a:ext uri="{FF2B5EF4-FFF2-40B4-BE49-F238E27FC236}">
                <a16:creationId xmlns:a16="http://schemas.microsoft.com/office/drawing/2014/main" id="{0D09C1D1-37DB-AD5C-7F39-36755D7BCB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0897FE9-5988-771E-41E8-8F55C00FF54B}"/>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7" name="Marcador de fecha 6">
            <a:extLst>
              <a:ext uri="{FF2B5EF4-FFF2-40B4-BE49-F238E27FC236}">
                <a16:creationId xmlns:a16="http://schemas.microsoft.com/office/drawing/2014/main" id="{824C932D-ACCB-65B0-7CB8-2DE8C1B028E4}"/>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8" name="Marcador de pie de página 7">
            <a:extLst>
              <a:ext uri="{FF2B5EF4-FFF2-40B4-BE49-F238E27FC236}">
                <a16:creationId xmlns:a16="http://schemas.microsoft.com/office/drawing/2014/main" id="{D8045618-A655-3843-9F51-9D05D8B7D8AA}"/>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B6E2AE77-9DE3-E491-643B-193F157B2FF0}"/>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4043679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110006-CFDA-08BD-6F3B-C6A125A4FAF7}"/>
              </a:ext>
            </a:extLst>
          </p:cNvPr>
          <p:cNvSpPr>
            <a:spLocks noGrp="1"/>
          </p:cNvSpPr>
          <p:nvPr>
            <p:ph type="title"/>
          </p:nvPr>
        </p:nvSpPr>
        <p:spPr/>
        <p:txBody>
          <a:bodyPr/>
          <a:lstStyle/>
          <a:p>
            <a:r>
              <a:rPr lang="es-MX"/>
              <a:t>Haz clic para modificar el estilo de título del patrón</a:t>
            </a:r>
            <a:endParaRPr lang="en-US"/>
          </a:p>
        </p:txBody>
      </p:sp>
      <p:sp>
        <p:nvSpPr>
          <p:cNvPr id="3" name="Marcador de fecha 2">
            <a:extLst>
              <a:ext uri="{FF2B5EF4-FFF2-40B4-BE49-F238E27FC236}">
                <a16:creationId xmlns:a16="http://schemas.microsoft.com/office/drawing/2014/main" id="{647F7295-6904-83F8-6DD8-7F8C1E694949}"/>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4" name="Marcador de pie de página 3">
            <a:extLst>
              <a:ext uri="{FF2B5EF4-FFF2-40B4-BE49-F238E27FC236}">
                <a16:creationId xmlns:a16="http://schemas.microsoft.com/office/drawing/2014/main" id="{1ED12FF6-54CB-3425-A85A-726A62AB973C}"/>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FD611078-285A-EBD4-9C82-BA72D926497E}"/>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4200652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AF5D495-0083-7FAD-9606-8849BA95D4C9}"/>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3" name="Marcador de pie de página 2">
            <a:extLst>
              <a:ext uri="{FF2B5EF4-FFF2-40B4-BE49-F238E27FC236}">
                <a16:creationId xmlns:a16="http://schemas.microsoft.com/office/drawing/2014/main" id="{BDF486FB-FDBA-DCE4-4CE9-01506A74C08C}"/>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29F57A7A-4497-4BFA-2E9A-625CC5326B22}"/>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582810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2202B5-886A-D77E-750C-955D6C44FD3A}"/>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n-US"/>
          </a:p>
        </p:txBody>
      </p:sp>
      <p:sp>
        <p:nvSpPr>
          <p:cNvPr id="3" name="Marcador de contenido 2">
            <a:extLst>
              <a:ext uri="{FF2B5EF4-FFF2-40B4-BE49-F238E27FC236}">
                <a16:creationId xmlns:a16="http://schemas.microsoft.com/office/drawing/2014/main" id="{2C8BDCAF-8C23-4E5F-46E3-0D24691CB6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texto 3">
            <a:extLst>
              <a:ext uri="{FF2B5EF4-FFF2-40B4-BE49-F238E27FC236}">
                <a16:creationId xmlns:a16="http://schemas.microsoft.com/office/drawing/2014/main" id="{7D90E6CF-06DB-DACB-1D6C-EFD8B224B7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20D26179-1346-802B-518B-EC6A8B688CD5}"/>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6" name="Marcador de pie de página 5">
            <a:extLst>
              <a:ext uri="{FF2B5EF4-FFF2-40B4-BE49-F238E27FC236}">
                <a16:creationId xmlns:a16="http://schemas.microsoft.com/office/drawing/2014/main" id="{7EAE22B9-8EBA-A30A-076D-75AD9B44626D}"/>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2D48F85C-FE62-890F-8DA3-ABB78A144EDB}"/>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245809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5C1728-71FE-0DCD-08D6-606308C054ED}"/>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n-US"/>
          </a:p>
        </p:txBody>
      </p:sp>
      <p:sp>
        <p:nvSpPr>
          <p:cNvPr id="3" name="Marcador de posición de imagen 2">
            <a:extLst>
              <a:ext uri="{FF2B5EF4-FFF2-40B4-BE49-F238E27FC236}">
                <a16:creationId xmlns:a16="http://schemas.microsoft.com/office/drawing/2014/main" id="{9BD42A19-4F85-F04A-21BD-4CDF1BD665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Marcador de texto 3">
            <a:extLst>
              <a:ext uri="{FF2B5EF4-FFF2-40B4-BE49-F238E27FC236}">
                <a16:creationId xmlns:a16="http://schemas.microsoft.com/office/drawing/2014/main" id="{32AC0457-7FFF-DA78-4485-1CB8515DB0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C938BB6-CB2F-81B8-4D5E-ADFB10496D07}"/>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6" name="Marcador de pie de página 5">
            <a:extLst>
              <a:ext uri="{FF2B5EF4-FFF2-40B4-BE49-F238E27FC236}">
                <a16:creationId xmlns:a16="http://schemas.microsoft.com/office/drawing/2014/main" id="{361A84F1-E5C7-D3C9-0002-2075ABE75CFF}"/>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CC10761D-8136-360B-D3CF-E507EE3DBA45}"/>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2392785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A8EBAE-FC39-D3C0-B48B-42CD75CBE391}"/>
              </a:ext>
            </a:extLst>
          </p:cNvPr>
          <p:cNvSpPr>
            <a:spLocks noGrp="1"/>
          </p:cNvSpPr>
          <p:nvPr>
            <p:ph type="title"/>
          </p:nvPr>
        </p:nvSpPr>
        <p:spPr/>
        <p:txBody>
          <a:bodyPr/>
          <a:lstStyle/>
          <a:p>
            <a:r>
              <a:rPr lang="es-MX"/>
              <a:t>Haz clic para modificar el estilo de título del patrón</a:t>
            </a:r>
            <a:endParaRPr lang="en-US"/>
          </a:p>
        </p:txBody>
      </p:sp>
      <p:sp>
        <p:nvSpPr>
          <p:cNvPr id="3" name="Marcador de texto vertical 2">
            <a:extLst>
              <a:ext uri="{FF2B5EF4-FFF2-40B4-BE49-F238E27FC236}">
                <a16:creationId xmlns:a16="http://schemas.microsoft.com/office/drawing/2014/main" id="{797B1211-5A0E-FE11-9964-52B5A24FFEF0}"/>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fecha 3">
            <a:extLst>
              <a:ext uri="{FF2B5EF4-FFF2-40B4-BE49-F238E27FC236}">
                <a16:creationId xmlns:a16="http://schemas.microsoft.com/office/drawing/2014/main" id="{66056FB1-9E27-905C-CDCF-FC1C012B86E7}"/>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5" name="Marcador de pie de página 4">
            <a:extLst>
              <a:ext uri="{FF2B5EF4-FFF2-40B4-BE49-F238E27FC236}">
                <a16:creationId xmlns:a16="http://schemas.microsoft.com/office/drawing/2014/main" id="{E1F1CEA3-13B4-B9A9-7067-04FE67F74756}"/>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0EF0CABD-5ACF-06C4-F499-CD386476AF75}"/>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3115913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1D5CA1A-EC55-DC34-E909-EBE5F9620028}"/>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n-US"/>
          </a:p>
        </p:txBody>
      </p:sp>
      <p:sp>
        <p:nvSpPr>
          <p:cNvPr id="3" name="Marcador de texto vertical 2">
            <a:extLst>
              <a:ext uri="{FF2B5EF4-FFF2-40B4-BE49-F238E27FC236}">
                <a16:creationId xmlns:a16="http://schemas.microsoft.com/office/drawing/2014/main" id="{5D794C74-A3AF-85C4-1E9D-6C5021AD894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fecha 3">
            <a:extLst>
              <a:ext uri="{FF2B5EF4-FFF2-40B4-BE49-F238E27FC236}">
                <a16:creationId xmlns:a16="http://schemas.microsoft.com/office/drawing/2014/main" id="{8AAB1C87-AF3D-9F7A-8C82-841D6B42ADA1}"/>
              </a:ext>
            </a:extLst>
          </p:cNvPr>
          <p:cNvSpPr>
            <a:spLocks noGrp="1"/>
          </p:cNvSpPr>
          <p:nvPr>
            <p:ph type="dt" sz="half" idx="10"/>
          </p:nvPr>
        </p:nvSpPr>
        <p:spPr/>
        <p:txBody>
          <a:bodyPr/>
          <a:lstStyle/>
          <a:p>
            <a:fld id="{503A5D8F-1588-4B74-AD5A-5EFCABC3EAC6}" type="datetimeFigureOut">
              <a:rPr lang="en-US" smtClean="0"/>
              <a:t>1/21/2024</a:t>
            </a:fld>
            <a:endParaRPr lang="en-US" dirty="0"/>
          </a:p>
        </p:txBody>
      </p:sp>
      <p:sp>
        <p:nvSpPr>
          <p:cNvPr id="5" name="Marcador de pie de página 4">
            <a:extLst>
              <a:ext uri="{FF2B5EF4-FFF2-40B4-BE49-F238E27FC236}">
                <a16:creationId xmlns:a16="http://schemas.microsoft.com/office/drawing/2014/main" id="{3E3D76F1-47CF-22E5-F173-71870A56D88C}"/>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064A9F0E-75AF-4A64-58EF-8BAECF672A60}"/>
              </a:ext>
            </a:extLst>
          </p:cNvPr>
          <p:cNvSpPr>
            <a:spLocks noGrp="1"/>
          </p:cNvSpPr>
          <p:nvPr>
            <p:ph type="sldNum" sz="quarter" idx="12"/>
          </p:nvPr>
        </p:nvSpPr>
        <p:spPr/>
        <p:txBody>
          <a:bodyPr/>
          <a:lstStyle/>
          <a:p>
            <a:fld id="{A55BB31D-6BC3-4773-9BAC-93D5116C4C6F}" type="slidenum">
              <a:rPr lang="en-US" smtClean="0"/>
              <a:t>‹Nº›</a:t>
            </a:fld>
            <a:endParaRPr lang="en-US" dirty="0"/>
          </a:p>
        </p:txBody>
      </p:sp>
    </p:spTree>
    <p:extLst>
      <p:ext uri="{BB962C8B-B14F-4D97-AF65-F5344CB8AC3E}">
        <p14:creationId xmlns:p14="http://schemas.microsoft.com/office/powerpoint/2010/main" val="2666018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9ECA1B5-46E0-D08D-AF74-6DE2DE74EE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a:p>
        </p:txBody>
      </p:sp>
      <p:sp>
        <p:nvSpPr>
          <p:cNvPr id="3" name="Marcador de texto 2">
            <a:extLst>
              <a:ext uri="{FF2B5EF4-FFF2-40B4-BE49-F238E27FC236}">
                <a16:creationId xmlns:a16="http://schemas.microsoft.com/office/drawing/2014/main" id="{3E881222-6B8B-AFDE-9E30-8939699CBB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a:p>
        </p:txBody>
      </p:sp>
      <p:sp>
        <p:nvSpPr>
          <p:cNvPr id="4" name="Marcador de fecha 3">
            <a:extLst>
              <a:ext uri="{FF2B5EF4-FFF2-40B4-BE49-F238E27FC236}">
                <a16:creationId xmlns:a16="http://schemas.microsoft.com/office/drawing/2014/main" id="{D507DDE3-1BBD-CD7E-BBF8-D92BF4FE66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3A5D8F-1588-4B74-AD5A-5EFCABC3EAC6}" type="datetimeFigureOut">
              <a:rPr lang="en-US" smtClean="0"/>
              <a:t>1/21/2024</a:t>
            </a:fld>
            <a:endParaRPr lang="en-US" dirty="0"/>
          </a:p>
        </p:txBody>
      </p:sp>
      <p:sp>
        <p:nvSpPr>
          <p:cNvPr id="5" name="Marcador de pie de página 4">
            <a:extLst>
              <a:ext uri="{FF2B5EF4-FFF2-40B4-BE49-F238E27FC236}">
                <a16:creationId xmlns:a16="http://schemas.microsoft.com/office/drawing/2014/main" id="{8E7F2EBD-268A-BE83-DC5E-452685E04C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7FCEDE49-FB55-D2A7-178B-6242A90C49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5BB31D-6BC3-4773-9BAC-93D5116C4C6F}" type="slidenum">
              <a:rPr lang="en-US" smtClean="0"/>
              <a:t>‹Nº›</a:t>
            </a:fld>
            <a:endParaRPr lang="en-US" dirty="0"/>
          </a:p>
        </p:txBody>
      </p:sp>
    </p:spTree>
    <p:extLst>
      <p:ext uri="{BB962C8B-B14F-4D97-AF65-F5344CB8AC3E}">
        <p14:creationId xmlns:p14="http://schemas.microsoft.com/office/powerpoint/2010/main" val="3874697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1CA550-5273-2657-8C5B-54B9C71AEB58}"/>
              </a:ext>
            </a:extLst>
          </p:cNvPr>
          <p:cNvSpPr>
            <a:spLocks noGrp="1"/>
          </p:cNvSpPr>
          <p:nvPr>
            <p:ph type="ctrTitle"/>
          </p:nvPr>
        </p:nvSpPr>
        <p:spPr>
          <a:xfrm>
            <a:off x="1524000" y="1066378"/>
            <a:ext cx="9144000" cy="2387600"/>
          </a:xfrm>
        </p:spPr>
        <p:txBody>
          <a:bodyPr>
            <a:normAutofit/>
          </a:bodyPr>
          <a:lstStyle/>
          <a:p>
            <a:r>
              <a:rPr lang="es-EC" sz="2800" dirty="0">
                <a:latin typeface="Futura Md BT" panose="020B0602020204020303" pitchFamily="34" charset="0"/>
              </a:rPr>
              <a:t>MURO HABITABLE </a:t>
            </a:r>
            <a:r>
              <a:rPr lang="es-EC" sz="2800" dirty="0">
                <a:solidFill>
                  <a:srgbClr val="FAB019"/>
                </a:solidFill>
                <a:latin typeface="Futura Md BT" panose="020B0602020204020303" pitchFamily="34" charset="0"/>
              </a:rPr>
              <a:t>+</a:t>
            </a:r>
            <a:br>
              <a:rPr lang="es-EC" sz="2800" dirty="0">
                <a:latin typeface="Futura Md BT" panose="020B0602020204020303" pitchFamily="34" charset="0"/>
              </a:rPr>
            </a:br>
            <a:r>
              <a:rPr lang="es-EC" sz="2800" dirty="0">
                <a:latin typeface="Futura Md BT" panose="020B0602020204020303" pitchFamily="34" charset="0"/>
              </a:rPr>
              <a:t>VACÍO DEL ENCUENTRO COMUNITARIO</a:t>
            </a:r>
            <a:endParaRPr lang="en-US" sz="2800" dirty="0">
              <a:latin typeface="Futura Md BT" panose="020B0602020204020303" pitchFamily="34" charset="0"/>
            </a:endParaRPr>
          </a:p>
        </p:txBody>
      </p:sp>
      <p:sp>
        <p:nvSpPr>
          <p:cNvPr id="3" name="Subtítulo 2">
            <a:extLst>
              <a:ext uri="{FF2B5EF4-FFF2-40B4-BE49-F238E27FC236}">
                <a16:creationId xmlns:a16="http://schemas.microsoft.com/office/drawing/2014/main" id="{1E17CB48-4684-B35B-2934-D9A3B4DAA33B}"/>
              </a:ext>
            </a:extLst>
          </p:cNvPr>
          <p:cNvSpPr>
            <a:spLocks noGrp="1"/>
          </p:cNvSpPr>
          <p:nvPr>
            <p:ph type="subTitle" idx="1"/>
          </p:nvPr>
        </p:nvSpPr>
        <p:spPr>
          <a:xfrm>
            <a:off x="1524000" y="3546053"/>
            <a:ext cx="9144000" cy="680713"/>
          </a:xfrm>
        </p:spPr>
        <p:txBody>
          <a:bodyPr>
            <a:normAutofit/>
          </a:bodyPr>
          <a:lstStyle/>
          <a:p>
            <a:pPr>
              <a:lnSpc>
                <a:spcPct val="100000"/>
              </a:lnSpc>
            </a:pPr>
            <a:r>
              <a:rPr lang="es-EC" sz="1200" dirty="0">
                <a:latin typeface="Futura Md BT" panose="020B0602020204020303" pitchFamily="34" charset="0"/>
              </a:rPr>
              <a:t>Espacios Para                                                                                                                                                                             El Comercio e Instrucción de Oficios, Aprendizaje Complementario y Estimulación Cognitiva y Motriz                                        en el Mercado Arenas</a:t>
            </a:r>
            <a:endParaRPr lang="en-US" sz="1200" dirty="0">
              <a:latin typeface="Futura Md BT" panose="020B0602020204020303" pitchFamily="34" charset="0"/>
            </a:endParaRPr>
          </a:p>
        </p:txBody>
      </p:sp>
      <p:sp>
        <p:nvSpPr>
          <p:cNvPr id="4" name="Subtítulo 2">
            <a:extLst>
              <a:ext uri="{FF2B5EF4-FFF2-40B4-BE49-F238E27FC236}">
                <a16:creationId xmlns:a16="http://schemas.microsoft.com/office/drawing/2014/main" id="{7B1F509F-44C2-B81F-FACA-E91765154FC0}"/>
              </a:ext>
            </a:extLst>
          </p:cNvPr>
          <p:cNvSpPr txBox="1">
            <a:spLocks/>
          </p:cNvSpPr>
          <p:nvPr/>
        </p:nvSpPr>
        <p:spPr>
          <a:xfrm>
            <a:off x="1524000" y="5984453"/>
            <a:ext cx="9144000" cy="6807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s-EC" sz="1200" dirty="0">
                <a:latin typeface="Futura Md BT" panose="020B0602020204020303" pitchFamily="34" charset="0"/>
              </a:rPr>
              <a:t>Trabajo de Titulación previo a la obtención del Título como Arquitecto                                                                                  Pablo Andrés Pazmiño Granja</a:t>
            </a:r>
            <a:endParaRPr lang="en-US" sz="1200" dirty="0">
              <a:latin typeface="Futura Md BT" panose="020B0602020204020303" pitchFamily="34" charset="0"/>
            </a:endParaRPr>
          </a:p>
        </p:txBody>
      </p:sp>
    </p:spTree>
    <p:extLst>
      <p:ext uri="{BB962C8B-B14F-4D97-AF65-F5344CB8AC3E}">
        <p14:creationId xmlns:p14="http://schemas.microsoft.com/office/powerpoint/2010/main" val="3712242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84336F8-4AB0-BFC1-A657-E9113E2987D7}"/>
              </a:ext>
            </a:extLst>
          </p:cNvPr>
          <p:cNvSpPr>
            <a:spLocks noGrp="1"/>
          </p:cNvSpPr>
          <p:nvPr>
            <p:ph idx="1"/>
          </p:nvPr>
        </p:nvSpPr>
        <p:spPr>
          <a:xfrm>
            <a:off x="2429069" y="3141240"/>
            <a:ext cx="7333861" cy="758955"/>
          </a:xfrm>
        </p:spPr>
        <p:txBody>
          <a:bodyPr>
            <a:normAutofit lnSpcReduction="10000"/>
          </a:bodyPr>
          <a:lstStyle/>
          <a:p>
            <a:pPr marL="0" marR="0" indent="0" algn="ctr" rtl="0">
              <a:buNone/>
            </a:pPr>
            <a:r>
              <a:rPr lang="es-ES" sz="1800" b="0" i="0" u="none" strike="noStrike" baseline="30000" dirty="0">
                <a:solidFill>
                  <a:srgbClr val="000000"/>
                </a:solidFill>
                <a:latin typeface="Futura Md BT" panose="020B0602020204020303" pitchFamily="34" charset="0"/>
              </a:rPr>
              <a:t>“El espacio es un vacío, una bolsa de aire que debe ser contenida para definir un límite. Esta precisión coincide con la existencia indispensable de su alrededor, que le otorga identidad. Diseñar espacios es diseñar las posibilidades de la vida, con límites de material.”                                                              </a:t>
            </a:r>
            <a:r>
              <a:rPr lang="es-ES_tradnl" sz="1800" b="1" i="0" u="none" strike="noStrike" baseline="30000" dirty="0">
                <a:solidFill>
                  <a:srgbClr val="000000"/>
                </a:solidFill>
                <a:latin typeface="Futura Md BT" panose="020B0602020204020303" pitchFamily="34" charset="0"/>
              </a:rPr>
              <a:t>AIRES MATEUS</a:t>
            </a:r>
            <a:endParaRPr lang="en-US" sz="1800" dirty="0"/>
          </a:p>
        </p:txBody>
      </p:sp>
    </p:spTree>
    <p:extLst>
      <p:ext uri="{BB962C8B-B14F-4D97-AF65-F5344CB8AC3E}">
        <p14:creationId xmlns:p14="http://schemas.microsoft.com/office/powerpoint/2010/main" val="1682764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9FAD05-0745-C076-3668-36614B7B040A}"/>
              </a:ext>
            </a:extLst>
          </p:cNvPr>
          <p:cNvSpPr>
            <a:spLocks noGrp="1"/>
          </p:cNvSpPr>
          <p:nvPr>
            <p:ph idx="1"/>
          </p:nvPr>
        </p:nvSpPr>
        <p:spPr>
          <a:xfrm>
            <a:off x="2472813" y="3222638"/>
            <a:ext cx="7246373" cy="412724"/>
          </a:xfrm>
        </p:spPr>
        <p:txBody>
          <a:bodyPr>
            <a:noAutofit/>
          </a:bodyPr>
          <a:lstStyle/>
          <a:p>
            <a:pPr marL="0" indent="0" algn="ctr">
              <a:buNone/>
            </a:pPr>
            <a:r>
              <a:rPr lang="es-EC" sz="1200" b="1" dirty="0">
                <a:latin typeface="Futura Md BT" panose="020B0602020204020303" pitchFamily="34" charset="0"/>
              </a:rPr>
              <a:t>No Lugares </a:t>
            </a:r>
            <a:r>
              <a:rPr lang="es-EC" sz="1200" dirty="0">
                <a:latin typeface="Futura Md BT" panose="020B0602020204020303" pitchFamily="34" charset="0"/>
              </a:rPr>
              <a:t>ubicados en </a:t>
            </a:r>
            <a:r>
              <a:rPr lang="es-EC" sz="1200" b="1" dirty="0">
                <a:latin typeface="Futura Md BT" panose="020B0602020204020303" pitchFamily="34" charset="0"/>
              </a:rPr>
              <a:t>centros dinámicos </a:t>
            </a:r>
            <a:r>
              <a:rPr lang="es-EC" sz="1200" dirty="0">
                <a:latin typeface="Futura Md BT" panose="020B0602020204020303" pitchFamily="34" charset="0"/>
              </a:rPr>
              <a:t>de la ciudad causan</a:t>
            </a:r>
            <a:r>
              <a:rPr lang="es-EC" sz="1200" b="1" dirty="0">
                <a:latin typeface="Futura Md BT" panose="020B0602020204020303" pitchFamily="34" charset="0"/>
              </a:rPr>
              <a:t> deterioro, abandono e inseguridad.</a:t>
            </a:r>
            <a:endParaRPr lang="en-US" sz="1200" b="1" dirty="0">
              <a:latin typeface="Futura Md BT" panose="020B0602020204020303" pitchFamily="34" charset="0"/>
            </a:endParaRPr>
          </a:p>
        </p:txBody>
      </p:sp>
      <p:sp>
        <p:nvSpPr>
          <p:cNvPr id="15" name="Título 1">
            <a:extLst>
              <a:ext uri="{FF2B5EF4-FFF2-40B4-BE49-F238E27FC236}">
                <a16:creationId xmlns:a16="http://schemas.microsoft.com/office/drawing/2014/main" id="{4600F933-FCCC-FE5A-449D-B526FF5E39B5}"/>
              </a:ext>
            </a:extLst>
          </p:cNvPr>
          <p:cNvSpPr txBox="1">
            <a:spLocks/>
          </p:cNvSpPr>
          <p:nvPr/>
        </p:nvSpPr>
        <p:spPr>
          <a:xfrm>
            <a:off x="8479715" y="5919020"/>
            <a:ext cx="2271868" cy="6022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b="1" dirty="0">
                <a:latin typeface="Futura Md BT" panose="020B0602020204020303" pitchFamily="34" charset="0"/>
              </a:rPr>
              <a:t>Problemática</a:t>
            </a:r>
            <a:endParaRPr lang="en-US" sz="2400" b="1" dirty="0">
              <a:latin typeface="Futura Md BT" panose="020B0602020204020303" pitchFamily="34" charset="0"/>
            </a:endParaRPr>
          </a:p>
        </p:txBody>
      </p:sp>
    </p:spTree>
    <p:extLst>
      <p:ext uri="{BB962C8B-B14F-4D97-AF65-F5344CB8AC3E}">
        <p14:creationId xmlns:p14="http://schemas.microsoft.com/office/powerpoint/2010/main" val="1597046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n gratis: estación de tren, tren, trenes, Aeropuerto, arquitectura,  negro, blanco y negro, construcción">
            <a:extLst>
              <a:ext uri="{FF2B5EF4-FFF2-40B4-BE49-F238E27FC236}">
                <a16:creationId xmlns:a16="http://schemas.microsoft.com/office/drawing/2014/main" id="{9106E5FB-D3EF-97AD-D3B2-CEFF058D15BC}"/>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981639" y="1816509"/>
            <a:ext cx="4300721" cy="3224981"/>
          </a:xfrm>
          <a:prstGeom prst="rect">
            <a:avLst/>
          </a:prstGeom>
          <a:noFill/>
          <a:extLst>
            <a:ext uri="{909E8E84-426E-40DD-AFC4-6F175D3DCCD1}">
              <a14:hiddenFill xmlns:a14="http://schemas.microsoft.com/office/drawing/2010/main">
                <a:solidFill>
                  <a:srgbClr val="FFFFFF"/>
                </a:solidFill>
              </a14:hiddenFill>
            </a:ext>
          </a:extLst>
        </p:spPr>
      </p:pic>
      <p:sp>
        <p:nvSpPr>
          <p:cNvPr id="4" name="Marcador de contenido 2">
            <a:extLst>
              <a:ext uri="{FF2B5EF4-FFF2-40B4-BE49-F238E27FC236}">
                <a16:creationId xmlns:a16="http://schemas.microsoft.com/office/drawing/2014/main" id="{080F230C-1E8E-49F4-158B-855D75035AED}"/>
              </a:ext>
            </a:extLst>
          </p:cNvPr>
          <p:cNvSpPr>
            <a:spLocks noGrp="1"/>
          </p:cNvSpPr>
          <p:nvPr>
            <p:ph idx="1"/>
          </p:nvPr>
        </p:nvSpPr>
        <p:spPr>
          <a:xfrm>
            <a:off x="1243780" y="5277579"/>
            <a:ext cx="3682181" cy="228485"/>
          </a:xfrm>
        </p:spPr>
        <p:txBody>
          <a:bodyPr>
            <a:noAutofit/>
          </a:bodyPr>
          <a:lstStyle/>
          <a:p>
            <a:pPr marL="0" indent="0" algn="ctr">
              <a:buNone/>
            </a:pPr>
            <a:r>
              <a:rPr lang="es-EC" sz="1200" b="1" dirty="0">
                <a:latin typeface="Futura Md BT" panose="020B0602020204020303" pitchFamily="34" charset="0"/>
              </a:rPr>
              <a:t>No Lugares – Marc Auge</a:t>
            </a:r>
            <a:endParaRPr lang="en-US" sz="1200" b="1" dirty="0">
              <a:latin typeface="Futura Md BT" panose="020B0602020204020303" pitchFamily="34" charset="0"/>
            </a:endParaRPr>
          </a:p>
        </p:txBody>
      </p:sp>
      <p:sp>
        <p:nvSpPr>
          <p:cNvPr id="5" name="Marcador de contenido 2">
            <a:extLst>
              <a:ext uri="{FF2B5EF4-FFF2-40B4-BE49-F238E27FC236}">
                <a16:creationId xmlns:a16="http://schemas.microsoft.com/office/drawing/2014/main" id="{F2A887B8-748B-80A7-9556-53954A429433}"/>
              </a:ext>
            </a:extLst>
          </p:cNvPr>
          <p:cNvSpPr txBox="1">
            <a:spLocks/>
          </p:cNvSpPr>
          <p:nvPr/>
        </p:nvSpPr>
        <p:spPr>
          <a:xfrm>
            <a:off x="5810865" y="2195166"/>
            <a:ext cx="4886632" cy="14231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C" sz="1200" b="1" dirty="0">
                <a:latin typeface="Futura Md BT" panose="020B0602020204020303" pitchFamily="34" charset="0"/>
              </a:rPr>
              <a:t>Características</a:t>
            </a:r>
          </a:p>
          <a:p>
            <a:r>
              <a:rPr lang="es-EC" sz="1200" dirty="0">
                <a:latin typeface="Futura Md BT" panose="020B0602020204020303" pitchFamily="34" charset="0"/>
              </a:rPr>
              <a:t>Horario Definido</a:t>
            </a:r>
          </a:p>
          <a:p>
            <a:r>
              <a:rPr lang="es-EC" sz="1200" dirty="0">
                <a:latin typeface="Futura Md BT" panose="020B0602020204020303" pitchFamily="34" charset="0"/>
              </a:rPr>
              <a:t>Actividades Temporales</a:t>
            </a:r>
          </a:p>
          <a:p>
            <a:r>
              <a:rPr lang="es-EC" sz="1200" dirty="0">
                <a:latin typeface="Futura Md BT" panose="020B0602020204020303" pitchFamily="34" charset="0"/>
              </a:rPr>
              <a:t>No le permite al usuario Vincularse</a:t>
            </a:r>
          </a:p>
          <a:p>
            <a:r>
              <a:rPr lang="es-EC" sz="1200" dirty="0">
                <a:latin typeface="Futura Md BT" panose="020B0602020204020303" pitchFamily="34" charset="0"/>
              </a:rPr>
              <a:t>Solo es de conexión</a:t>
            </a:r>
          </a:p>
        </p:txBody>
      </p:sp>
      <p:sp>
        <p:nvSpPr>
          <p:cNvPr id="6" name="Marcador de contenido 2">
            <a:extLst>
              <a:ext uri="{FF2B5EF4-FFF2-40B4-BE49-F238E27FC236}">
                <a16:creationId xmlns:a16="http://schemas.microsoft.com/office/drawing/2014/main" id="{5AE1E8B7-6AB4-9E09-623C-E594EA10B07F}"/>
              </a:ext>
            </a:extLst>
          </p:cNvPr>
          <p:cNvSpPr txBox="1">
            <a:spLocks/>
          </p:cNvSpPr>
          <p:nvPr/>
        </p:nvSpPr>
        <p:spPr>
          <a:xfrm>
            <a:off x="5810865" y="4060837"/>
            <a:ext cx="1098777" cy="5185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C" sz="1200" b="1" dirty="0">
                <a:latin typeface="Futura Md BT" panose="020B0602020204020303" pitchFamily="34" charset="0"/>
              </a:rPr>
              <a:t>No Lugares </a:t>
            </a:r>
            <a:endParaRPr lang="es-EC" sz="1200" dirty="0">
              <a:latin typeface="Futura Md BT" panose="020B0602020204020303" pitchFamily="34" charset="0"/>
            </a:endParaRPr>
          </a:p>
          <a:p>
            <a:endParaRPr lang="en-US" sz="1200" dirty="0">
              <a:latin typeface="Futura Md BT" panose="020B0602020204020303" pitchFamily="34" charset="0"/>
            </a:endParaRPr>
          </a:p>
        </p:txBody>
      </p:sp>
      <p:sp>
        <p:nvSpPr>
          <p:cNvPr id="7" name="Marcador de contenido 2">
            <a:extLst>
              <a:ext uri="{FF2B5EF4-FFF2-40B4-BE49-F238E27FC236}">
                <a16:creationId xmlns:a16="http://schemas.microsoft.com/office/drawing/2014/main" id="{58634A55-FF19-52CC-8B01-091B9ADC4EFB}"/>
              </a:ext>
            </a:extLst>
          </p:cNvPr>
          <p:cNvSpPr txBox="1">
            <a:spLocks/>
          </p:cNvSpPr>
          <p:nvPr/>
        </p:nvSpPr>
        <p:spPr>
          <a:xfrm>
            <a:off x="7172633" y="4060837"/>
            <a:ext cx="2590799" cy="5185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C" sz="1200" b="1" dirty="0">
                <a:latin typeface="Futura Md BT" panose="020B0602020204020303" pitchFamily="34" charset="0"/>
              </a:rPr>
              <a:t>+ Equipamientos especializados de gran escala</a:t>
            </a:r>
            <a:endParaRPr lang="es-EC" sz="1200" dirty="0">
              <a:latin typeface="Futura Md BT" panose="020B0602020204020303" pitchFamily="34" charset="0"/>
            </a:endParaRPr>
          </a:p>
          <a:p>
            <a:pPr algn="ctr"/>
            <a:endParaRPr lang="en-US" sz="1200" dirty="0">
              <a:latin typeface="Futura Md BT" panose="020B0602020204020303" pitchFamily="34" charset="0"/>
            </a:endParaRPr>
          </a:p>
        </p:txBody>
      </p:sp>
      <p:sp>
        <p:nvSpPr>
          <p:cNvPr id="8" name="Marcador de contenido 2">
            <a:extLst>
              <a:ext uri="{FF2B5EF4-FFF2-40B4-BE49-F238E27FC236}">
                <a16:creationId xmlns:a16="http://schemas.microsoft.com/office/drawing/2014/main" id="{65441FB6-F16E-3EF3-3BB4-0BB5DE30E82E}"/>
              </a:ext>
            </a:extLst>
          </p:cNvPr>
          <p:cNvSpPr txBox="1">
            <a:spLocks/>
          </p:cNvSpPr>
          <p:nvPr/>
        </p:nvSpPr>
        <p:spPr>
          <a:xfrm>
            <a:off x="9402097" y="4100279"/>
            <a:ext cx="2590799" cy="5185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C" sz="1200" b="1" dirty="0">
                <a:latin typeface="Futura Md BT" panose="020B0602020204020303" pitchFamily="34" charset="0"/>
              </a:rPr>
              <a:t>+  Edificaciones </a:t>
            </a:r>
            <a:r>
              <a:rPr lang="es-EC" sz="1200" b="1" dirty="0" err="1">
                <a:latin typeface="Futura Md BT" panose="020B0602020204020303" pitchFamily="34" charset="0"/>
              </a:rPr>
              <a:t>Monofuncionales</a:t>
            </a:r>
            <a:endParaRPr lang="es-EC" sz="1200" dirty="0">
              <a:latin typeface="Futura Md BT" panose="020B0602020204020303" pitchFamily="34" charset="0"/>
            </a:endParaRPr>
          </a:p>
          <a:p>
            <a:pPr algn="ctr"/>
            <a:endParaRPr lang="en-US" sz="1200" dirty="0">
              <a:latin typeface="Futura Md BT" panose="020B0602020204020303" pitchFamily="34" charset="0"/>
            </a:endParaRPr>
          </a:p>
        </p:txBody>
      </p:sp>
    </p:spTree>
    <p:extLst>
      <p:ext uri="{BB962C8B-B14F-4D97-AF65-F5344CB8AC3E}">
        <p14:creationId xmlns:p14="http://schemas.microsoft.com/office/powerpoint/2010/main" val="95310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9FAD05-0745-C076-3668-36614B7B040A}"/>
              </a:ext>
            </a:extLst>
          </p:cNvPr>
          <p:cNvSpPr>
            <a:spLocks noGrp="1"/>
          </p:cNvSpPr>
          <p:nvPr>
            <p:ph idx="1"/>
          </p:nvPr>
        </p:nvSpPr>
        <p:spPr>
          <a:xfrm>
            <a:off x="1490804" y="3582512"/>
            <a:ext cx="1501878" cy="203789"/>
          </a:xfrm>
        </p:spPr>
        <p:txBody>
          <a:bodyPr>
            <a:noAutofit/>
          </a:bodyPr>
          <a:lstStyle/>
          <a:p>
            <a:pPr marL="0" indent="0">
              <a:buNone/>
            </a:pPr>
            <a:r>
              <a:rPr lang="es-EC" sz="1200" dirty="0">
                <a:latin typeface="Futura Md BT" panose="020B0602020204020303" pitchFamily="34" charset="0"/>
              </a:rPr>
              <a:t>Análisis Urbano</a:t>
            </a:r>
            <a:endParaRPr lang="en-US" sz="1200" dirty="0">
              <a:latin typeface="Futura Md BT" panose="020B0602020204020303" pitchFamily="34" charset="0"/>
            </a:endParaRPr>
          </a:p>
        </p:txBody>
      </p:sp>
      <p:sp>
        <p:nvSpPr>
          <p:cNvPr id="4" name="Marcador de contenido 2">
            <a:extLst>
              <a:ext uri="{FF2B5EF4-FFF2-40B4-BE49-F238E27FC236}">
                <a16:creationId xmlns:a16="http://schemas.microsoft.com/office/drawing/2014/main" id="{6271BBB3-9F83-88DD-155E-BFEE49EAC686}"/>
              </a:ext>
            </a:extLst>
          </p:cNvPr>
          <p:cNvSpPr txBox="1">
            <a:spLocks/>
          </p:cNvSpPr>
          <p:nvPr/>
        </p:nvSpPr>
        <p:spPr>
          <a:xfrm>
            <a:off x="3462180" y="3582513"/>
            <a:ext cx="1501878" cy="2037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C" sz="1200" dirty="0">
                <a:latin typeface="Futura Md BT" panose="020B0602020204020303" pitchFamily="34" charset="0"/>
              </a:rPr>
              <a:t>Análisis de Sitio</a:t>
            </a:r>
            <a:endParaRPr lang="en-US" sz="1200" dirty="0">
              <a:latin typeface="Futura Md BT" panose="020B0602020204020303" pitchFamily="34" charset="0"/>
            </a:endParaRPr>
          </a:p>
        </p:txBody>
      </p:sp>
      <p:sp>
        <p:nvSpPr>
          <p:cNvPr id="5" name="Marcador de contenido 2">
            <a:extLst>
              <a:ext uri="{FF2B5EF4-FFF2-40B4-BE49-F238E27FC236}">
                <a16:creationId xmlns:a16="http://schemas.microsoft.com/office/drawing/2014/main" id="{EAC2B660-2F57-8EEF-CEDF-937E28380E64}"/>
              </a:ext>
            </a:extLst>
          </p:cNvPr>
          <p:cNvSpPr txBox="1">
            <a:spLocks/>
          </p:cNvSpPr>
          <p:nvPr/>
        </p:nvSpPr>
        <p:spPr>
          <a:xfrm>
            <a:off x="5143499" y="3480619"/>
            <a:ext cx="1827572" cy="2037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C" sz="1200" dirty="0">
                <a:latin typeface="Futura Md BT" panose="020B0602020204020303" pitchFamily="34" charset="0"/>
              </a:rPr>
              <a:t>Aproximación al Proyecto Arquitectónico</a:t>
            </a:r>
            <a:endParaRPr lang="en-US" sz="1200" dirty="0">
              <a:latin typeface="Futura Md BT" panose="020B0602020204020303" pitchFamily="34" charset="0"/>
            </a:endParaRPr>
          </a:p>
        </p:txBody>
      </p:sp>
      <p:sp>
        <p:nvSpPr>
          <p:cNvPr id="6" name="Marcador de contenido 2">
            <a:extLst>
              <a:ext uri="{FF2B5EF4-FFF2-40B4-BE49-F238E27FC236}">
                <a16:creationId xmlns:a16="http://schemas.microsoft.com/office/drawing/2014/main" id="{85D0E505-DC44-D1E3-B209-4A7221EA3B25}"/>
              </a:ext>
            </a:extLst>
          </p:cNvPr>
          <p:cNvSpPr txBox="1">
            <a:spLocks/>
          </p:cNvSpPr>
          <p:nvPr/>
        </p:nvSpPr>
        <p:spPr>
          <a:xfrm>
            <a:off x="7063250" y="3480619"/>
            <a:ext cx="1827572" cy="2037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C" sz="1200" dirty="0">
                <a:latin typeface="Futura Md BT" panose="020B0602020204020303" pitchFamily="34" charset="0"/>
              </a:rPr>
              <a:t>Decisiones Proyectuales</a:t>
            </a:r>
            <a:endParaRPr lang="en-US" sz="1200" dirty="0">
              <a:latin typeface="Futura Md BT" panose="020B0602020204020303" pitchFamily="34" charset="0"/>
            </a:endParaRPr>
          </a:p>
        </p:txBody>
      </p:sp>
      <p:sp>
        <p:nvSpPr>
          <p:cNvPr id="7" name="Marcador de contenido 2">
            <a:extLst>
              <a:ext uri="{FF2B5EF4-FFF2-40B4-BE49-F238E27FC236}">
                <a16:creationId xmlns:a16="http://schemas.microsoft.com/office/drawing/2014/main" id="{CD6790D5-02CE-2423-DD07-987462101941}"/>
              </a:ext>
            </a:extLst>
          </p:cNvPr>
          <p:cNvSpPr txBox="1">
            <a:spLocks/>
          </p:cNvSpPr>
          <p:nvPr/>
        </p:nvSpPr>
        <p:spPr>
          <a:xfrm>
            <a:off x="8926464" y="3582511"/>
            <a:ext cx="1827572" cy="2037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s-EC" sz="1200" dirty="0">
                <a:latin typeface="Futura Md BT" panose="020B0602020204020303" pitchFamily="34" charset="0"/>
              </a:rPr>
              <a:t>Proyecto Arquitectónico</a:t>
            </a:r>
            <a:endParaRPr lang="en-US" sz="1200" dirty="0">
              <a:latin typeface="Futura Md BT" panose="020B0602020204020303" pitchFamily="34" charset="0"/>
            </a:endParaRPr>
          </a:p>
        </p:txBody>
      </p:sp>
      <p:sp>
        <p:nvSpPr>
          <p:cNvPr id="8" name="Título 1">
            <a:extLst>
              <a:ext uri="{FF2B5EF4-FFF2-40B4-BE49-F238E27FC236}">
                <a16:creationId xmlns:a16="http://schemas.microsoft.com/office/drawing/2014/main" id="{B97F2BD6-1CB9-EE62-D8E4-7E27E62E916A}"/>
              </a:ext>
            </a:extLst>
          </p:cNvPr>
          <p:cNvSpPr txBox="1">
            <a:spLocks/>
          </p:cNvSpPr>
          <p:nvPr/>
        </p:nvSpPr>
        <p:spPr>
          <a:xfrm>
            <a:off x="1740911" y="2806436"/>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01</a:t>
            </a:r>
            <a:endParaRPr lang="en-US" b="1" dirty="0">
              <a:latin typeface="Futura Md BT" panose="020B0602020204020303" pitchFamily="34" charset="0"/>
            </a:endParaRPr>
          </a:p>
        </p:txBody>
      </p:sp>
      <p:sp>
        <p:nvSpPr>
          <p:cNvPr id="9" name="Título 1">
            <a:extLst>
              <a:ext uri="{FF2B5EF4-FFF2-40B4-BE49-F238E27FC236}">
                <a16:creationId xmlns:a16="http://schemas.microsoft.com/office/drawing/2014/main" id="{654329C3-EC04-BF3E-B841-704C733A05AC}"/>
              </a:ext>
            </a:extLst>
          </p:cNvPr>
          <p:cNvSpPr txBox="1">
            <a:spLocks/>
          </p:cNvSpPr>
          <p:nvPr/>
        </p:nvSpPr>
        <p:spPr>
          <a:xfrm>
            <a:off x="3712287" y="2806436"/>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02</a:t>
            </a:r>
            <a:endParaRPr lang="en-US" b="1" dirty="0">
              <a:latin typeface="Futura Md BT" panose="020B0602020204020303" pitchFamily="34" charset="0"/>
            </a:endParaRPr>
          </a:p>
        </p:txBody>
      </p:sp>
      <p:sp>
        <p:nvSpPr>
          <p:cNvPr id="12" name="Título 1">
            <a:extLst>
              <a:ext uri="{FF2B5EF4-FFF2-40B4-BE49-F238E27FC236}">
                <a16:creationId xmlns:a16="http://schemas.microsoft.com/office/drawing/2014/main" id="{37CB7F98-FB66-46F5-AF97-E183FD491158}"/>
              </a:ext>
            </a:extLst>
          </p:cNvPr>
          <p:cNvSpPr txBox="1">
            <a:spLocks/>
          </p:cNvSpPr>
          <p:nvPr/>
        </p:nvSpPr>
        <p:spPr>
          <a:xfrm>
            <a:off x="5556453" y="2806436"/>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03</a:t>
            </a:r>
            <a:endParaRPr lang="en-US" b="1" dirty="0">
              <a:latin typeface="Futura Md BT" panose="020B0602020204020303" pitchFamily="34" charset="0"/>
            </a:endParaRPr>
          </a:p>
        </p:txBody>
      </p:sp>
      <p:sp>
        <p:nvSpPr>
          <p:cNvPr id="13" name="Título 1">
            <a:extLst>
              <a:ext uri="{FF2B5EF4-FFF2-40B4-BE49-F238E27FC236}">
                <a16:creationId xmlns:a16="http://schemas.microsoft.com/office/drawing/2014/main" id="{6897987F-5DCD-C282-2118-3B6E3470EA0A}"/>
              </a:ext>
            </a:extLst>
          </p:cNvPr>
          <p:cNvSpPr txBox="1">
            <a:spLocks/>
          </p:cNvSpPr>
          <p:nvPr/>
        </p:nvSpPr>
        <p:spPr>
          <a:xfrm>
            <a:off x="7478052" y="2806435"/>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04</a:t>
            </a:r>
            <a:endParaRPr lang="en-US" b="1" dirty="0">
              <a:latin typeface="Futura Md BT" panose="020B0602020204020303" pitchFamily="34" charset="0"/>
            </a:endParaRPr>
          </a:p>
        </p:txBody>
      </p:sp>
      <p:sp>
        <p:nvSpPr>
          <p:cNvPr id="14" name="Título 1">
            <a:extLst>
              <a:ext uri="{FF2B5EF4-FFF2-40B4-BE49-F238E27FC236}">
                <a16:creationId xmlns:a16="http://schemas.microsoft.com/office/drawing/2014/main" id="{5AEA426D-D7EF-0288-C225-5489B5777BA1}"/>
              </a:ext>
            </a:extLst>
          </p:cNvPr>
          <p:cNvSpPr txBox="1">
            <a:spLocks/>
          </p:cNvSpPr>
          <p:nvPr/>
        </p:nvSpPr>
        <p:spPr>
          <a:xfrm>
            <a:off x="9339418" y="2806434"/>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05</a:t>
            </a:r>
            <a:endParaRPr lang="en-US" b="1" dirty="0">
              <a:latin typeface="Futura Md BT" panose="020B0602020204020303" pitchFamily="34" charset="0"/>
            </a:endParaRPr>
          </a:p>
        </p:txBody>
      </p:sp>
      <p:sp>
        <p:nvSpPr>
          <p:cNvPr id="15" name="Título 1">
            <a:extLst>
              <a:ext uri="{FF2B5EF4-FFF2-40B4-BE49-F238E27FC236}">
                <a16:creationId xmlns:a16="http://schemas.microsoft.com/office/drawing/2014/main" id="{4600F933-FCCC-FE5A-449D-B526FF5E39B5}"/>
              </a:ext>
            </a:extLst>
          </p:cNvPr>
          <p:cNvSpPr txBox="1">
            <a:spLocks/>
          </p:cNvSpPr>
          <p:nvPr/>
        </p:nvSpPr>
        <p:spPr>
          <a:xfrm>
            <a:off x="9521323" y="5919020"/>
            <a:ext cx="1230259" cy="602225"/>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Índice</a:t>
            </a:r>
            <a:endParaRPr lang="en-US" b="1" dirty="0">
              <a:latin typeface="Futura Md BT" panose="020B0602020204020303" pitchFamily="34" charset="0"/>
            </a:endParaRPr>
          </a:p>
        </p:txBody>
      </p:sp>
    </p:spTree>
    <p:extLst>
      <p:ext uri="{BB962C8B-B14F-4D97-AF65-F5344CB8AC3E}">
        <p14:creationId xmlns:p14="http://schemas.microsoft.com/office/powerpoint/2010/main" val="214444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P spid="9"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9FAD05-0745-C076-3668-36614B7B040A}"/>
              </a:ext>
            </a:extLst>
          </p:cNvPr>
          <p:cNvSpPr>
            <a:spLocks noGrp="1"/>
          </p:cNvSpPr>
          <p:nvPr>
            <p:ph idx="1"/>
          </p:nvPr>
        </p:nvSpPr>
        <p:spPr>
          <a:xfrm>
            <a:off x="5345060" y="3582512"/>
            <a:ext cx="1501878" cy="203789"/>
          </a:xfrm>
        </p:spPr>
        <p:txBody>
          <a:bodyPr>
            <a:noAutofit/>
          </a:bodyPr>
          <a:lstStyle/>
          <a:p>
            <a:pPr marL="0" indent="0">
              <a:buNone/>
            </a:pPr>
            <a:r>
              <a:rPr lang="es-EC" sz="1200" dirty="0">
                <a:latin typeface="Futura Md BT" panose="020B0602020204020303" pitchFamily="34" charset="0"/>
              </a:rPr>
              <a:t>Análisis Urbano</a:t>
            </a:r>
            <a:endParaRPr lang="en-US" sz="1200" dirty="0">
              <a:latin typeface="Futura Md BT" panose="020B0602020204020303" pitchFamily="34" charset="0"/>
            </a:endParaRPr>
          </a:p>
        </p:txBody>
      </p:sp>
      <p:sp>
        <p:nvSpPr>
          <p:cNvPr id="8" name="Título 1">
            <a:extLst>
              <a:ext uri="{FF2B5EF4-FFF2-40B4-BE49-F238E27FC236}">
                <a16:creationId xmlns:a16="http://schemas.microsoft.com/office/drawing/2014/main" id="{B97F2BD6-1CB9-EE62-D8E4-7E27E62E916A}"/>
              </a:ext>
            </a:extLst>
          </p:cNvPr>
          <p:cNvSpPr txBox="1">
            <a:spLocks/>
          </p:cNvSpPr>
          <p:nvPr/>
        </p:nvSpPr>
        <p:spPr>
          <a:xfrm>
            <a:off x="5595168" y="2806437"/>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01</a:t>
            </a:r>
            <a:endParaRPr lang="en-US" b="1" dirty="0">
              <a:latin typeface="Futura Md BT" panose="020B0602020204020303" pitchFamily="34" charset="0"/>
            </a:endParaRPr>
          </a:p>
        </p:txBody>
      </p:sp>
    </p:spTree>
    <p:extLst>
      <p:ext uri="{BB962C8B-B14F-4D97-AF65-F5344CB8AC3E}">
        <p14:creationId xmlns:p14="http://schemas.microsoft.com/office/powerpoint/2010/main" val="3434206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363677" y="419251"/>
            <a:ext cx="3464643" cy="588604"/>
          </a:xfrm>
        </p:spPr>
        <p:txBody>
          <a:bodyPr>
            <a:normAutofit/>
          </a:bodyPr>
          <a:lstStyle/>
          <a:p>
            <a:r>
              <a:rPr lang="es-EC" sz="2400" dirty="0">
                <a:latin typeface="Futura Md BT" panose="020B0602020204020303" pitchFamily="34" charset="0"/>
              </a:rPr>
              <a:t>CONTEXTUALIZACIÓN</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479359" y="713553"/>
            <a:ext cx="3233278"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Aproximación al área de estudio</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3CAC4E1D-A7FF-FD71-A033-87B42AD39660}"/>
              </a:ext>
            </a:extLst>
          </p:cNvPr>
          <p:cNvSpPr txBox="1">
            <a:spLocks/>
          </p:cNvSpPr>
          <p:nvPr/>
        </p:nvSpPr>
        <p:spPr>
          <a:xfrm>
            <a:off x="3176585" y="1099445"/>
            <a:ext cx="1187091"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Ubicación</a:t>
            </a:r>
            <a:endParaRPr lang="en-US" sz="1600" dirty="0">
              <a:latin typeface="Futura Md BT" panose="020B0602020204020303" pitchFamily="34" charset="0"/>
            </a:endParaRPr>
          </a:p>
        </p:txBody>
      </p:sp>
      <p:sp>
        <p:nvSpPr>
          <p:cNvPr id="12" name="Título 1">
            <a:extLst>
              <a:ext uri="{FF2B5EF4-FFF2-40B4-BE49-F238E27FC236}">
                <a16:creationId xmlns:a16="http://schemas.microsoft.com/office/drawing/2014/main" id="{01B2C7B7-E5A4-868E-FB93-C09039406DDA}"/>
              </a:ext>
            </a:extLst>
          </p:cNvPr>
          <p:cNvSpPr txBox="1">
            <a:spLocks/>
          </p:cNvSpPr>
          <p:nvPr/>
        </p:nvSpPr>
        <p:spPr>
          <a:xfrm>
            <a:off x="7712637" y="1099445"/>
            <a:ext cx="1561487"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Centralidades</a:t>
            </a:r>
            <a:endParaRPr lang="en-US" sz="1600" dirty="0">
              <a:latin typeface="Futura Md BT" panose="020B0602020204020303" pitchFamily="34" charset="0"/>
            </a:endParaRPr>
          </a:p>
        </p:txBody>
      </p:sp>
      <p:sp>
        <p:nvSpPr>
          <p:cNvPr id="13" name="Título 1">
            <a:extLst>
              <a:ext uri="{FF2B5EF4-FFF2-40B4-BE49-F238E27FC236}">
                <a16:creationId xmlns:a16="http://schemas.microsoft.com/office/drawing/2014/main" id="{EE052226-94F2-AB26-878F-357B2A478D42}"/>
              </a:ext>
            </a:extLst>
          </p:cNvPr>
          <p:cNvSpPr txBox="1">
            <a:spLocks/>
          </p:cNvSpPr>
          <p:nvPr/>
        </p:nvSpPr>
        <p:spPr>
          <a:xfrm>
            <a:off x="2406287" y="5527281"/>
            <a:ext cx="2727686" cy="137651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200" dirty="0">
                <a:latin typeface="Futura Md BT" panose="020B0602020204020303" pitchFamily="34" charset="0"/>
              </a:rPr>
              <a:t>Ciudad de Estudio: Quito - Ecuador</a:t>
            </a:r>
            <a:endParaRPr lang="en-US" sz="1200" dirty="0">
              <a:latin typeface="Futura Md BT" panose="020B0602020204020303" pitchFamily="34" charset="0"/>
            </a:endParaRPr>
          </a:p>
        </p:txBody>
      </p:sp>
      <p:sp>
        <p:nvSpPr>
          <p:cNvPr id="14" name="Título 1">
            <a:extLst>
              <a:ext uri="{FF2B5EF4-FFF2-40B4-BE49-F238E27FC236}">
                <a16:creationId xmlns:a16="http://schemas.microsoft.com/office/drawing/2014/main" id="{CBCE1B02-B6CB-E506-0F13-BC2631099D7C}"/>
              </a:ext>
            </a:extLst>
          </p:cNvPr>
          <p:cNvSpPr txBox="1">
            <a:spLocks/>
          </p:cNvSpPr>
          <p:nvPr/>
        </p:nvSpPr>
        <p:spPr>
          <a:xfrm>
            <a:off x="6491093" y="5596724"/>
            <a:ext cx="4004574" cy="58860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200" dirty="0">
                <a:latin typeface="Futura Md BT" panose="020B0602020204020303" pitchFamily="34" charset="0"/>
              </a:rPr>
              <a:t>Quito tiene </a:t>
            </a:r>
            <a:r>
              <a:rPr lang="es-EC" sz="1200" b="1" dirty="0">
                <a:latin typeface="Futura Md BT" panose="020B0602020204020303" pitchFamily="34" charset="0"/>
              </a:rPr>
              <a:t>23 centralidades</a:t>
            </a:r>
            <a:r>
              <a:rPr lang="es-EC" sz="1200" dirty="0">
                <a:latin typeface="Futura Md BT" panose="020B0602020204020303" pitchFamily="34" charset="0"/>
              </a:rPr>
              <a:t>. El primer polígono se determina por </a:t>
            </a:r>
            <a:r>
              <a:rPr lang="es-EC" sz="1200" b="1" dirty="0">
                <a:latin typeface="Futura Md BT" panose="020B0602020204020303" pitchFamily="34" charset="0"/>
              </a:rPr>
              <a:t>la acumulación de centralidades</a:t>
            </a:r>
            <a:endParaRPr lang="en-US" sz="1200" b="1" dirty="0">
              <a:latin typeface="Futura Md BT" panose="020B0602020204020303" pitchFamily="34" charset="0"/>
            </a:endParaRPr>
          </a:p>
        </p:txBody>
      </p:sp>
      <p:pic>
        <p:nvPicPr>
          <p:cNvPr id="5" name="Imagen 4">
            <a:extLst>
              <a:ext uri="{FF2B5EF4-FFF2-40B4-BE49-F238E27FC236}">
                <a16:creationId xmlns:a16="http://schemas.microsoft.com/office/drawing/2014/main" id="{8320E7E0-B562-469A-EB66-46CF2ECD283B}"/>
              </a:ext>
            </a:extLst>
          </p:cNvPr>
          <p:cNvPicPr>
            <a:picLocks noChangeAspect="1"/>
          </p:cNvPicPr>
          <p:nvPr/>
        </p:nvPicPr>
        <p:blipFill rotWithShape="1">
          <a:blip r:embed="rId3">
            <a:extLst>
              <a:ext uri="{28A0092B-C50C-407E-A947-70E740481C1C}">
                <a14:useLocalDpi xmlns:a14="http://schemas.microsoft.com/office/drawing/2010/main" val="0"/>
              </a:ext>
            </a:extLst>
          </a:blip>
          <a:srcRect l="50000" t="25950" b="21347"/>
          <a:stretch/>
        </p:blipFill>
        <p:spPr>
          <a:xfrm>
            <a:off x="6096000" y="1779639"/>
            <a:ext cx="4849379" cy="3614398"/>
          </a:xfrm>
          <a:prstGeom prst="rect">
            <a:avLst/>
          </a:prstGeom>
        </p:spPr>
      </p:pic>
      <p:pic>
        <p:nvPicPr>
          <p:cNvPr id="6" name="Imagen 5">
            <a:extLst>
              <a:ext uri="{FF2B5EF4-FFF2-40B4-BE49-F238E27FC236}">
                <a16:creationId xmlns:a16="http://schemas.microsoft.com/office/drawing/2014/main" id="{84A67080-5C08-6B8E-8770-D7D6A0BB91E8}"/>
              </a:ext>
            </a:extLst>
          </p:cNvPr>
          <p:cNvPicPr>
            <a:picLocks noChangeAspect="1"/>
          </p:cNvPicPr>
          <p:nvPr/>
        </p:nvPicPr>
        <p:blipFill rotWithShape="1">
          <a:blip r:embed="rId3">
            <a:extLst>
              <a:ext uri="{28A0092B-C50C-407E-A947-70E740481C1C}">
                <a14:useLocalDpi xmlns:a14="http://schemas.microsoft.com/office/drawing/2010/main" val="0"/>
              </a:ext>
            </a:extLst>
          </a:blip>
          <a:srcRect t="25950" r="56095" b="21347"/>
          <a:stretch/>
        </p:blipFill>
        <p:spPr>
          <a:xfrm>
            <a:off x="1246618" y="1779639"/>
            <a:ext cx="4258255" cy="3614398"/>
          </a:xfrm>
          <a:prstGeom prst="rect">
            <a:avLst/>
          </a:prstGeom>
        </p:spPr>
      </p:pic>
    </p:spTree>
    <p:extLst>
      <p:ext uri="{BB962C8B-B14F-4D97-AF65-F5344CB8AC3E}">
        <p14:creationId xmlns:p14="http://schemas.microsoft.com/office/powerpoint/2010/main" val="405890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59D315C-D0D4-B672-F5B5-BC344A5D898A}"/>
              </a:ext>
            </a:extLst>
          </p:cNvPr>
          <p:cNvPicPr>
            <a:picLocks noChangeAspect="1"/>
          </p:cNvPicPr>
          <p:nvPr/>
        </p:nvPicPr>
        <p:blipFill rotWithShape="1">
          <a:blip r:embed="rId3">
            <a:extLst>
              <a:ext uri="{28A0092B-C50C-407E-A947-70E740481C1C}">
                <a14:useLocalDpi xmlns:a14="http://schemas.microsoft.com/office/drawing/2010/main" val="0"/>
              </a:ext>
            </a:extLst>
          </a:blip>
          <a:srcRect l="29878" t="23569" r="13388" b="19326"/>
          <a:stretch/>
        </p:blipFill>
        <p:spPr>
          <a:xfrm>
            <a:off x="3791533" y="1402496"/>
            <a:ext cx="6543958" cy="4657402"/>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363677" y="419251"/>
            <a:ext cx="3464643" cy="588604"/>
          </a:xfrm>
        </p:spPr>
        <p:txBody>
          <a:bodyPr>
            <a:normAutofit/>
          </a:bodyPr>
          <a:lstStyle/>
          <a:p>
            <a:r>
              <a:rPr lang="es-EC" sz="2400" dirty="0">
                <a:latin typeface="Futura Md BT" panose="020B0602020204020303" pitchFamily="34" charset="0"/>
              </a:rPr>
              <a:t>CONTEXTUALIZACIÓN</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479359" y="713553"/>
            <a:ext cx="3233278"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Aproximación al área de estudio</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3CAC4E1D-A7FF-FD71-A033-87B42AD39660}"/>
              </a:ext>
            </a:extLst>
          </p:cNvPr>
          <p:cNvSpPr txBox="1">
            <a:spLocks/>
          </p:cNvSpPr>
          <p:nvPr/>
        </p:nvSpPr>
        <p:spPr>
          <a:xfrm>
            <a:off x="4922840" y="1073173"/>
            <a:ext cx="2346313"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Objetos en la Ciudad</a:t>
            </a:r>
            <a:endParaRPr lang="en-US" sz="1600" dirty="0">
              <a:latin typeface="Futura Md BT" panose="020B0602020204020303" pitchFamily="34" charset="0"/>
            </a:endParaRPr>
          </a:p>
        </p:txBody>
      </p:sp>
      <p:sp>
        <p:nvSpPr>
          <p:cNvPr id="13" name="Título 1">
            <a:extLst>
              <a:ext uri="{FF2B5EF4-FFF2-40B4-BE49-F238E27FC236}">
                <a16:creationId xmlns:a16="http://schemas.microsoft.com/office/drawing/2014/main" id="{EE052226-94F2-AB26-878F-357B2A478D42}"/>
              </a:ext>
            </a:extLst>
          </p:cNvPr>
          <p:cNvSpPr txBox="1">
            <a:spLocks/>
          </p:cNvSpPr>
          <p:nvPr/>
        </p:nvSpPr>
        <p:spPr>
          <a:xfrm>
            <a:off x="4040903" y="6061697"/>
            <a:ext cx="4110185" cy="39284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No Lugares, equipamientos especializados y edificaciones </a:t>
            </a:r>
            <a:r>
              <a:rPr lang="es-EC" sz="1200" dirty="0" err="1">
                <a:latin typeface="Futura Md BT" panose="020B0602020204020303" pitchFamily="34" charset="0"/>
              </a:rPr>
              <a:t>monofuncionales</a:t>
            </a:r>
            <a:r>
              <a:rPr lang="es-EC" sz="1200" dirty="0">
                <a:latin typeface="Futura Md BT" panose="020B0602020204020303" pitchFamily="34" charset="0"/>
              </a:rPr>
              <a:t> </a:t>
            </a:r>
            <a:r>
              <a:rPr lang="es-EC" sz="1200" b="1" dirty="0">
                <a:latin typeface="Futura Md BT" panose="020B0602020204020303" pitchFamily="34" charset="0"/>
              </a:rPr>
              <a:t>relevantes</a:t>
            </a:r>
            <a:r>
              <a:rPr lang="es-EC" sz="1200" dirty="0">
                <a:latin typeface="Futura Md BT" panose="020B0602020204020303" pitchFamily="34" charset="0"/>
              </a:rPr>
              <a:t> para el </a:t>
            </a:r>
            <a:r>
              <a:rPr lang="es-EC" sz="1200" b="1" dirty="0">
                <a:latin typeface="Futura Md BT" panose="020B0602020204020303" pitchFamily="34" charset="0"/>
              </a:rPr>
              <a:t>adecuado desarrollo </a:t>
            </a:r>
            <a:r>
              <a:rPr lang="es-EC" sz="1200" dirty="0">
                <a:latin typeface="Futura Md BT" panose="020B0602020204020303" pitchFamily="34" charset="0"/>
              </a:rPr>
              <a:t>de Quito</a:t>
            </a:r>
            <a:endParaRPr lang="en-US" sz="1200" dirty="0">
              <a:latin typeface="Futura Md BT" panose="020B0602020204020303" pitchFamily="34" charset="0"/>
            </a:endParaRPr>
          </a:p>
        </p:txBody>
      </p:sp>
    </p:spTree>
    <p:extLst>
      <p:ext uri="{BB962C8B-B14F-4D97-AF65-F5344CB8AC3E}">
        <p14:creationId xmlns:p14="http://schemas.microsoft.com/office/powerpoint/2010/main" val="271605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363677" y="419251"/>
            <a:ext cx="3464643" cy="588604"/>
          </a:xfrm>
        </p:spPr>
        <p:txBody>
          <a:bodyPr>
            <a:normAutofit/>
          </a:bodyPr>
          <a:lstStyle/>
          <a:p>
            <a:r>
              <a:rPr lang="es-EC" sz="2400" dirty="0">
                <a:latin typeface="Futura Md BT" panose="020B0602020204020303" pitchFamily="34" charset="0"/>
              </a:rPr>
              <a:t>CONTEXTUALIZACIÓN</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479359" y="713553"/>
            <a:ext cx="3233278"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Aproximación al área de estudio</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3CAC4E1D-A7FF-FD71-A033-87B42AD39660}"/>
              </a:ext>
            </a:extLst>
          </p:cNvPr>
          <p:cNvSpPr txBox="1">
            <a:spLocks/>
          </p:cNvSpPr>
          <p:nvPr/>
        </p:nvSpPr>
        <p:spPr>
          <a:xfrm>
            <a:off x="4922840" y="1073173"/>
            <a:ext cx="2346313"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Objetos en la Ciudad</a:t>
            </a:r>
            <a:endParaRPr lang="en-US" sz="1600" dirty="0">
              <a:latin typeface="Futura Md BT" panose="020B0602020204020303" pitchFamily="34" charset="0"/>
            </a:endParaRPr>
          </a:p>
        </p:txBody>
      </p:sp>
      <p:sp>
        <p:nvSpPr>
          <p:cNvPr id="13" name="Título 1">
            <a:extLst>
              <a:ext uri="{FF2B5EF4-FFF2-40B4-BE49-F238E27FC236}">
                <a16:creationId xmlns:a16="http://schemas.microsoft.com/office/drawing/2014/main" id="{EE052226-94F2-AB26-878F-357B2A478D42}"/>
              </a:ext>
            </a:extLst>
          </p:cNvPr>
          <p:cNvSpPr txBox="1">
            <a:spLocks/>
          </p:cNvSpPr>
          <p:nvPr/>
        </p:nvSpPr>
        <p:spPr>
          <a:xfrm>
            <a:off x="3687608" y="6045907"/>
            <a:ext cx="4816772" cy="39284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Polígono conformado por la </a:t>
            </a:r>
            <a:r>
              <a:rPr lang="es-EC" sz="1200" b="1" dirty="0">
                <a:latin typeface="Futura Md BT" panose="020B0602020204020303" pitchFamily="34" charset="0"/>
              </a:rPr>
              <a:t>Alameda y perímetro Norte del Centro Histórico </a:t>
            </a:r>
            <a:r>
              <a:rPr lang="es-EC" sz="1200" dirty="0">
                <a:latin typeface="Futura Md BT" panose="020B0602020204020303" pitchFamily="34" charset="0"/>
              </a:rPr>
              <a:t>de Quito. Cuenta con </a:t>
            </a:r>
            <a:r>
              <a:rPr lang="es-EC" sz="1200" b="1" dirty="0">
                <a:latin typeface="Futura Md BT" panose="020B0602020204020303" pitchFamily="34" charset="0"/>
              </a:rPr>
              <a:t>siete objetos</a:t>
            </a:r>
            <a:r>
              <a:rPr lang="es-EC" sz="1200" dirty="0">
                <a:latin typeface="Futura Md BT" panose="020B0602020204020303" pitchFamily="34" charset="0"/>
              </a:rPr>
              <a:t> relevantes.</a:t>
            </a:r>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BF6D43F3-C7D3-7178-2B4C-562D357C566C}"/>
              </a:ext>
            </a:extLst>
          </p:cNvPr>
          <p:cNvPicPr>
            <a:picLocks noChangeAspect="1"/>
          </p:cNvPicPr>
          <p:nvPr/>
        </p:nvPicPr>
        <p:blipFill rotWithShape="1">
          <a:blip r:embed="rId3">
            <a:extLst>
              <a:ext uri="{28A0092B-C50C-407E-A947-70E740481C1C}">
                <a14:useLocalDpi xmlns:a14="http://schemas.microsoft.com/office/drawing/2010/main" val="0"/>
              </a:ext>
            </a:extLst>
          </a:blip>
          <a:srcRect l="16328" t="25590" r="12983" b="24445"/>
          <a:stretch/>
        </p:blipFill>
        <p:spPr>
          <a:xfrm>
            <a:off x="2276758" y="1884218"/>
            <a:ext cx="7638473" cy="3817859"/>
          </a:xfrm>
          <a:prstGeom prst="rect">
            <a:avLst/>
          </a:prstGeom>
        </p:spPr>
      </p:pic>
    </p:spTree>
    <p:extLst>
      <p:ext uri="{BB962C8B-B14F-4D97-AF65-F5344CB8AC3E}">
        <p14:creationId xmlns:p14="http://schemas.microsoft.com/office/powerpoint/2010/main" val="2850401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878853" y="419251"/>
            <a:ext cx="2434287" cy="588604"/>
          </a:xfrm>
        </p:spPr>
        <p:txBody>
          <a:bodyPr>
            <a:normAutofit/>
          </a:bodyPr>
          <a:lstStyle/>
          <a:p>
            <a:r>
              <a:rPr lang="es-EC" sz="2400" dirty="0">
                <a:latin typeface="Futura Md BT" panose="020B0602020204020303" pitchFamily="34" charset="0"/>
              </a:rPr>
              <a:t>DIAGNÓSTICO</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679105" y="786500"/>
            <a:ext cx="2833781"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Análisis del área de estudio</a:t>
            </a:r>
            <a:endParaRPr lang="en-US" sz="1600" dirty="0">
              <a:latin typeface="Futura Md BT" panose="020B0602020204020303" pitchFamily="34" charset="0"/>
            </a:endParaRPr>
          </a:p>
        </p:txBody>
      </p:sp>
      <p:sp>
        <p:nvSpPr>
          <p:cNvPr id="12" name="Título 1">
            <a:extLst>
              <a:ext uri="{FF2B5EF4-FFF2-40B4-BE49-F238E27FC236}">
                <a16:creationId xmlns:a16="http://schemas.microsoft.com/office/drawing/2014/main" id="{01B2C7B7-E5A4-868E-FB93-C09039406DDA}"/>
              </a:ext>
            </a:extLst>
          </p:cNvPr>
          <p:cNvSpPr txBox="1">
            <a:spLocks/>
          </p:cNvSpPr>
          <p:nvPr/>
        </p:nvSpPr>
        <p:spPr>
          <a:xfrm>
            <a:off x="7712638" y="1274936"/>
            <a:ext cx="1209690"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Abandono</a:t>
            </a:r>
            <a:endParaRPr lang="en-US" sz="1600" dirty="0">
              <a:latin typeface="Futura Md BT" panose="020B0602020204020303" pitchFamily="34" charset="0"/>
            </a:endParaRPr>
          </a:p>
        </p:txBody>
      </p:sp>
      <p:sp>
        <p:nvSpPr>
          <p:cNvPr id="13" name="Título 1">
            <a:extLst>
              <a:ext uri="{FF2B5EF4-FFF2-40B4-BE49-F238E27FC236}">
                <a16:creationId xmlns:a16="http://schemas.microsoft.com/office/drawing/2014/main" id="{EE052226-94F2-AB26-878F-357B2A478D42}"/>
              </a:ext>
            </a:extLst>
          </p:cNvPr>
          <p:cNvSpPr txBox="1">
            <a:spLocks/>
          </p:cNvSpPr>
          <p:nvPr/>
        </p:nvSpPr>
        <p:spPr>
          <a:xfrm>
            <a:off x="1895822" y="5527280"/>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El </a:t>
            </a:r>
            <a:r>
              <a:rPr lang="es-EC" sz="1200" b="1" dirty="0">
                <a:latin typeface="Futura Md BT" panose="020B0602020204020303" pitchFamily="34" charset="0"/>
              </a:rPr>
              <a:t>42%</a:t>
            </a:r>
            <a:r>
              <a:rPr lang="es-EC" sz="1200" dirty="0">
                <a:latin typeface="Futura Md BT" panose="020B0602020204020303" pitchFamily="34" charset="0"/>
              </a:rPr>
              <a:t> del área tiene un </a:t>
            </a:r>
            <a:r>
              <a:rPr lang="es-EC" sz="1200" b="1" dirty="0">
                <a:latin typeface="Futura Md BT" panose="020B0602020204020303" pitchFamily="34" charset="0"/>
              </a:rPr>
              <a:t>nivel bajo </a:t>
            </a:r>
            <a:r>
              <a:rPr lang="es-EC" sz="1200" dirty="0">
                <a:latin typeface="Futura Md BT" panose="020B0602020204020303" pitchFamily="34" charset="0"/>
              </a:rPr>
              <a:t>de densidad poblacional, siendo alrededor de los </a:t>
            </a:r>
            <a:r>
              <a:rPr lang="es-EC" sz="1200" b="1" dirty="0">
                <a:latin typeface="Futura Md BT" panose="020B0602020204020303" pitchFamily="34" charset="0"/>
              </a:rPr>
              <a:t>No Lugares </a:t>
            </a:r>
            <a:r>
              <a:rPr lang="es-EC" sz="1200" dirty="0">
                <a:latin typeface="Futura Md BT" panose="020B0602020204020303" pitchFamily="34" charset="0"/>
              </a:rPr>
              <a:t>donde más se evidencia la </a:t>
            </a:r>
            <a:r>
              <a:rPr lang="es-EC" sz="1200" b="1" dirty="0">
                <a:latin typeface="Futura Md BT" panose="020B0602020204020303" pitchFamily="34" charset="0"/>
              </a:rPr>
              <a:t>problemática</a:t>
            </a:r>
            <a:r>
              <a:rPr lang="es-EC" sz="1200" dirty="0">
                <a:latin typeface="Futura Md BT" panose="020B0602020204020303" pitchFamily="34" charset="0"/>
              </a:rPr>
              <a:t>. Con excepción de la Plaza Belmonte</a:t>
            </a:r>
            <a:endParaRPr lang="en-US" sz="1200" dirty="0">
              <a:latin typeface="Futura Md BT" panose="020B0602020204020303" pitchFamily="34" charset="0"/>
            </a:endParaRPr>
          </a:p>
        </p:txBody>
      </p:sp>
      <p:pic>
        <p:nvPicPr>
          <p:cNvPr id="7" name="Imagen 6">
            <a:extLst>
              <a:ext uri="{FF2B5EF4-FFF2-40B4-BE49-F238E27FC236}">
                <a16:creationId xmlns:a16="http://schemas.microsoft.com/office/drawing/2014/main" id="{7D055DCD-1637-7309-61FD-E6E743D34610}"/>
              </a:ext>
            </a:extLst>
          </p:cNvPr>
          <p:cNvPicPr>
            <a:picLocks noChangeAspect="1"/>
          </p:cNvPicPr>
          <p:nvPr/>
        </p:nvPicPr>
        <p:blipFill rotWithShape="1">
          <a:blip r:embed="rId3">
            <a:extLst>
              <a:ext uri="{28A0092B-C50C-407E-A947-70E740481C1C}">
                <a14:useLocalDpi xmlns:a14="http://schemas.microsoft.com/office/drawing/2010/main" val="0"/>
              </a:ext>
            </a:extLst>
          </a:blip>
          <a:srcRect l="52952" t="22436" b="21582"/>
          <a:stretch/>
        </p:blipFill>
        <p:spPr>
          <a:xfrm>
            <a:off x="6382315" y="1688048"/>
            <a:ext cx="4563059" cy="3839233"/>
          </a:xfrm>
          <a:prstGeom prst="rect">
            <a:avLst/>
          </a:prstGeom>
        </p:spPr>
      </p:pic>
      <p:sp>
        <p:nvSpPr>
          <p:cNvPr id="9" name="Título 1">
            <a:extLst>
              <a:ext uri="{FF2B5EF4-FFF2-40B4-BE49-F238E27FC236}">
                <a16:creationId xmlns:a16="http://schemas.microsoft.com/office/drawing/2014/main" id="{0AFE07D7-870A-1216-4AB1-454E8B7291AD}"/>
              </a:ext>
            </a:extLst>
          </p:cNvPr>
          <p:cNvSpPr txBox="1">
            <a:spLocks/>
          </p:cNvSpPr>
          <p:nvPr/>
        </p:nvSpPr>
        <p:spPr>
          <a:xfrm>
            <a:off x="2662756" y="1323579"/>
            <a:ext cx="2216097"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Densidad Poblacional</a:t>
            </a:r>
            <a:endParaRPr lang="en-US" sz="1600" dirty="0">
              <a:latin typeface="Futura Md BT" panose="020B0602020204020303" pitchFamily="34" charset="0"/>
            </a:endParaRPr>
          </a:p>
        </p:txBody>
      </p:sp>
      <p:pic>
        <p:nvPicPr>
          <p:cNvPr id="16" name="Imagen 15">
            <a:extLst>
              <a:ext uri="{FF2B5EF4-FFF2-40B4-BE49-F238E27FC236}">
                <a16:creationId xmlns:a16="http://schemas.microsoft.com/office/drawing/2014/main" id="{00514DB7-52B8-6477-18C5-05218972C467}"/>
              </a:ext>
            </a:extLst>
          </p:cNvPr>
          <p:cNvPicPr>
            <a:picLocks noChangeAspect="1"/>
          </p:cNvPicPr>
          <p:nvPr/>
        </p:nvPicPr>
        <p:blipFill rotWithShape="1">
          <a:blip r:embed="rId3">
            <a:extLst>
              <a:ext uri="{28A0092B-C50C-407E-A947-70E740481C1C}">
                <a14:useLocalDpi xmlns:a14="http://schemas.microsoft.com/office/drawing/2010/main" val="0"/>
              </a:ext>
            </a:extLst>
          </a:blip>
          <a:srcRect t="22436" r="52952" b="21582"/>
          <a:stretch/>
        </p:blipFill>
        <p:spPr>
          <a:xfrm>
            <a:off x="1246614" y="1688047"/>
            <a:ext cx="4563059" cy="3839233"/>
          </a:xfrm>
          <a:prstGeom prst="rect">
            <a:avLst/>
          </a:prstGeom>
        </p:spPr>
      </p:pic>
      <p:sp>
        <p:nvSpPr>
          <p:cNvPr id="19" name="Título 1">
            <a:extLst>
              <a:ext uri="{FF2B5EF4-FFF2-40B4-BE49-F238E27FC236}">
                <a16:creationId xmlns:a16="http://schemas.microsoft.com/office/drawing/2014/main" id="{B49C671F-2F6E-5EA9-AD00-F317A0F69AAF}"/>
              </a:ext>
            </a:extLst>
          </p:cNvPr>
          <p:cNvSpPr txBox="1">
            <a:spLocks/>
          </p:cNvSpPr>
          <p:nvPr/>
        </p:nvSpPr>
        <p:spPr>
          <a:xfrm>
            <a:off x="6442501" y="5527279"/>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El </a:t>
            </a:r>
            <a:r>
              <a:rPr lang="es-EC" sz="1200" b="1" dirty="0">
                <a:latin typeface="Futura Md BT" panose="020B0602020204020303" pitchFamily="34" charset="0"/>
              </a:rPr>
              <a:t>27%</a:t>
            </a:r>
            <a:r>
              <a:rPr lang="es-EC" sz="1200" dirty="0">
                <a:latin typeface="Futura Md BT" panose="020B0602020204020303" pitchFamily="34" charset="0"/>
              </a:rPr>
              <a:t> se encuentra en una </a:t>
            </a:r>
            <a:r>
              <a:rPr lang="es-EC" sz="1200" b="1" dirty="0">
                <a:latin typeface="Futura Md BT" panose="020B0602020204020303" pitchFamily="34" charset="0"/>
              </a:rPr>
              <a:t>situación grave</a:t>
            </a:r>
            <a:r>
              <a:rPr lang="es-EC" sz="1200" dirty="0">
                <a:latin typeface="Futura Md BT" panose="020B0602020204020303" pitchFamily="34" charset="0"/>
              </a:rPr>
              <a:t> de abandono. Alrededor de los objetos relevantes donde más existe la problemática. El </a:t>
            </a:r>
            <a:r>
              <a:rPr lang="es-EC" sz="1200" b="1" dirty="0">
                <a:latin typeface="Futura Md BT" panose="020B0602020204020303" pitchFamily="34" charset="0"/>
              </a:rPr>
              <a:t>Mercado Arenas</a:t>
            </a:r>
            <a:r>
              <a:rPr lang="es-EC" sz="1200" dirty="0">
                <a:latin typeface="Futura Md BT" panose="020B0602020204020303" pitchFamily="34" charset="0"/>
              </a:rPr>
              <a:t> es el más afectado.</a:t>
            </a:r>
            <a:endParaRPr lang="en-US" sz="1200" dirty="0">
              <a:latin typeface="Futura Md BT" panose="020B0602020204020303" pitchFamily="34" charset="0"/>
            </a:endParaRPr>
          </a:p>
        </p:txBody>
      </p:sp>
    </p:spTree>
    <p:extLst>
      <p:ext uri="{BB962C8B-B14F-4D97-AF65-F5344CB8AC3E}">
        <p14:creationId xmlns:p14="http://schemas.microsoft.com/office/powerpoint/2010/main" val="1303065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9"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864D220-75DB-270D-94E5-B46D32AE4657}"/>
              </a:ext>
            </a:extLst>
          </p:cNvPr>
          <p:cNvPicPr>
            <a:picLocks noChangeAspect="1"/>
          </p:cNvPicPr>
          <p:nvPr/>
        </p:nvPicPr>
        <p:blipFill rotWithShape="1">
          <a:blip r:embed="rId3">
            <a:extLst>
              <a:ext uri="{28A0092B-C50C-407E-A947-70E740481C1C}">
                <a14:useLocalDpi xmlns:a14="http://schemas.microsoft.com/office/drawing/2010/main" val="0"/>
              </a:ext>
            </a:extLst>
          </a:blip>
          <a:srcRect l="54642" t="22801" b="21904"/>
          <a:stretch/>
        </p:blipFill>
        <p:spPr>
          <a:xfrm>
            <a:off x="6546215" y="1742353"/>
            <a:ext cx="4399159" cy="3792068"/>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878853" y="419251"/>
            <a:ext cx="2434287" cy="588604"/>
          </a:xfrm>
        </p:spPr>
        <p:txBody>
          <a:bodyPr>
            <a:normAutofit/>
          </a:bodyPr>
          <a:lstStyle/>
          <a:p>
            <a:r>
              <a:rPr lang="es-EC" sz="2400" dirty="0">
                <a:latin typeface="Futura Md BT" panose="020B0602020204020303" pitchFamily="34" charset="0"/>
              </a:rPr>
              <a:t>DIAGNÓSTICO</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679105" y="786500"/>
            <a:ext cx="2833781"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Análisis del área de estudio</a:t>
            </a:r>
            <a:endParaRPr lang="en-US" sz="1600" dirty="0">
              <a:latin typeface="Futura Md BT" panose="020B0602020204020303" pitchFamily="34" charset="0"/>
            </a:endParaRPr>
          </a:p>
        </p:txBody>
      </p:sp>
      <p:sp>
        <p:nvSpPr>
          <p:cNvPr id="12" name="Título 1">
            <a:extLst>
              <a:ext uri="{FF2B5EF4-FFF2-40B4-BE49-F238E27FC236}">
                <a16:creationId xmlns:a16="http://schemas.microsoft.com/office/drawing/2014/main" id="{01B2C7B7-E5A4-868E-FB93-C09039406DDA}"/>
              </a:ext>
            </a:extLst>
          </p:cNvPr>
          <p:cNvSpPr txBox="1">
            <a:spLocks/>
          </p:cNvSpPr>
          <p:nvPr/>
        </p:nvSpPr>
        <p:spPr>
          <a:xfrm>
            <a:off x="7434592" y="1262641"/>
            <a:ext cx="1985544"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Población Flotante</a:t>
            </a:r>
            <a:endParaRPr lang="en-US" sz="1600" dirty="0">
              <a:latin typeface="Futura Md BT" panose="020B0602020204020303" pitchFamily="34" charset="0"/>
            </a:endParaRPr>
          </a:p>
        </p:txBody>
      </p:sp>
      <p:sp>
        <p:nvSpPr>
          <p:cNvPr id="13" name="Título 1">
            <a:extLst>
              <a:ext uri="{FF2B5EF4-FFF2-40B4-BE49-F238E27FC236}">
                <a16:creationId xmlns:a16="http://schemas.microsoft.com/office/drawing/2014/main" id="{EE052226-94F2-AB26-878F-357B2A478D42}"/>
              </a:ext>
            </a:extLst>
          </p:cNvPr>
          <p:cNvSpPr txBox="1">
            <a:spLocks/>
          </p:cNvSpPr>
          <p:nvPr/>
        </p:nvSpPr>
        <p:spPr>
          <a:xfrm>
            <a:off x="1895822" y="5527280"/>
            <a:ext cx="3853678"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El uso de suelo actualmente es </a:t>
            </a:r>
            <a:r>
              <a:rPr lang="es-EC" sz="1200" b="1" dirty="0" err="1">
                <a:latin typeface="Futura Md BT" panose="020B0602020204020303" pitchFamily="34" charset="0"/>
              </a:rPr>
              <a:t>monofuncional</a:t>
            </a:r>
            <a:r>
              <a:rPr lang="es-EC" sz="1200" b="1" dirty="0">
                <a:latin typeface="Futura Md BT" panose="020B0602020204020303" pitchFamily="34" charset="0"/>
              </a:rPr>
              <a:t>.</a:t>
            </a:r>
            <a:r>
              <a:rPr lang="es-EC" sz="1200" dirty="0">
                <a:latin typeface="Futura Md BT" panose="020B0602020204020303" pitchFamily="34" charset="0"/>
              </a:rPr>
              <a:t> Se busca satisfacer las </a:t>
            </a:r>
            <a:r>
              <a:rPr lang="es-EC" sz="1200" b="1" dirty="0">
                <a:latin typeface="Futura Md BT" panose="020B0602020204020303" pitchFamily="34" charset="0"/>
              </a:rPr>
              <a:t>necesidades</a:t>
            </a:r>
            <a:r>
              <a:rPr lang="es-EC" sz="1200" dirty="0">
                <a:latin typeface="Futura Md BT" panose="020B0602020204020303" pitchFamily="34" charset="0"/>
              </a:rPr>
              <a:t> de equipamientos. </a:t>
            </a:r>
            <a:r>
              <a:rPr lang="es-EC" sz="1200" b="1" dirty="0">
                <a:latin typeface="Futura Md BT" panose="020B0602020204020303" pitchFamily="34" charset="0"/>
              </a:rPr>
              <a:t>No existe </a:t>
            </a:r>
            <a:r>
              <a:rPr lang="es-EC" sz="1200" dirty="0">
                <a:latin typeface="Futura Md BT" panose="020B0602020204020303" pitchFamily="34" charset="0"/>
              </a:rPr>
              <a:t>un adecuado desarrollo de la </a:t>
            </a:r>
            <a:r>
              <a:rPr lang="es-EC" sz="1200" b="1" dirty="0">
                <a:latin typeface="Futura Md BT" panose="020B0602020204020303" pitchFamily="34" charset="0"/>
              </a:rPr>
              <a:t>vida de barrio.</a:t>
            </a:r>
            <a:endParaRPr lang="en-US" sz="1200" b="1" dirty="0">
              <a:latin typeface="Futura Md BT" panose="020B0602020204020303" pitchFamily="34" charset="0"/>
            </a:endParaRPr>
          </a:p>
        </p:txBody>
      </p:sp>
      <p:sp>
        <p:nvSpPr>
          <p:cNvPr id="9" name="Título 1">
            <a:extLst>
              <a:ext uri="{FF2B5EF4-FFF2-40B4-BE49-F238E27FC236}">
                <a16:creationId xmlns:a16="http://schemas.microsoft.com/office/drawing/2014/main" id="{0AFE07D7-870A-1216-4AB1-454E8B7291AD}"/>
              </a:ext>
            </a:extLst>
          </p:cNvPr>
          <p:cNvSpPr txBox="1">
            <a:spLocks/>
          </p:cNvSpPr>
          <p:nvPr/>
        </p:nvSpPr>
        <p:spPr>
          <a:xfrm>
            <a:off x="2771855" y="1274936"/>
            <a:ext cx="2216097"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Uso de Suelo Actual</a:t>
            </a:r>
            <a:endParaRPr lang="en-US" sz="1600" dirty="0">
              <a:latin typeface="Futura Md BT" panose="020B0602020204020303" pitchFamily="34" charset="0"/>
            </a:endParaRPr>
          </a:p>
        </p:txBody>
      </p:sp>
      <p:sp>
        <p:nvSpPr>
          <p:cNvPr id="19" name="Título 1">
            <a:extLst>
              <a:ext uri="{FF2B5EF4-FFF2-40B4-BE49-F238E27FC236}">
                <a16:creationId xmlns:a16="http://schemas.microsoft.com/office/drawing/2014/main" id="{B49C671F-2F6E-5EA9-AD00-F317A0F69AAF}"/>
              </a:ext>
            </a:extLst>
          </p:cNvPr>
          <p:cNvSpPr txBox="1">
            <a:spLocks/>
          </p:cNvSpPr>
          <p:nvPr/>
        </p:nvSpPr>
        <p:spPr>
          <a:xfrm>
            <a:off x="6552382" y="5527279"/>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El </a:t>
            </a:r>
            <a:r>
              <a:rPr lang="es-EC" sz="1200" b="1" dirty="0">
                <a:latin typeface="Futura Md BT" panose="020B0602020204020303" pitchFamily="34" charset="0"/>
              </a:rPr>
              <a:t>29%</a:t>
            </a:r>
            <a:r>
              <a:rPr lang="es-EC" sz="1200" dirty="0">
                <a:latin typeface="Futura Md BT" panose="020B0602020204020303" pitchFamily="34" charset="0"/>
              </a:rPr>
              <a:t> del área de estudio tiene un nivel </a:t>
            </a:r>
            <a:r>
              <a:rPr lang="es-EC" sz="1200" b="1" dirty="0">
                <a:latin typeface="Futura Md BT" panose="020B0602020204020303" pitchFamily="34" charset="0"/>
              </a:rPr>
              <a:t>alto de abandono</a:t>
            </a:r>
            <a:r>
              <a:rPr lang="es-EC" sz="1200" dirty="0">
                <a:latin typeface="Futura Md BT" panose="020B0602020204020303" pitchFamily="34" charset="0"/>
              </a:rPr>
              <a:t>, el </a:t>
            </a:r>
            <a:r>
              <a:rPr lang="es-EC" sz="1200" b="1" dirty="0">
                <a:latin typeface="Futura Md BT" panose="020B0602020204020303" pitchFamily="34" charset="0"/>
              </a:rPr>
              <a:t>31% nivel medio</a:t>
            </a:r>
            <a:r>
              <a:rPr lang="es-EC" sz="1200" dirty="0">
                <a:latin typeface="Futura Md BT" panose="020B0602020204020303" pitchFamily="34" charset="0"/>
              </a:rPr>
              <a:t>. </a:t>
            </a:r>
            <a:endParaRPr lang="en-US" sz="1200" dirty="0">
              <a:latin typeface="Futura Md BT" panose="020B0602020204020303" pitchFamily="34" charset="0"/>
            </a:endParaRPr>
          </a:p>
        </p:txBody>
      </p:sp>
      <p:pic>
        <p:nvPicPr>
          <p:cNvPr id="10" name="Imagen 9">
            <a:extLst>
              <a:ext uri="{FF2B5EF4-FFF2-40B4-BE49-F238E27FC236}">
                <a16:creationId xmlns:a16="http://schemas.microsoft.com/office/drawing/2014/main" id="{25A1B162-8CA3-D7F6-112E-B22EF5EFBAC2}"/>
              </a:ext>
            </a:extLst>
          </p:cNvPr>
          <p:cNvPicPr>
            <a:picLocks noChangeAspect="1"/>
          </p:cNvPicPr>
          <p:nvPr/>
        </p:nvPicPr>
        <p:blipFill rotWithShape="1">
          <a:blip r:embed="rId3">
            <a:extLst>
              <a:ext uri="{28A0092B-C50C-407E-A947-70E740481C1C}">
                <a14:useLocalDpi xmlns:a14="http://schemas.microsoft.com/office/drawing/2010/main" val="0"/>
              </a:ext>
            </a:extLst>
          </a:blip>
          <a:srcRect t="22801" r="53573" b="21904"/>
          <a:stretch/>
        </p:blipFill>
        <p:spPr>
          <a:xfrm>
            <a:off x="1246615" y="1738782"/>
            <a:ext cx="4502885" cy="3792068"/>
          </a:xfrm>
          <a:prstGeom prst="rect">
            <a:avLst/>
          </a:prstGeom>
        </p:spPr>
      </p:pic>
    </p:spTree>
    <p:extLst>
      <p:ext uri="{BB962C8B-B14F-4D97-AF65-F5344CB8AC3E}">
        <p14:creationId xmlns:p14="http://schemas.microsoft.com/office/powerpoint/2010/main" val="65982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9"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FB34843-279F-EA10-53EA-E06B1373F5A7}"/>
              </a:ext>
            </a:extLst>
          </p:cNvPr>
          <p:cNvPicPr>
            <a:picLocks noChangeAspect="1"/>
          </p:cNvPicPr>
          <p:nvPr/>
        </p:nvPicPr>
        <p:blipFill rotWithShape="1">
          <a:blip r:embed="rId3">
            <a:extLst>
              <a:ext uri="{28A0092B-C50C-407E-A947-70E740481C1C}">
                <a14:useLocalDpi xmlns:a14="http://schemas.microsoft.com/office/drawing/2010/main" val="0"/>
              </a:ext>
            </a:extLst>
          </a:blip>
          <a:srcRect l="54417" t="24568" b="22010"/>
          <a:stretch/>
        </p:blipFill>
        <p:spPr>
          <a:xfrm>
            <a:off x="6442501" y="1863539"/>
            <a:ext cx="4420929" cy="3663739"/>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878853" y="419251"/>
            <a:ext cx="2434287" cy="588604"/>
          </a:xfrm>
        </p:spPr>
        <p:txBody>
          <a:bodyPr>
            <a:normAutofit/>
          </a:bodyPr>
          <a:lstStyle/>
          <a:p>
            <a:r>
              <a:rPr lang="es-EC" sz="2400" dirty="0">
                <a:latin typeface="Futura Md BT" panose="020B0602020204020303" pitchFamily="34" charset="0"/>
              </a:rPr>
              <a:t>DIAGNÓSTICO</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679105" y="786500"/>
            <a:ext cx="2833781"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Análisis del área de estudio</a:t>
            </a:r>
            <a:endParaRPr lang="en-US" sz="1600" dirty="0">
              <a:latin typeface="Futura Md BT" panose="020B0602020204020303" pitchFamily="34" charset="0"/>
            </a:endParaRPr>
          </a:p>
        </p:txBody>
      </p:sp>
      <p:sp>
        <p:nvSpPr>
          <p:cNvPr id="12" name="Título 1">
            <a:extLst>
              <a:ext uri="{FF2B5EF4-FFF2-40B4-BE49-F238E27FC236}">
                <a16:creationId xmlns:a16="http://schemas.microsoft.com/office/drawing/2014/main" id="{01B2C7B7-E5A4-868E-FB93-C09039406DDA}"/>
              </a:ext>
            </a:extLst>
          </p:cNvPr>
          <p:cNvSpPr txBox="1">
            <a:spLocks/>
          </p:cNvSpPr>
          <p:nvPr/>
        </p:nvSpPr>
        <p:spPr>
          <a:xfrm>
            <a:off x="7712638" y="1274935"/>
            <a:ext cx="1209690" cy="58860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Movilidad</a:t>
            </a:r>
            <a:endParaRPr lang="en-US" sz="1600" dirty="0">
              <a:latin typeface="Futura Md BT" panose="020B0602020204020303" pitchFamily="34" charset="0"/>
            </a:endParaRPr>
          </a:p>
        </p:txBody>
      </p:sp>
      <p:sp>
        <p:nvSpPr>
          <p:cNvPr id="13" name="Título 1">
            <a:extLst>
              <a:ext uri="{FF2B5EF4-FFF2-40B4-BE49-F238E27FC236}">
                <a16:creationId xmlns:a16="http://schemas.microsoft.com/office/drawing/2014/main" id="{EE052226-94F2-AB26-878F-357B2A478D42}"/>
              </a:ext>
            </a:extLst>
          </p:cNvPr>
          <p:cNvSpPr txBox="1">
            <a:spLocks/>
          </p:cNvSpPr>
          <p:nvPr/>
        </p:nvSpPr>
        <p:spPr>
          <a:xfrm>
            <a:off x="1895822" y="5527280"/>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Al menos el </a:t>
            </a:r>
            <a:r>
              <a:rPr lang="es-EC" sz="1200" b="1" dirty="0">
                <a:latin typeface="Futura Md BT" panose="020B0602020204020303" pitchFamily="34" charset="0"/>
              </a:rPr>
              <a:t>90%</a:t>
            </a:r>
            <a:r>
              <a:rPr lang="es-EC" sz="1200" dirty="0">
                <a:latin typeface="Futura Md BT" panose="020B0602020204020303" pitchFamily="34" charset="0"/>
              </a:rPr>
              <a:t> del área de estudio tiene un nivel de </a:t>
            </a:r>
            <a:r>
              <a:rPr lang="es-EC" sz="1200" b="1" dirty="0">
                <a:latin typeface="Futura Md BT" panose="020B0602020204020303" pitchFamily="34" charset="0"/>
              </a:rPr>
              <a:t>medio a alto </a:t>
            </a:r>
            <a:r>
              <a:rPr lang="es-EC" sz="1200" dirty="0">
                <a:latin typeface="Futura Md BT" panose="020B0602020204020303" pitchFamily="34" charset="0"/>
              </a:rPr>
              <a:t>de inseguridad.</a:t>
            </a:r>
            <a:endParaRPr lang="en-US" sz="1200" dirty="0">
              <a:latin typeface="Futura Md BT" panose="020B0602020204020303" pitchFamily="34" charset="0"/>
            </a:endParaRPr>
          </a:p>
        </p:txBody>
      </p:sp>
      <p:sp>
        <p:nvSpPr>
          <p:cNvPr id="9" name="Título 1">
            <a:extLst>
              <a:ext uri="{FF2B5EF4-FFF2-40B4-BE49-F238E27FC236}">
                <a16:creationId xmlns:a16="http://schemas.microsoft.com/office/drawing/2014/main" id="{0AFE07D7-870A-1216-4AB1-454E8B7291AD}"/>
              </a:ext>
            </a:extLst>
          </p:cNvPr>
          <p:cNvSpPr txBox="1">
            <a:spLocks/>
          </p:cNvSpPr>
          <p:nvPr/>
        </p:nvSpPr>
        <p:spPr>
          <a:xfrm>
            <a:off x="3062257" y="1274936"/>
            <a:ext cx="1417096" cy="6858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Inseguridad</a:t>
            </a:r>
            <a:endParaRPr lang="en-US" sz="1600" dirty="0">
              <a:latin typeface="Futura Md BT" panose="020B0602020204020303" pitchFamily="34" charset="0"/>
            </a:endParaRPr>
          </a:p>
        </p:txBody>
      </p:sp>
      <p:sp>
        <p:nvSpPr>
          <p:cNvPr id="19" name="Título 1">
            <a:extLst>
              <a:ext uri="{FF2B5EF4-FFF2-40B4-BE49-F238E27FC236}">
                <a16:creationId xmlns:a16="http://schemas.microsoft.com/office/drawing/2014/main" id="{B49C671F-2F6E-5EA9-AD00-F317A0F69AAF}"/>
              </a:ext>
            </a:extLst>
          </p:cNvPr>
          <p:cNvSpPr txBox="1">
            <a:spLocks/>
          </p:cNvSpPr>
          <p:nvPr/>
        </p:nvSpPr>
        <p:spPr>
          <a:xfrm>
            <a:off x="6442501" y="5527279"/>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Existen 2 estaciones del metro, 2 rutas de transporte público articulado y 45 paradas de buses.</a:t>
            </a:r>
            <a:endParaRPr lang="en-US" sz="1200" dirty="0">
              <a:latin typeface="Futura Md BT" panose="020B0602020204020303" pitchFamily="34" charset="0"/>
            </a:endParaRPr>
          </a:p>
        </p:txBody>
      </p:sp>
      <p:pic>
        <p:nvPicPr>
          <p:cNvPr id="6" name="Imagen 5">
            <a:extLst>
              <a:ext uri="{FF2B5EF4-FFF2-40B4-BE49-F238E27FC236}">
                <a16:creationId xmlns:a16="http://schemas.microsoft.com/office/drawing/2014/main" id="{236151DC-3B83-9CC0-3D60-D2A4AD41B21E}"/>
              </a:ext>
            </a:extLst>
          </p:cNvPr>
          <p:cNvPicPr>
            <a:picLocks noChangeAspect="1"/>
          </p:cNvPicPr>
          <p:nvPr/>
        </p:nvPicPr>
        <p:blipFill rotWithShape="1">
          <a:blip r:embed="rId3">
            <a:extLst>
              <a:ext uri="{28A0092B-C50C-407E-A947-70E740481C1C}">
                <a14:useLocalDpi xmlns:a14="http://schemas.microsoft.com/office/drawing/2010/main" val="0"/>
              </a:ext>
            </a:extLst>
          </a:blip>
          <a:srcRect t="24568" r="54774" b="22010"/>
          <a:stretch/>
        </p:blipFill>
        <p:spPr>
          <a:xfrm>
            <a:off x="1164672" y="1863537"/>
            <a:ext cx="4386384" cy="3663739"/>
          </a:xfrm>
          <a:prstGeom prst="rect">
            <a:avLst/>
          </a:prstGeom>
        </p:spPr>
      </p:pic>
    </p:spTree>
    <p:extLst>
      <p:ext uri="{BB962C8B-B14F-4D97-AF65-F5344CB8AC3E}">
        <p14:creationId xmlns:p14="http://schemas.microsoft.com/office/powerpoint/2010/main" val="278189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9"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B55E386-FCEE-BF50-F378-90DA3EBDD4F8}"/>
              </a:ext>
            </a:extLst>
          </p:cNvPr>
          <p:cNvPicPr>
            <a:picLocks noChangeAspect="1"/>
          </p:cNvPicPr>
          <p:nvPr/>
        </p:nvPicPr>
        <p:blipFill rotWithShape="1">
          <a:blip r:embed="rId3">
            <a:extLst>
              <a:ext uri="{28A0092B-C50C-407E-A947-70E740481C1C}">
                <a14:useLocalDpi xmlns:a14="http://schemas.microsoft.com/office/drawing/2010/main" val="0"/>
              </a:ext>
            </a:extLst>
          </a:blip>
          <a:srcRect l="25335" t="24230" r="12402" b="11612"/>
          <a:stretch/>
        </p:blipFill>
        <p:spPr>
          <a:xfrm>
            <a:off x="3139762" y="1105751"/>
            <a:ext cx="7536878" cy="5491504"/>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922840" y="449401"/>
            <a:ext cx="2346313" cy="475326"/>
          </a:xfrm>
        </p:spPr>
        <p:txBody>
          <a:bodyPr>
            <a:normAutofit/>
          </a:bodyPr>
          <a:lstStyle/>
          <a:p>
            <a:r>
              <a:rPr lang="es-EC" sz="2400" dirty="0">
                <a:latin typeface="Futura Md BT" panose="020B0602020204020303" pitchFamily="34" charset="0"/>
              </a:rPr>
              <a:t>DIAGNÓSTICO</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992112" y="630425"/>
            <a:ext cx="2207768"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Plano de Diagnóstico</a:t>
            </a:r>
            <a:endParaRPr lang="en-US" sz="1600" dirty="0">
              <a:latin typeface="Futura Md BT" panose="020B0602020204020303" pitchFamily="34" charset="0"/>
            </a:endParaRPr>
          </a:p>
        </p:txBody>
      </p:sp>
      <p:sp>
        <p:nvSpPr>
          <p:cNvPr id="3" name="Título 1">
            <a:extLst>
              <a:ext uri="{FF2B5EF4-FFF2-40B4-BE49-F238E27FC236}">
                <a16:creationId xmlns:a16="http://schemas.microsoft.com/office/drawing/2014/main" id="{152AF220-BC26-46AE-27E2-8D246FF3CACC}"/>
              </a:ext>
            </a:extLst>
          </p:cNvPr>
          <p:cNvSpPr txBox="1">
            <a:spLocks/>
          </p:cNvSpPr>
          <p:nvPr/>
        </p:nvSpPr>
        <p:spPr>
          <a:xfrm>
            <a:off x="185010" y="1796845"/>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Deterioro</a:t>
            </a:r>
            <a:r>
              <a:rPr lang="es-EC" sz="1200" dirty="0">
                <a:latin typeface="Futura Md BT" panose="020B0602020204020303" pitchFamily="34" charset="0"/>
              </a:rPr>
              <a:t> de Parques y Espacios Públicos.</a:t>
            </a:r>
            <a:endParaRPr lang="en-US" sz="1200" dirty="0">
              <a:latin typeface="Futura Md BT" panose="020B0602020204020303" pitchFamily="34" charset="0"/>
            </a:endParaRPr>
          </a:p>
        </p:txBody>
      </p:sp>
      <p:sp>
        <p:nvSpPr>
          <p:cNvPr id="6" name="Título 1">
            <a:extLst>
              <a:ext uri="{FF2B5EF4-FFF2-40B4-BE49-F238E27FC236}">
                <a16:creationId xmlns:a16="http://schemas.microsoft.com/office/drawing/2014/main" id="{558C2FD2-DB3E-A14F-1F5D-1DFDD1FFD867}"/>
              </a:ext>
            </a:extLst>
          </p:cNvPr>
          <p:cNvSpPr txBox="1">
            <a:spLocks/>
          </p:cNvSpPr>
          <p:nvPr/>
        </p:nvSpPr>
        <p:spPr>
          <a:xfrm>
            <a:off x="8812818" y="1796845"/>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Desvalorización </a:t>
            </a:r>
            <a:r>
              <a:rPr lang="es-EC" sz="1200" dirty="0">
                <a:latin typeface="Futura Md BT" panose="020B0602020204020303" pitchFamily="34" charset="0"/>
              </a:rPr>
              <a:t>de hitos.</a:t>
            </a:r>
            <a:endParaRPr lang="en-US" sz="1200" dirty="0">
              <a:latin typeface="Futura Md BT" panose="020B0602020204020303" pitchFamily="34" charset="0"/>
            </a:endParaRPr>
          </a:p>
        </p:txBody>
      </p:sp>
      <p:sp>
        <p:nvSpPr>
          <p:cNvPr id="7" name="Título 1">
            <a:extLst>
              <a:ext uri="{FF2B5EF4-FFF2-40B4-BE49-F238E27FC236}">
                <a16:creationId xmlns:a16="http://schemas.microsoft.com/office/drawing/2014/main" id="{30AA2737-CBEE-1A6A-063D-0FF3256DAD94}"/>
              </a:ext>
            </a:extLst>
          </p:cNvPr>
          <p:cNvSpPr txBox="1">
            <a:spLocks/>
          </p:cNvSpPr>
          <p:nvPr/>
        </p:nvSpPr>
        <p:spPr>
          <a:xfrm>
            <a:off x="-207679" y="3024567"/>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Privatización </a:t>
            </a:r>
            <a:r>
              <a:rPr lang="es-EC" sz="1200" dirty="0">
                <a:latin typeface="Futura Md BT" panose="020B0602020204020303" pitchFamily="34" charset="0"/>
              </a:rPr>
              <a:t>Espacio Público.</a:t>
            </a:r>
            <a:endParaRPr lang="en-US" sz="1200" dirty="0">
              <a:latin typeface="Futura Md BT" panose="020B0602020204020303" pitchFamily="34" charset="0"/>
            </a:endParaRPr>
          </a:p>
        </p:txBody>
      </p:sp>
      <p:sp>
        <p:nvSpPr>
          <p:cNvPr id="8" name="Título 1">
            <a:extLst>
              <a:ext uri="{FF2B5EF4-FFF2-40B4-BE49-F238E27FC236}">
                <a16:creationId xmlns:a16="http://schemas.microsoft.com/office/drawing/2014/main" id="{CC50BBF1-AE03-9FF8-1B82-162CECFD2C76}"/>
              </a:ext>
            </a:extLst>
          </p:cNvPr>
          <p:cNvSpPr txBox="1">
            <a:spLocks/>
          </p:cNvSpPr>
          <p:nvPr/>
        </p:nvSpPr>
        <p:spPr>
          <a:xfrm>
            <a:off x="9454081" y="3024566"/>
            <a:ext cx="2464783"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Priorización </a:t>
            </a:r>
            <a:r>
              <a:rPr lang="es-EC" sz="1200" dirty="0">
                <a:latin typeface="Futura Md BT" panose="020B0602020204020303" pitchFamily="34" charset="0"/>
              </a:rPr>
              <a:t>del vehículo.</a:t>
            </a:r>
            <a:endParaRPr lang="en-US" sz="1200" dirty="0">
              <a:latin typeface="Futura Md BT" panose="020B0602020204020303" pitchFamily="34" charset="0"/>
            </a:endParaRPr>
          </a:p>
        </p:txBody>
      </p:sp>
      <p:sp>
        <p:nvSpPr>
          <p:cNvPr id="9" name="Título 1">
            <a:extLst>
              <a:ext uri="{FF2B5EF4-FFF2-40B4-BE49-F238E27FC236}">
                <a16:creationId xmlns:a16="http://schemas.microsoft.com/office/drawing/2014/main" id="{2D14A6D8-3B7C-D705-7DA9-AC30DD59F09E}"/>
              </a:ext>
            </a:extLst>
          </p:cNvPr>
          <p:cNvSpPr txBox="1">
            <a:spLocks/>
          </p:cNvSpPr>
          <p:nvPr/>
        </p:nvSpPr>
        <p:spPr>
          <a:xfrm>
            <a:off x="-369455" y="4252288"/>
            <a:ext cx="3749964"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Desconexión </a:t>
            </a:r>
            <a:r>
              <a:rPr lang="es-EC" sz="1200" dirty="0">
                <a:latin typeface="Futura Md BT" panose="020B0602020204020303" pitchFamily="34" charset="0"/>
              </a:rPr>
              <a:t>de parques.</a:t>
            </a:r>
            <a:endParaRPr lang="en-US" sz="1200" dirty="0">
              <a:latin typeface="Futura Md BT" panose="020B0602020204020303" pitchFamily="34" charset="0"/>
            </a:endParaRPr>
          </a:p>
        </p:txBody>
      </p:sp>
      <p:sp>
        <p:nvSpPr>
          <p:cNvPr id="10" name="Título 1">
            <a:extLst>
              <a:ext uri="{FF2B5EF4-FFF2-40B4-BE49-F238E27FC236}">
                <a16:creationId xmlns:a16="http://schemas.microsoft.com/office/drawing/2014/main" id="{58E8FD34-4D35-FF00-1600-390063382524}"/>
              </a:ext>
            </a:extLst>
          </p:cNvPr>
          <p:cNvSpPr txBox="1">
            <a:spLocks/>
          </p:cNvSpPr>
          <p:nvPr/>
        </p:nvSpPr>
        <p:spPr>
          <a:xfrm>
            <a:off x="9845205" y="4252288"/>
            <a:ext cx="2464783"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Caos </a:t>
            </a:r>
            <a:r>
              <a:rPr lang="es-EC" sz="1200" dirty="0">
                <a:latin typeface="Futura Md BT" panose="020B0602020204020303" pitchFamily="34" charset="0"/>
              </a:rPr>
              <a:t>vehicular.</a:t>
            </a:r>
            <a:endParaRPr lang="en-US" sz="1200" dirty="0">
              <a:latin typeface="Futura Md BT" panose="020B0602020204020303" pitchFamily="34" charset="0"/>
            </a:endParaRPr>
          </a:p>
        </p:txBody>
      </p:sp>
    </p:spTree>
    <p:extLst>
      <p:ext uri="{BB962C8B-B14F-4D97-AF65-F5344CB8AC3E}">
        <p14:creationId xmlns:p14="http://schemas.microsoft.com/office/powerpoint/2010/main" val="197197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5449448" y="449401"/>
            <a:ext cx="1293098" cy="475326"/>
          </a:xfrm>
        </p:spPr>
        <p:txBody>
          <a:bodyPr>
            <a:normAutofit/>
          </a:bodyPr>
          <a:lstStyle/>
          <a:p>
            <a:r>
              <a:rPr lang="es-EC" sz="2400">
                <a:latin typeface="Futura Md BT" panose="020B0602020204020303" pitchFamily="34" charset="0"/>
              </a:rPr>
              <a:t>MATRIZ</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784428" y="704316"/>
            <a:ext cx="2623136"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a:latin typeface="Futura Md BT" panose="020B0602020204020303" pitchFamily="34" charset="0"/>
              </a:rPr>
              <a:t>Problema-Idea-Estrategia</a:t>
            </a:r>
            <a:endParaRPr lang="en-US" sz="1600" dirty="0">
              <a:latin typeface="Futura Md BT" panose="020B0602020204020303" pitchFamily="34" charset="0"/>
            </a:endParaRPr>
          </a:p>
        </p:txBody>
      </p:sp>
      <p:pic>
        <p:nvPicPr>
          <p:cNvPr id="6" name="Imagen 5">
            <a:extLst>
              <a:ext uri="{FF2B5EF4-FFF2-40B4-BE49-F238E27FC236}">
                <a16:creationId xmlns:a16="http://schemas.microsoft.com/office/drawing/2014/main" id="{D2FAE53B-C54D-6CB9-BFF3-E6048DCA4620}"/>
              </a:ext>
            </a:extLst>
          </p:cNvPr>
          <p:cNvPicPr>
            <a:picLocks noChangeAspect="1"/>
          </p:cNvPicPr>
          <p:nvPr/>
        </p:nvPicPr>
        <p:blipFill rotWithShape="1">
          <a:blip r:embed="rId3">
            <a:extLst>
              <a:ext uri="{28A0092B-C50C-407E-A947-70E740481C1C}">
                <a14:useLocalDpi xmlns:a14="http://schemas.microsoft.com/office/drawing/2010/main" val="0"/>
              </a:ext>
            </a:extLst>
          </a:blip>
          <a:srcRect l="24287" t="18853" r="24954" b="8956"/>
          <a:stretch/>
        </p:blipFill>
        <p:spPr>
          <a:xfrm>
            <a:off x="3477491" y="1292920"/>
            <a:ext cx="5237017" cy="5266675"/>
          </a:xfrm>
          <a:prstGeom prst="rect">
            <a:avLst/>
          </a:prstGeom>
        </p:spPr>
      </p:pic>
    </p:spTree>
    <p:extLst>
      <p:ext uri="{BB962C8B-B14F-4D97-AF65-F5344CB8AC3E}">
        <p14:creationId xmlns:p14="http://schemas.microsoft.com/office/powerpoint/2010/main" val="320879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5226990" y="449401"/>
            <a:ext cx="1738014" cy="475326"/>
          </a:xfrm>
        </p:spPr>
        <p:txBody>
          <a:bodyPr>
            <a:normAutofit fontScale="90000"/>
          </a:bodyPr>
          <a:lstStyle/>
          <a:p>
            <a:r>
              <a:rPr lang="es-EC" sz="2400" dirty="0">
                <a:latin typeface="Futura Md BT" panose="020B0602020204020303" pitchFamily="34" charset="0"/>
              </a:rPr>
              <a:t>PLAN MASA</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5226988" y="826851"/>
            <a:ext cx="1738016" cy="3435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Supermanzanas</a:t>
            </a:r>
            <a:endParaRPr lang="en-US" sz="1600" dirty="0">
              <a:latin typeface="Futura Md BT" panose="020B0602020204020303" pitchFamily="34" charset="0"/>
            </a:endParaRPr>
          </a:p>
        </p:txBody>
      </p:sp>
      <p:pic>
        <p:nvPicPr>
          <p:cNvPr id="8" name="Imagen 7">
            <a:extLst>
              <a:ext uri="{FF2B5EF4-FFF2-40B4-BE49-F238E27FC236}">
                <a16:creationId xmlns:a16="http://schemas.microsoft.com/office/drawing/2014/main" id="{E5EA7786-A622-31FA-FAB0-66A12A2F663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27323" y="1450559"/>
            <a:ext cx="7145916" cy="5053480"/>
          </a:xfrm>
          <a:prstGeom prst="rect">
            <a:avLst/>
          </a:prstGeom>
        </p:spPr>
      </p:pic>
    </p:spTree>
    <p:extLst>
      <p:ext uri="{BB962C8B-B14F-4D97-AF65-F5344CB8AC3E}">
        <p14:creationId xmlns:p14="http://schemas.microsoft.com/office/powerpoint/2010/main" val="360291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5581A4E8-949F-60E6-22C1-C90B2AAB9EDE}"/>
              </a:ext>
            </a:extLst>
          </p:cNvPr>
          <p:cNvPicPr>
            <a:picLocks noChangeAspect="1"/>
          </p:cNvPicPr>
          <p:nvPr/>
        </p:nvPicPr>
        <p:blipFill>
          <a:blip r:embed="rId3" cstate="hqprint">
            <a:alphaModFix/>
            <a:extLst>
              <a:ext uri="{28A0092B-C50C-407E-A947-70E740481C1C}">
                <a14:useLocalDpi xmlns:a14="http://schemas.microsoft.com/office/drawing/2010/main" val="0"/>
              </a:ext>
            </a:extLst>
          </a:blip>
          <a:stretch>
            <a:fillRect/>
          </a:stretch>
        </p:blipFill>
        <p:spPr>
          <a:xfrm>
            <a:off x="2727321" y="1450559"/>
            <a:ext cx="7145918" cy="5053480"/>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5226990" y="474988"/>
            <a:ext cx="1738014" cy="475326"/>
          </a:xfrm>
        </p:spPr>
        <p:txBody>
          <a:bodyPr>
            <a:normAutofit fontScale="90000"/>
          </a:bodyPr>
          <a:lstStyle/>
          <a:p>
            <a:r>
              <a:rPr lang="es-EC" sz="2400" dirty="0">
                <a:latin typeface="Futura Md BT" panose="020B0602020204020303" pitchFamily="34" charset="0"/>
              </a:rPr>
              <a:t>PLAN MASA</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5043383" y="712651"/>
            <a:ext cx="2358152" cy="64701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Rutas y Ejes Principales</a:t>
            </a:r>
            <a:endParaRPr lang="en-US" sz="1600" dirty="0">
              <a:latin typeface="Futura Md BT" panose="020B0602020204020303" pitchFamily="34" charset="0"/>
            </a:endParaRPr>
          </a:p>
        </p:txBody>
      </p:sp>
    </p:spTree>
    <p:extLst>
      <p:ext uri="{BB962C8B-B14F-4D97-AF65-F5344CB8AC3E}">
        <p14:creationId xmlns:p14="http://schemas.microsoft.com/office/powerpoint/2010/main" val="444011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025DE2F-E0E2-4D52-8C2B-09B99E8E3698}"/>
              </a:ext>
            </a:extLst>
          </p:cNvPr>
          <p:cNvPicPr>
            <a:picLocks noChangeAspect="1"/>
          </p:cNvPicPr>
          <p:nvPr/>
        </p:nvPicPr>
        <p:blipFill>
          <a:blip r:embed="rId3" cstate="hqprint">
            <a:alphaModFix/>
            <a:extLst>
              <a:ext uri="{28A0092B-C50C-407E-A947-70E740481C1C}">
                <a14:useLocalDpi xmlns:a14="http://schemas.microsoft.com/office/drawing/2010/main" val="0"/>
              </a:ext>
            </a:extLst>
          </a:blip>
          <a:stretch>
            <a:fillRect/>
          </a:stretch>
        </p:blipFill>
        <p:spPr>
          <a:xfrm>
            <a:off x="2727321" y="1450559"/>
            <a:ext cx="7145916" cy="5053480"/>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5226990" y="449401"/>
            <a:ext cx="1738014" cy="475326"/>
          </a:xfrm>
        </p:spPr>
        <p:txBody>
          <a:bodyPr>
            <a:normAutofit fontScale="90000"/>
          </a:bodyPr>
          <a:lstStyle/>
          <a:p>
            <a:r>
              <a:rPr lang="es-EC" sz="2400" dirty="0">
                <a:latin typeface="Futura Md BT" panose="020B0602020204020303" pitchFamily="34" charset="0"/>
              </a:rPr>
              <a:t>PLAN MASA</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5353449" y="924726"/>
            <a:ext cx="1485095" cy="30876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Densificación</a:t>
            </a:r>
            <a:endParaRPr lang="en-US" sz="1600" dirty="0">
              <a:latin typeface="Futura Md BT" panose="020B0602020204020303" pitchFamily="34" charset="0"/>
            </a:endParaRPr>
          </a:p>
        </p:txBody>
      </p:sp>
    </p:spTree>
    <p:extLst>
      <p:ext uri="{BB962C8B-B14F-4D97-AF65-F5344CB8AC3E}">
        <p14:creationId xmlns:p14="http://schemas.microsoft.com/office/powerpoint/2010/main" val="2990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5226990" y="449401"/>
            <a:ext cx="1738014" cy="475326"/>
          </a:xfrm>
        </p:spPr>
        <p:txBody>
          <a:bodyPr>
            <a:normAutofit fontScale="90000"/>
          </a:bodyPr>
          <a:lstStyle/>
          <a:p>
            <a:r>
              <a:rPr lang="es-EC" sz="2400" dirty="0">
                <a:latin typeface="Futura Md BT" panose="020B0602020204020303" pitchFamily="34" charset="0"/>
              </a:rPr>
              <a:t>PLAN MASA</a:t>
            </a:r>
            <a:endParaRPr lang="en-US" sz="2400" dirty="0">
              <a:latin typeface="Futura Md BT" panose="020B0602020204020303" pitchFamily="34" charset="0"/>
            </a:endParaRPr>
          </a:p>
        </p:txBody>
      </p:sp>
      <p:pic>
        <p:nvPicPr>
          <p:cNvPr id="5" name="Imagen 4">
            <a:extLst>
              <a:ext uri="{FF2B5EF4-FFF2-40B4-BE49-F238E27FC236}">
                <a16:creationId xmlns:a16="http://schemas.microsoft.com/office/drawing/2014/main" id="{12AB0095-DA38-B87A-054A-095C1F9CA91C}"/>
              </a:ext>
            </a:extLst>
          </p:cNvPr>
          <p:cNvPicPr>
            <a:picLocks noChangeAspect="1"/>
          </p:cNvPicPr>
          <p:nvPr/>
        </p:nvPicPr>
        <p:blipFill>
          <a:blip r:embed="rId3" cstate="hqprint">
            <a:alphaModFix/>
            <a:extLst>
              <a:ext uri="{28A0092B-C50C-407E-A947-70E740481C1C}">
                <a14:useLocalDpi xmlns:a14="http://schemas.microsoft.com/office/drawing/2010/main" val="0"/>
              </a:ext>
            </a:extLst>
          </a:blip>
          <a:stretch>
            <a:fillRect/>
          </a:stretch>
        </p:blipFill>
        <p:spPr>
          <a:xfrm>
            <a:off x="2591133" y="1068118"/>
            <a:ext cx="8021744" cy="5672852"/>
          </a:xfrm>
          <a:prstGeom prst="rect">
            <a:avLst/>
          </a:prstGeom>
        </p:spPr>
      </p:pic>
      <p:pic>
        <p:nvPicPr>
          <p:cNvPr id="8" name="Imagen 7">
            <a:extLst>
              <a:ext uri="{FF2B5EF4-FFF2-40B4-BE49-F238E27FC236}">
                <a16:creationId xmlns:a16="http://schemas.microsoft.com/office/drawing/2014/main" id="{0FD4266C-102B-E09A-5161-48E20768C7EC}"/>
              </a:ext>
            </a:extLst>
          </p:cNvPr>
          <p:cNvPicPr>
            <a:picLocks noChangeAspect="1"/>
          </p:cNvPicPr>
          <p:nvPr/>
        </p:nvPicPr>
        <p:blipFill rotWithShape="1">
          <a:blip r:embed="rId4">
            <a:extLst>
              <a:ext uri="{28A0092B-C50C-407E-A947-70E740481C1C}">
                <a14:useLocalDpi xmlns:a14="http://schemas.microsoft.com/office/drawing/2010/main" val="0"/>
              </a:ext>
            </a:extLst>
          </a:blip>
          <a:srcRect l="9312" t="34946" r="69425" b="25620"/>
          <a:stretch/>
        </p:blipFill>
        <p:spPr>
          <a:xfrm>
            <a:off x="9737054" y="3579778"/>
            <a:ext cx="2062264" cy="2704290"/>
          </a:xfrm>
          <a:prstGeom prst="rect">
            <a:avLst/>
          </a:prstGeom>
        </p:spPr>
      </p:pic>
      <p:sp>
        <p:nvSpPr>
          <p:cNvPr id="9" name="Marcador de contenido 2">
            <a:extLst>
              <a:ext uri="{FF2B5EF4-FFF2-40B4-BE49-F238E27FC236}">
                <a16:creationId xmlns:a16="http://schemas.microsoft.com/office/drawing/2014/main" id="{6A76294D-395C-63FF-8FD7-A6DA3F23B63A}"/>
              </a:ext>
            </a:extLst>
          </p:cNvPr>
          <p:cNvSpPr>
            <a:spLocks noGrp="1"/>
          </p:cNvSpPr>
          <p:nvPr>
            <p:ph idx="1"/>
          </p:nvPr>
        </p:nvSpPr>
        <p:spPr>
          <a:xfrm>
            <a:off x="1120231" y="5524994"/>
            <a:ext cx="1759156" cy="264888"/>
          </a:xfrm>
        </p:spPr>
        <p:txBody>
          <a:bodyPr>
            <a:noAutofit/>
          </a:bodyPr>
          <a:lstStyle/>
          <a:p>
            <a:pPr marL="0" indent="0">
              <a:buNone/>
            </a:pPr>
            <a:r>
              <a:rPr lang="es-EC" sz="1200" dirty="0">
                <a:latin typeface="Futura Md BT" panose="020B0602020204020303" pitchFamily="34" charset="0"/>
              </a:rPr>
              <a:t>Proyecto Detonante</a:t>
            </a:r>
            <a:endParaRPr lang="en-US" sz="1200" dirty="0">
              <a:latin typeface="Futura Md BT" panose="020B0602020204020303" pitchFamily="34" charset="0"/>
            </a:endParaRPr>
          </a:p>
        </p:txBody>
      </p:sp>
    </p:spTree>
    <p:extLst>
      <p:ext uri="{BB962C8B-B14F-4D97-AF65-F5344CB8AC3E}">
        <p14:creationId xmlns:p14="http://schemas.microsoft.com/office/powerpoint/2010/main" val="2697009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9FAD05-0745-C076-3668-36614B7B040A}"/>
              </a:ext>
            </a:extLst>
          </p:cNvPr>
          <p:cNvSpPr>
            <a:spLocks noGrp="1"/>
          </p:cNvSpPr>
          <p:nvPr>
            <p:ph idx="1"/>
          </p:nvPr>
        </p:nvSpPr>
        <p:spPr>
          <a:xfrm>
            <a:off x="5429584" y="3556000"/>
            <a:ext cx="1332831" cy="230301"/>
          </a:xfrm>
        </p:spPr>
        <p:txBody>
          <a:bodyPr>
            <a:noAutofit/>
          </a:bodyPr>
          <a:lstStyle/>
          <a:p>
            <a:pPr marL="0" indent="0">
              <a:buNone/>
            </a:pPr>
            <a:r>
              <a:rPr lang="es-EC" sz="1200" dirty="0">
                <a:latin typeface="Futura Md BT" panose="020B0602020204020303" pitchFamily="34" charset="0"/>
              </a:rPr>
              <a:t>Análisis del Sitio</a:t>
            </a:r>
            <a:endParaRPr lang="en-US" sz="1200" dirty="0">
              <a:latin typeface="Futura Md BT" panose="020B0602020204020303" pitchFamily="34" charset="0"/>
            </a:endParaRPr>
          </a:p>
        </p:txBody>
      </p:sp>
      <p:sp>
        <p:nvSpPr>
          <p:cNvPr id="8" name="Título 1">
            <a:extLst>
              <a:ext uri="{FF2B5EF4-FFF2-40B4-BE49-F238E27FC236}">
                <a16:creationId xmlns:a16="http://schemas.microsoft.com/office/drawing/2014/main" id="{B97F2BD6-1CB9-EE62-D8E4-7E27E62E916A}"/>
              </a:ext>
            </a:extLst>
          </p:cNvPr>
          <p:cNvSpPr txBox="1">
            <a:spLocks/>
          </p:cNvSpPr>
          <p:nvPr/>
        </p:nvSpPr>
        <p:spPr>
          <a:xfrm>
            <a:off x="5595168" y="2806437"/>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02</a:t>
            </a:r>
            <a:endParaRPr lang="en-US" b="1" dirty="0">
              <a:latin typeface="Futura Md BT" panose="020B0602020204020303" pitchFamily="34" charset="0"/>
            </a:endParaRPr>
          </a:p>
        </p:txBody>
      </p:sp>
    </p:spTree>
    <p:extLst>
      <p:ext uri="{BB962C8B-B14F-4D97-AF65-F5344CB8AC3E}">
        <p14:creationId xmlns:p14="http://schemas.microsoft.com/office/powerpoint/2010/main" val="517083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571994" y="298405"/>
            <a:ext cx="3048006" cy="777318"/>
          </a:xfrm>
        </p:spPr>
        <p:txBody>
          <a:bodyPr>
            <a:noAutofit/>
          </a:bodyPr>
          <a:lstStyle/>
          <a:p>
            <a:r>
              <a:rPr lang="es-EC" sz="2400" dirty="0">
                <a:latin typeface="Futura Md BT" panose="020B0602020204020303" pitchFamily="34" charset="0"/>
              </a:rPr>
              <a:t>ANÁLISIS DEL SITIO</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996865" y="704316"/>
            <a:ext cx="2198262"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Entendiendo el Lugar</a:t>
            </a:r>
            <a:endParaRPr lang="en-US" sz="1600" dirty="0">
              <a:latin typeface="Futura Md BT" panose="020B0602020204020303" pitchFamily="34" charset="0"/>
            </a:endParaRPr>
          </a:p>
        </p:txBody>
      </p:sp>
      <p:pic>
        <p:nvPicPr>
          <p:cNvPr id="5" name="Imagen 4">
            <a:extLst>
              <a:ext uri="{FF2B5EF4-FFF2-40B4-BE49-F238E27FC236}">
                <a16:creationId xmlns:a16="http://schemas.microsoft.com/office/drawing/2014/main" id="{D815E118-5AFC-4B55-E46A-92E639840CAF}"/>
              </a:ext>
            </a:extLst>
          </p:cNvPr>
          <p:cNvPicPr>
            <a:picLocks noChangeAspect="1"/>
          </p:cNvPicPr>
          <p:nvPr/>
        </p:nvPicPr>
        <p:blipFill rotWithShape="1">
          <a:blip r:embed="rId3">
            <a:extLst>
              <a:ext uri="{28A0092B-C50C-407E-A947-70E740481C1C}">
                <a14:useLocalDpi xmlns:a14="http://schemas.microsoft.com/office/drawing/2010/main" val="0"/>
              </a:ext>
            </a:extLst>
          </a:blip>
          <a:srcRect l="74446" t="30707" b="27542"/>
          <a:stretch/>
        </p:blipFill>
        <p:spPr>
          <a:xfrm>
            <a:off x="8469745" y="2105891"/>
            <a:ext cx="2481255" cy="2863274"/>
          </a:xfrm>
          <a:prstGeom prst="rect">
            <a:avLst/>
          </a:prstGeom>
        </p:spPr>
      </p:pic>
      <p:pic>
        <p:nvPicPr>
          <p:cNvPr id="7" name="Imagen 6">
            <a:extLst>
              <a:ext uri="{FF2B5EF4-FFF2-40B4-BE49-F238E27FC236}">
                <a16:creationId xmlns:a16="http://schemas.microsoft.com/office/drawing/2014/main" id="{CDC87663-0F6C-A936-5F31-8B9C5673E9B8}"/>
              </a:ext>
            </a:extLst>
          </p:cNvPr>
          <p:cNvPicPr>
            <a:picLocks noChangeAspect="1"/>
          </p:cNvPicPr>
          <p:nvPr/>
        </p:nvPicPr>
        <p:blipFill rotWithShape="1">
          <a:blip r:embed="rId3">
            <a:extLst>
              <a:ext uri="{28A0092B-C50C-407E-A947-70E740481C1C}">
                <a14:useLocalDpi xmlns:a14="http://schemas.microsoft.com/office/drawing/2010/main" val="0"/>
              </a:ext>
            </a:extLst>
          </a:blip>
          <a:srcRect l="50095" t="30707" r="26980" b="27542"/>
          <a:stretch/>
        </p:blipFill>
        <p:spPr>
          <a:xfrm>
            <a:off x="6082145" y="2105891"/>
            <a:ext cx="2225964" cy="2863274"/>
          </a:xfrm>
          <a:prstGeom prst="rect">
            <a:avLst/>
          </a:prstGeom>
        </p:spPr>
      </p:pic>
      <p:pic>
        <p:nvPicPr>
          <p:cNvPr id="8" name="Imagen 7">
            <a:extLst>
              <a:ext uri="{FF2B5EF4-FFF2-40B4-BE49-F238E27FC236}">
                <a16:creationId xmlns:a16="http://schemas.microsoft.com/office/drawing/2014/main" id="{00CD1BB9-1201-4348-FCA3-7B694AD8A9EA}"/>
              </a:ext>
            </a:extLst>
          </p:cNvPr>
          <p:cNvPicPr>
            <a:picLocks noChangeAspect="1"/>
          </p:cNvPicPr>
          <p:nvPr/>
        </p:nvPicPr>
        <p:blipFill rotWithShape="1">
          <a:blip r:embed="rId3">
            <a:extLst>
              <a:ext uri="{28A0092B-C50C-407E-A947-70E740481C1C}">
                <a14:useLocalDpi xmlns:a14="http://schemas.microsoft.com/office/drawing/2010/main" val="0"/>
              </a:ext>
            </a:extLst>
          </a:blip>
          <a:srcRect l="27265" t="30707" r="49810" b="27542"/>
          <a:stretch/>
        </p:blipFill>
        <p:spPr>
          <a:xfrm>
            <a:off x="3870036" y="2105891"/>
            <a:ext cx="2225964" cy="2863274"/>
          </a:xfrm>
          <a:prstGeom prst="rect">
            <a:avLst/>
          </a:prstGeom>
        </p:spPr>
      </p:pic>
      <p:pic>
        <p:nvPicPr>
          <p:cNvPr id="9" name="Imagen 8">
            <a:extLst>
              <a:ext uri="{FF2B5EF4-FFF2-40B4-BE49-F238E27FC236}">
                <a16:creationId xmlns:a16="http://schemas.microsoft.com/office/drawing/2014/main" id="{45AFF1DF-D8F4-1869-8814-7BE19191DFB2}"/>
              </a:ext>
            </a:extLst>
          </p:cNvPr>
          <p:cNvPicPr>
            <a:picLocks noChangeAspect="1"/>
          </p:cNvPicPr>
          <p:nvPr/>
        </p:nvPicPr>
        <p:blipFill rotWithShape="1">
          <a:blip r:embed="rId3">
            <a:extLst>
              <a:ext uri="{28A0092B-C50C-407E-A947-70E740481C1C}">
                <a14:useLocalDpi xmlns:a14="http://schemas.microsoft.com/office/drawing/2010/main" val="0"/>
              </a:ext>
            </a:extLst>
          </a:blip>
          <a:srcRect t="30707" r="73590" b="27542"/>
          <a:stretch/>
        </p:blipFill>
        <p:spPr>
          <a:xfrm>
            <a:off x="1213292" y="2105891"/>
            <a:ext cx="2564382" cy="2863274"/>
          </a:xfrm>
          <a:prstGeom prst="rect">
            <a:avLst/>
          </a:prstGeom>
        </p:spPr>
      </p:pic>
      <p:sp>
        <p:nvSpPr>
          <p:cNvPr id="10" name="Título 1">
            <a:extLst>
              <a:ext uri="{FF2B5EF4-FFF2-40B4-BE49-F238E27FC236}">
                <a16:creationId xmlns:a16="http://schemas.microsoft.com/office/drawing/2014/main" id="{FEFE3F36-51A1-291A-8BA0-1D6C5265551B}"/>
              </a:ext>
            </a:extLst>
          </p:cNvPr>
          <p:cNvSpPr txBox="1">
            <a:spLocks/>
          </p:cNvSpPr>
          <p:nvPr/>
        </p:nvSpPr>
        <p:spPr>
          <a:xfrm>
            <a:off x="1213292" y="5268662"/>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El </a:t>
            </a:r>
            <a:r>
              <a:rPr lang="es-EC" sz="1200" b="1" dirty="0">
                <a:latin typeface="Futura Md BT" panose="020B0602020204020303" pitchFamily="34" charset="0"/>
              </a:rPr>
              <a:t>72% </a:t>
            </a:r>
            <a:r>
              <a:rPr lang="es-EC" sz="1200" dirty="0">
                <a:latin typeface="Futura Md BT" panose="020B0602020204020303" pitchFamily="34" charset="0"/>
              </a:rPr>
              <a:t>se encuentra </a:t>
            </a:r>
            <a:r>
              <a:rPr lang="es-EC" sz="1200" b="1" dirty="0">
                <a:latin typeface="Futura Md BT" panose="020B0602020204020303" pitchFamily="34" charset="0"/>
              </a:rPr>
              <a:t>edificado</a:t>
            </a:r>
            <a:r>
              <a:rPr lang="es-EC" sz="1200" dirty="0">
                <a:latin typeface="Futura Md BT" panose="020B0602020204020303" pitchFamily="34" charset="0"/>
              </a:rPr>
              <a:t> y el </a:t>
            </a:r>
            <a:r>
              <a:rPr lang="es-EC" sz="1200" b="1" dirty="0">
                <a:latin typeface="Futura Md BT" panose="020B0602020204020303" pitchFamily="34" charset="0"/>
              </a:rPr>
              <a:t>28%</a:t>
            </a:r>
            <a:r>
              <a:rPr lang="es-EC" sz="1200" dirty="0">
                <a:latin typeface="Futura Md BT" panose="020B0602020204020303" pitchFamily="34" charset="0"/>
              </a:rPr>
              <a:t> corresponde a </a:t>
            </a:r>
            <a:r>
              <a:rPr lang="es-EC" sz="1200" b="1" dirty="0">
                <a:latin typeface="Futura Md BT" panose="020B0602020204020303" pitchFamily="34" charset="0"/>
              </a:rPr>
              <a:t>vacíos.</a:t>
            </a:r>
            <a:endParaRPr lang="en-US" sz="1200" b="1"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2048506" y="1762946"/>
            <a:ext cx="1417096" cy="34294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Lleno/Vacíos</a:t>
            </a:r>
            <a:endParaRPr lang="en-US" sz="1600" dirty="0">
              <a:latin typeface="Futura Md BT" panose="020B0602020204020303" pitchFamily="34" charset="0"/>
            </a:endParaRPr>
          </a:p>
        </p:txBody>
      </p:sp>
      <p:sp>
        <p:nvSpPr>
          <p:cNvPr id="12" name="Título 1">
            <a:extLst>
              <a:ext uri="{FF2B5EF4-FFF2-40B4-BE49-F238E27FC236}">
                <a16:creationId xmlns:a16="http://schemas.microsoft.com/office/drawing/2014/main" id="{B8665FCD-8EEB-5818-3F97-63038F675100}"/>
              </a:ext>
            </a:extLst>
          </p:cNvPr>
          <p:cNvSpPr txBox="1">
            <a:spLocks/>
          </p:cNvSpPr>
          <p:nvPr/>
        </p:nvSpPr>
        <p:spPr>
          <a:xfrm>
            <a:off x="4650205" y="1762945"/>
            <a:ext cx="693320" cy="34294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Vías</a:t>
            </a:r>
            <a:endParaRPr lang="en-US" sz="1600" dirty="0">
              <a:latin typeface="Futura Md BT" panose="020B0602020204020303" pitchFamily="34" charset="0"/>
            </a:endParaRPr>
          </a:p>
        </p:txBody>
      </p:sp>
      <p:sp>
        <p:nvSpPr>
          <p:cNvPr id="13" name="Título 1">
            <a:extLst>
              <a:ext uri="{FF2B5EF4-FFF2-40B4-BE49-F238E27FC236}">
                <a16:creationId xmlns:a16="http://schemas.microsoft.com/office/drawing/2014/main" id="{CEA6FD36-FE4F-C4C6-2545-FEAA3D60FE99}"/>
              </a:ext>
            </a:extLst>
          </p:cNvPr>
          <p:cNvSpPr txBox="1">
            <a:spLocks/>
          </p:cNvSpPr>
          <p:nvPr/>
        </p:nvSpPr>
        <p:spPr>
          <a:xfrm>
            <a:off x="6067412" y="1762945"/>
            <a:ext cx="2198262" cy="34294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Uso de Suelo Actual</a:t>
            </a:r>
            <a:endParaRPr lang="en-US" sz="1600" dirty="0">
              <a:latin typeface="Futura Md BT" panose="020B0602020204020303" pitchFamily="34" charset="0"/>
            </a:endParaRPr>
          </a:p>
        </p:txBody>
      </p:sp>
      <p:sp>
        <p:nvSpPr>
          <p:cNvPr id="14" name="Título 1">
            <a:extLst>
              <a:ext uri="{FF2B5EF4-FFF2-40B4-BE49-F238E27FC236}">
                <a16:creationId xmlns:a16="http://schemas.microsoft.com/office/drawing/2014/main" id="{59862185-9B5F-66D9-F501-8F09A0925692}"/>
              </a:ext>
            </a:extLst>
          </p:cNvPr>
          <p:cNvSpPr txBox="1">
            <a:spLocks/>
          </p:cNvSpPr>
          <p:nvPr/>
        </p:nvSpPr>
        <p:spPr>
          <a:xfrm>
            <a:off x="8349666" y="1762945"/>
            <a:ext cx="2198262" cy="34294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Vecinos Importantes</a:t>
            </a:r>
            <a:endParaRPr lang="en-US" sz="1600" dirty="0">
              <a:latin typeface="Futura Md BT" panose="020B0602020204020303" pitchFamily="34" charset="0"/>
            </a:endParaRPr>
          </a:p>
        </p:txBody>
      </p:sp>
      <p:sp>
        <p:nvSpPr>
          <p:cNvPr id="15" name="Título 1">
            <a:extLst>
              <a:ext uri="{FF2B5EF4-FFF2-40B4-BE49-F238E27FC236}">
                <a16:creationId xmlns:a16="http://schemas.microsoft.com/office/drawing/2014/main" id="{3B6409CB-6293-8948-3B2E-BC0646B32C18}"/>
              </a:ext>
            </a:extLst>
          </p:cNvPr>
          <p:cNvSpPr txBox="1">
            <a:spLocks/>
          </p:cNvSpPr>
          <p:nvPr/>
        </p:nvSpPr>
        <p:spPr>
          <a:xfrm>
            <a:off x="3670161" y="5268661"/>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3 vías vehiculares y 1 vía peatonal.</a:t>
            </a:r>
            <a:endParaRPr lang="en-US" sz="1200" b="1" dirty="0">
              <a:latin typeface="Futura Md BT" panose="020B0602020204020303" pitchFamily="34" charset="0"/>
            </a:endParaRPr>
          </a:p>
        </p:txBody>
      </p:sp>
      <p:sp>
        <p:nvSpPr>
          <p:cNvPr id="16" name="Título 1">
            <a:extLst>
              <a:ext uri="{FF2B5EF4-FFF2-40B4-BE49-F238E27FC236}">
                <a16:creationId xmlns:a16="http://schemas.microsoft.com/office/drawing/2014/main" id="{A208DB93-D10C-A7AD-94BB-80631D22093B}"/>
              </a:ext>
            </a:extLst>
          </p:cNvPr>
          <p:cNvSpPr txBox="1">
            <a:spLocks/>
          </p:cNvSpPr>
          <p:nvPr/>
        </p:nvSpPr>
        <p:spPr>
          <a:xfrm>
            <a:off x="5996064" y="5268660"/>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El uso destinado a </a:t>
            </a:r>
            <a:r>
              <a:rPr lang="es-EC" sz="1200" b="1" dirty="0">
                <a:latin typeface="Futura Md BT" panose="020B0602020204020303" pitchFamily="34" charset="0"/>
              </a:rPr>
              <a:t>residencias </a:t>
            </a:r>
            <a:r>
              <a:rPr lang="es-EC" sz="1200" dirty="0">
                <a:latin typeface="Futura Md BT" panose="020B0602020204020303" pitchFamily="34" charset="0"/>
              </a:rPr>
              <a:t>es </a:t>
            </a:r>
            <a:r>
              <a:rPr lang="es-EC" sz="1200" b="1" dirty="0">
                <a:latin typeface="Futura Md BT" panose="020B0602020204020303" pitchFamily="34" charset="0"/>
              </a:rPr>
              <a:t>casi inexistente</a:t>
            </a:r>
            <a:r>
              <a:rPr lang="es-EC" sz="1200" dirty="0">
                <a:latin typeface="Futura Md BT" panose="020B0602020204020303" pitchFamily="34" charset="0"/>
              </a:rPr>
              <a:t>, usado por comercios y equipamientos.</a:t>
            </a:r>
            <a:endParaRPr lang="en-US" sz="1200" b="1"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8421899" y="5268659"/>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Equipamientos importantes como el Colegio la Salle, Colegio FEBE y extensión </a:t>
            </a:r>
            <a:r>
              <a:rPr lang="es-EC" sz="1200" dirty="0" err="1">
                <a:latin typeface="Futura Md BT" panose="020B0602020204020303" pitchFamily="34" charset="0"/>
              </a:rPr>
              <a:t>U.Central</a:t>
            </a:r>
            <a:endParaRPr lang="en-US" sz="1200" b="1" dirty="0">
              <a:latin typeface="Futura Md BT" panose="020B0602020204020303" pitchFamily="34" charset="0"/>
            </a:endParaRPr>
          </a:p>
        </p:txBody>
      </p:sp>
    </p:spTree>
    <p:extLst>
      <p:ext uri="{BB962C8B-B14F-4D97-AF65-F5344CB8AC3E}">
        <p14:creationId xmlns:p14="http://schemas.microsoft.com/office/powerpoint/2010/main" val="223566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387267" y="298405"/>
            <a:ext cx="3417460" cy="777318"/>
          </a:xfrm>
        </p:spPr>
        <p:txBody>
          <a:bodyPr>
            <a:noAutofit/>
          </a:bodyPr>
          <a:lstStyle/>
          <a:p>
            <a:r>
              <a:rPr lang="es-EC" sz="2400" dirty="0">
                <a:latin typeface="Futura Md BT" panose="020B0602020204020303" pitchFamily="34" charset="0"/>
              </a:rPr>
              <a:t>VOCACIÓN DEL SITIO</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996865" y="704316"/>
            <a:ext cx="2198262"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Entendiendo el Lugar</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5227772" y="1481635"/>
            <a:ext cx="1736446" cy="416130"/>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¿Qué es el sitio?</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4387262" y="5596819"/>
            <a:ext cx="3417466"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Un </a:t>
            </a:r>
            <a:r>
              <a:rPr lang="es-EC" sz="1200" b="1" dirty="0">
                <a:latin typeface="Futura Md BT" panose="020B0602020204020303" pitchFamily="34" charset="0"/>
              </a:rPr>
              <a:t>vacío</a:t>
            </a:r>
            <a:r>
              <a:rPr lang="es-EC" sz="1200" dirty="0">
                <a:latin typeface="Futura Md BT" panose="020B0602020204020303" pitchFamily="34" charset="0"/>
              </a:rPr>
              <a:t> que fue </a:t>
            </a:r>
            <a:r>
              <a:rPr lang="es-EC" sz="1200" b="1" dirty="0">
                <a:latin typeface="Futura Md BT" panose="020B0602020204020303" pitchFamily="34" charset="0"/>
              </a:rPr>
              <a:t>invadido</a:t>
            </a:r>
            <a:r>
              <a:rPr lang="es-EC" sz="1200" dirty="0">
                <a:latin typeface="Futura Md BT" panose="020B0602020204020303" pitchFamily="34" charset="0"/>
              </a:rPr>
              <a:t> por una edificación a la que se le impuso una actividad de </a:t>
            </a:r>
            <a:r>
              <a:rPr lang="es-EC" sz="1200" b="1" dirty="0">
                <a:latin typeface="Futura Md BT" panose="020B0602020204020303" pitchFamily="34" charset="0"/>
              </a:rPr>
              <a:t>comercio</a:t>
            </a:r>
            <a:r>
              <a:rPr lang="es-EC" sz="1200" dirty="0">
                <a:latin typeface="Futura Md BT" panose="020B0602020204020303" pitchFamily="34" charset="0"/>
              </a:rPr>
              <a:t>.</a:t>
            </a:r>
            <a:endParaRPr lang="en-US" sz="1200" b="1" dirty="0">
              <a:latin typeface="Futura Md BT" panose="020B0602020204020303" pitchFamily="34" charset="0"/>
            </a:endParaRPr>
          </a:p>
        </p:txBody>
      </p:sp>
      <p:pic>
        <p:nvPicPr>
          <p:cNvPr id="6" name="Imagen 5">
            <a:extLst>
              <a:ext uri="{FF2B5EF4-FFF2-40B4-BE49-F238E27FC236}">
                <a16:creationId xmlns:a16="http://schemas.microsoft.com/office/drawing/2014/main" id="{7FF292BE-1188-3B80-EF2A-FD301EFD52C9}"/>
              </a:ext>
            </a:extLst>
          </p:cNvPr>
          <p:cNvPicPr>
            <a:picLocks noChangeAspect="1"/>
          </p:cNvPicPr>
          <p:nvPr/>
        </p:nvPicPr>
        <p:blipFill rotWithShape="1">
          <a:blip r:embed="rId3">
            <a:extLst>
              <a:ext uri="{28A0092B-C50C-407E-A947-70E740481C1C}">
                <a14:useLocalDpi xmlns:a14="http://schemas.microsoft.com/office/drawing/2010/main" val="0"/>
              </a:ext>
            </a:extLst>
          </a:blip>
          <a:srcRect l="2534" t="28956" r="73981" b="44512"/>
          <a:stretch/>
        </p:blipFill>
        <p:spPr>
          <a:xfrm>
            <a:off x="4193304" y="2128380"/>
            <a:ext cx="3805383" cy="3039920"/>
          </a:xfrm>
          <a:prstGeom prst="rect">
            <a:avLst/>
          </a:prstGeom>
        </p:spPr>
      </p:pic>
    </p:spTree>
    <p:extLst>
      <p:ext uri="{BB962C8B-B14F-4D97-AF65-F5344CB8AC3E}">
        <p14:creationId xmlns:p14="http://schemas.microsoft.com/office/powerpoint/2010/main" val="681149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387267" y="298405"/>
            <a:ext cx="3417460" cy="777318"/>
          </a:xfrm>
        </p:spPr>
        <p:txBody>
          <a:bodyPr>
            <a:noAutofit/>
          </a:bodyPr>
          <a:lstStyle/>
          <a:p>
            <a:r>
              <a:rPr lang="es-EC" sz="2400" dirty="0">
                <a:latin typeface="Futura Md BT" panose="020B0602020204020303" pitchFamily="34" charset="0"/>
              </a:rPr>
              <a:t>VOCACIÓN DEL SITIO</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996865" y="704316"/>
            <a:ext cx="2198262"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Entendiendo el Lugar</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4996863" y="1481634"/>
            <a:ext cx="2198264" cy="416132"/>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¿Qué quiere ser el sitio?</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4387262" y="5596819"/>
            <a:ext cx="3417466"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Volver</a:t>
            </a:r>
            <a:r>
              <a:rPr lang="es-EC" sz="1200" dirty="0">
                <a:latin typeface="Futura Md BT" panose="020B0602020204020303" pitchFamily="34" charset="0"/>
              </a:rPr>
              <a:t> a su origen de </a:t>
            </a:r>
            <a:r>
              <a:rPr lang="es-EC" sz="1200" b="1" dirty="0">
                <a:latin typeface="Futura Md BT" panose="020B0602020204020303" pitchFamily="34" charset="0"/>
              </a:rPr>
              <a:t>vacío</a:t>
            </a:r>
            <a:r>
              <a:rPr lang="es-EC" sz="1200" dirty="0">
                <a:latin typeface="Futura Md BT" panose="020B0602020204020303" pitchFamily="34" charset="0"/>
              </a:rPr>
              <a:t>. Ser un punto de </a:t>
            </a:r>
            <a:r>
              <a:rPr lang="es-EC" sz="1200" b="1" dirty="0">
                <a:latin typeface="Futura Md BT" panose="020B0602020204020303" pitchFamily="34" charset="0"/>
              </a:rPr>
              <a:t>descompresión</a:t>
            </a:r>
            <a:r>
              <a:rPr lang="es-EC" sz="1200" dirty="0">
                <a:latin typeface="Futura Md BT" panose="020B0602020204020303" pitchFamily="34" charset="0"/>
              </a:rPr>
              <a:t> en una manzana acumulada de edificaciones.</a:t>
            </a:r>
            <a:endParaRPr lang="en-US" sz="1200" b="1" dirty="0">
              <a:latin typeface="Futura Md BT" panose="020B0602020204020303" pitchFamily="34" charset="0"/>
            </a:endParaRPr>
          </a:p>
        </p:txBody>
      </p:sp>
      <p:pic>
        <p:nvPicPr>
          <p:cNvPr id="6" name="Imagen 5">
            <a:extLst>
              <a:ext uri="{FF2B5EF4-FFF2-40B4-BE49-F238E27FC236}">
                <a16:creationId xmlns:a16="http://schemas.microsoft.com/office/drawing/2014/main" id="{7FF292BE-1188-3B80-EF2A-FD301EFD52C9}"/>
              </a:ext>
            </a:extLst>
          </p:cNvPr>
          <p:cNvPicPr>
            <a:picLocks noChangeAspect="1"/>
          </p:cNvPicPr>
          <p:nvPr/>
        </p:nvPicPr>
        <p:blipFill rotWithShape="1">
          <a:blip r:embed="rId3">
            <a:extLst>
              <a:ext uri="{28A0092B-C50C-407E-A947-70E740481C1C}">
                <a14:useLocalDpi xmlns:a14="http://schemas.microsoft.com/office/drawing/2010/main" val="0"/>
              </a:ext>
            </a:extLst>
          </a:blip>
          <a:srcRect l="2534" t="53829" r="73981" b="19639"/>
          <a:stretch/>
        </p:blipFill>
        <p:spPr>
          <a:xfrm>
            <a:off x="4193303" y="2086480"/>
            <a:ext cx="3805383" cy="3039920"/>
          </a:xfrm>
          <a:prstGeom prst="rect">
            <a:avLst/>
          </a:prstGeom>
        </p:spPr>
      </p:pic>
    </p:spTree>
    <p:extLst>
      <p:ext uri="{BB962C8B-B14F-4D97-AF65-F5344CB8AC3E}">
        <p14:creationId xmlns:p14="http://schemas.microsoft.com/office/powerpoint/2010/main" val="352046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387267" y="298405"/>
            <a:ext cx="3417460" cy="777318"/>
          </a:xfrm>
        </p:spPr>
        <p:txBody>
          <a:bodyPr>
            <a:noAutofit/>
          </a:bodyPr>
          <a:lstStyle/>
          <a:p>
            <a:r>
              <a:rPr lang="es-EC" sz="2400" dirty="0">
                <a:latin typeface="Futura Md BT" panose="020B0602020204020303" pitchFamily="34" charset="0"/>
              </a:rPr>
              <a:t>VOCACIÓN DEL SITIO</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996865" y="704316"/>
            <a:ext cx="2198262"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Entendiendo el Lugar</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4747481" y="1481634"/>
            <a:ext cx="2697028" cy="416132"/>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¿Cuál es la vocación del sitio?</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4387262" y="5910856"/>
            <a:ext cx="3417466"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Vacío del Encuentro Comunitario</a:t>
            </a:r>
            <a:endParaRPr lang="en-US" sz="1200" b="1" dirty="0">
              <a:latin typeface="Futura Md BT" panose="020B0602020204020303" pitchFamily="34" charset="0"/>
            </a:endParaRPr>
          </a:p>
        </p:txBody>
      </p:sp>
      <p:pic>
        <p:nvPicPr>
          <p:cNvPr id="6" name="Imagen 5">
            <a:extLst>
              <a:ext uri="{FF2B5EF4-FFF2-40B4-BE49-F238E27FC236}">
                <a16:creationId xmlns:a16="http://schemas.microsoft.com/office/drawing/2014/main" id="{7FF292BE-1188-3B80-EF2A-FD301EFD52C9}"/>
              </a:ext>
            </a:extLst>
          </p:cNvPr>
          <p:cNvPicPr>
            <a:picLocks noChangeAspect="1"/>
          </p:cNvPicPr>
          <p:nvPr/>
        </p:nvPicPr>
        <p:blipFill rotWithShape="1">
          <a:blip r:embed="rId3">
            <a:extLst>
              <a:ext uri="{28A0092B-C50C-407E-A947-70E740481C1C}">
                <a14:useLocalDpi xmlns:a14="http://schemas.microsoft.com/office/drawing/2010/main" val="0"/>
              </a:ext>
            </a:extLst>
          </a:blip>
          <a:srcRect l="55090" t="26671" r="7631" b="21293"/>
          <a:stretch/>
        </p:blipFill>
        <p:spPr>
          <a:xfrm>
            <a:off x="4202535" y="1832609"/>
            <a:ext cx="3786920" cy="3737698"/>
          </a:xfrm>
          <a:prstGeom prst="rect">
            <a:avLst/>
          </a:prstGeom>
        </p:spPr>
      </p:pic>
    </p:spTree>
    <p:extLst>
      <p:ext uri="{BB962C8B-B14F-4D97-AF65-F5344CB8AC3E}">
        <p14:creationId xmlns:p14="http://schemas.microsoft.com/office/powerpoint/2010/main" val="399285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9FAD05-0745-C076-3668-36614B7B040A}"/>
              </a:ext>
            </a:extLst>
          </p:cNvPr>
          <p:cNvSpPr>
            <a:spLocks noGrp="1"/>
          </p:cNvSpPr>
          <p:nvPr>
            <p:ph idx="1"/>
          </p:nvPr>
        </p:nvSpPr>
        <p:spPr>
          <a:xfrm>
            <a:off x="5153890" y="3556001"/>
            <a:ext cx="1884220" cy="230300"/>
          </a:xfrm>
        </p:spPr>
        <p:txBody>
          <a:bodyPr>
            <a:noAutofit/>
          </a:bodyPr>
          <a:lstStyle/>
          <a:p>
            <a:pPr marL="0" indent="0" algn="ctr">
              <a:buNone/>
            </a:pPr>
            <a:r>
              <a:rPr lang="es-EC" sz="1200" dirty="0">
                <a:latin typeface="Futura Md BT" panose="020B0602020204020303" pitchFamily="34" charset="0"/>
              </a:rPr>
              <a:t>Aproximación al Proyecto Arquitectónico</a:t>
            </a:r>
            <a:endParaRPr lang="en-US" sz="1200" dirty="0">
              <a:latin typeface="Futura Md BT" panose="020B0602020204020303" pitchFamily="34" charset="0"/>
            </a:endParaRPr>
          </a:p>
        </p:txBody>
      </p:sp>
      <p:sp>
        <p:nvSpPr>
          <p:cNvPr id="8" name="Título 1">
            <a:extLst>
              <a:ext uri="{FF2B5EF4-FFF2-40B4-BE49-F238E27FC236}">
                <a16:creationId xmlns:a16="http://schemas.microsoft.com/office/drawing/2014/main" id="{B97F2BD6-1CB9-EE62-D8E4-7E27E62E916A}"/>
              </a:ext>
            </a:extLst>
          </p:cNvPr>
          <p:cNvSpPr txBox="1">
            <a:spLocks/>
          </p:cNvSpPr>
          <p:nvPr/>
        </p:nvSpPr>
        <p:spPr>
          <a:xfrm>
            <a:off x="5595168" y="2806437"/>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03</a:t>
            </a:r>
            <a:endParaRPr lang="en-US" b="1" dirty="0">
              <a:latin typeface="Futura Md BT" panose="020B0602020204020303" pitchFamily="34" charset="0"/>
            </a:endParaRPr>
          </a:p>
        </p:txBody>
      </p:sp>
    </p:spTree>
    <p:extLst>
      <p:ext uri="{BB962C8B-B14F-4D97-AF65-F5344CB8AC3E}">
        <p14:creationId xmlns:p14="http://schemas.microsoft.com/office/powerpoint/2010/main" val="4177726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9FAD05-0745-C076-3668-36614B7B040A}"/>
              </a:ext>
            </a:extLst>
          </p:cNvPr>
          <p:cNvSpPr>
            <a:spLocks noGrp="1"/>
          </p:cNvSpPr>
          <p:nvPr>
            <p:ph idx="1"/>
          </p:nvPr>
        </p:nvSpPr>
        <p:spPr>
          <a:xfrm>
            <a:off x="2674374" y="3313850"/>
            <a:ext cx="6843252" cy="230300"/>
          </a:xfrm>
        </p:spPr>
        <p:txBody>
          <a:bodyPr>
            <a:noAutofit/>
          </a:bodyPr>
          <a:lstStyle/>
          <a:p>
            <a:pPr marL="0" indent="0" algn="ctr">
              <a:buNone/>
            </a:pPr>
            <a:r>
              <a:rPr lang="es-EC" sz="1200" dirty="0">
                <a:latin typeface="Futura Md BT" panose="020B0602020204020303" pitchFamily="34" charset="0"/>
              </a:rPr>
              <a:t>?Cómo se genera </a:t>
            </a:r>
            <a:r>
              <a:rPr lang="es-EC" sz="1200" b="1" dirty="0">
                <a:latin typeface="Futura Md BT" panose="020B0602020204020303" pitchFamily="34" charset="0"/>
              </a:rPr>
              <a:t>Encuentro Comunitario </a:t>
            </a:r>
            <a:r>
              <a:rPr lang="es-EC" sz="1200" dirty="0">
                <a:latin typeface="Futura Md BT" panose="020B0602020204020303" pitchFamily="34" charset="0"/>
              </a:rPr>
              <a:t>en un </a:t>
            </a:r>
            <a:r>
              <a:rPr lang="es-EC" sz="1200" b="1" dirty="0">
                <a:latin typeface="Futura Md BT" panose="020B0602020204020303" pitchFamily="34" charset="0"/>
              </a:rPr>
              <a:t>vacío</a:t>
            </a:r>
            <a:r>
              <a:rPr lang="es-EC" sz="1200" dirty="0">
                <a:latin typeface="Futura Md BT" panose="020B0602020204020303" pitchFamily="34" charset="0"/>
              </a:rPr>
              <a:t> que es activado por sus </a:t>
            </a:r>
            <a:r>
              <a:rPr lang="es-EC" sz="1200" b="1" dirty="0">
                <a:latin typeface="Futura Md BT" panose="020B0602020204020303" pitchFamily="34" charset="0"/>
              </a:rPr>
              <a:t>bordes</a:t>
            </a:r>
            <a:r>
              <a:rPr lang="es-EC" sz="1200" dirty="0">
                <a:latin typeface="Futura Md BT" panose="020B0602020204020303" pitchFamily="34" charset="0"/>
              </a:rPr>
              <a:t>?</a:t>
            </a:r>
            <a:endParaRPr lang="en-US" sz="1200" dirty="0">
              <a:latin typeface="Futura Md BT" panose="020B0602020204020303" pitchFamily="34" charset="0"/>
            </a:endParaRPr>
          </a:p>
        </p:txBody>
      </p:sp>
    </p:spTree>
    <p:extLst>
      <p:ext uri="{BB962C8B-B14F-4D97-AF65-F5344CB8AC3E}">
        <p14:creationId xmlns:p14="http://schemas.microsoft.com/office/powerpoint/2010/main" val="4258615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70095" y="404819"/>
            <a:ext cx="4651804" cy="564490"/>
          </a:xfrm>
        </p:spPr>
        <p:txBody>
          <a:bodyPr>
            <a:noAutofit/>
          </a:bodyPr>
          <a:lstStyle/>
          <a:p>
            <a:r>
              <a:rPr lang="es-EC" sz="2400" dirty="0">
                <a:latin typeface="Futura Md BT" panose="020B0602020204020303" pitchFamily="34" charset="0"/>
              </a:rPr>
              <a:t>INTENCIONES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996865" y="769448"/>
            <a:ext cx="2198262"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Respuestas al Lugar</a:t>
            </a:r>
            <a:endParaRPr lang="en-US" sz="1600" dirty="0">
              <a:latin typeface="Futura Md BT" panose="020B0602020204020303" pitchFamily="34" charset="0"/>
            </a:endParaRPr>
          </a:p>
        </p:txBody>
      </p:sp>
      <p:sp>
        <p:nvSpPr>
          <p:cNvPr id="10" name="Título 1">
            <a:extLst>
              <a:ext uri="{FF2B5EF4-FFF2-40B4-BE49-F238E27FC236}">
                <a16:creationId xmlns:a16="http://schemas.microsoft.com/office/drawing/2014/main" id="{FEFE3F36-51A1-291A-8BA0-1D6C5265551B}"/>
              </a:ext>
            </a:extLst>
          </p:cNvPr>
          <p:cNvSpPr txBox="1">
            <a:spLocks/>
          </p:cNvSpPr>
          <p:nvPr/>
        </p:nvSpPr>
        <p:spPr>
          <a:xfrm>
            <a:off x="807858" y="5234723"/>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1.</a:t>
            </a:r>
            <a:r>
              <a:rPr lang="es-EC" sz="1200" b="1" dirty="0">
                <a:latin typeface="Futura Md BT" panose="020B0602020204020303" pitchFamily="34" charset="0"/>
              </a:rPr>
              <a:t>Eliminar</a:t>
            </a:r>
            <a:r>
              <a:rPr lang="es-EC" sz="1200" dirty="0">
                <a:latin typeface="Futura Md BT" panose="020B0602020204020303" pitchFamily="34" charset="0"/>
              </a:rPr>
              <a:t> la prexistencia</a:t>
            </a:r>
            <a:r>
              <a:rPr lang="es-EC" sz="1200" b="1" dirty="0">
                <a:latin typeface="Futura Md BT" panose="020B0602020204020303" pitchFamily="34" charset="0"/>
              </a:rPr>
              <a:t>.</a:t>
            </a:r>
            <a:endParaRPr lang="en-US" sz="1200" b="1" dirty="0">
              <a:latin typeface="Futura Md BT" panose="020B0602020204020303" pitchFamily="34" charset="0"/>
            </a:endParaRPr>
          </a:p>
        </p:txBody>
      </p:sp>
      <p:pic>
        <p:nvPicPr>
          <p:cNvPr id="6" name="Imagen 5">
            <a:extLst>
              <a:ext uri="{FF2B5EF4-FFF2-40B4-BE49-F238E27FC236}">
                <a16:creationId xmlns:a16="http://schemas.microsoft.com/office/drawing/2014/main" id="{F31127DD-D27F-F9A9-D5BE-1B2D5640EDA6}"/>
              </a:ext>
            </a:extLst>
          </p:cNvPr>
          <p:cNvPicPr>
            <a:picLocks noChangeAspect="1"/>
          </p:cNvPicPr>
          <p:nvPr/>
        </p:nvPicPr>
        <p:blipFill rotWithShape="1">
          <a:blip r:embed="rId3">
            <a:extLst>
              <a:ext uri="{28A0092B-C50C-407E-A947-70E740481C1C}">
                <a14:useLocalDpi xmlns:a14="http://schemas.microsoft.com/office/drawing/2010/main" val="0"/>
              </a:ext>
            </a:extLst>
          </a:blip>
          <a:srcRect l="72942" t="17446" b="47764"/>
          <a:stretch/>
        </p:blipFill>
        <p:spPr>
          <a:xfrm>
            <a:off x="8603226" y="1927123"/>
            <a:ext cx="3074816" cy="2792362"/>
          </a:xfrm>
          <a:prstGeom prst="rect">
            <a:avLst/>
          </a:prstGeom>
        </p:spPr>
      </p:pic>
      <p:pic>
        <p:nvPicPr>
          <p:cNvPr id="18" name="Imagen 17">
            <a:extLst>
              <a:ext uri="{FF2B5EF4-FFF2-40B4-BE49-F238E27FC236}">
                <a16:creationId xmlns:a16="http://schemas.microsoft.com/office/drawing/2014/main" id="{ACA65FF4-73A2-DE38-3A73-C87F44E097FD}"/>
              </a:ext>
            </a:extLst>
          </p:cNvPr>
          <p:cNvPicPr>
            <a:picLocks noChangeAspect="1"/>
          </p:cNvPicPr>
          <p:nvPr/>
        </p:nvPicPr>
        <p:blipFill rotWithShape="1">
          <a:blip r:embed="rId3">
            <a:extLst>
              <a:ext uri="{28A0092B-C50C-407E-A947-70E740481C1C}">
                <a14:useLocalDpi xmlns:a14="http://schemas.microsoft.com/office/drawing/2010/main" val="0"/>
              </a:ext>
            </a:extLst>
          </a:blip>
          <a:srcRect l="50879" t="17446" r="27774" b="47764"/>
          <a:stretch/>
        </p:blipFill>
        <p:spPr>
          <a:xfrm>
            <a:off x="6095996" y="1927123"/>
            <a:ext cx="2425835" cy="2792362"/>
          </a:xfrm>
          <a:prstGeom prst="rect">
            <a:avLst/>
          </a:prstGeom>
        </p:spPr>
      </p:pic>
      <p:pic>
        <p:nvPicPr>
          <p:cNvPr id="19" name="Imagen 18">
            <a:extLst>
              <a:ext uri="{FF2B5EF4-FFF2-40B4-BE49-F238E27FC236}">
                <a16:creationId xmlns:a16="http://schemas.microsoft.com/office/drawing/2014/main" id="{9AB3F5D4-46C3-DD9A-79A7-D0B770F29C9E}"/>
              </a:ext>
            </a:extLst>
          </p:cNvPr>
          <p:cNvPicPr>
            <a:picLocks noChangeAspect="1"/>
          </p:cNvPicPr>
          <p:nvPr/>
        </p:nvPicPr>
        <p:blipFill rotWithShape="1">
          <a:blip r:embed="rId3">
            <a:extLst>
              <a:ext uri="{28A0092B-C50C-407E-A947-70E740481C1C}">
                <a14:useLocalDpi xmlns:a14="http://schemas.microsoft.com/office/drawing/2010/main" val="0"/>
              </a:ext>
            </a:extLst>
          </a:blip>
          <a:srcRect l="27353" t="17446" r="51622" b="47764"/>
          <a:stretch/>
        </p:blipFill>
        <p:spPr>
          <a:xfrm>
            <a:off x="3401961" y="1927122"/>
            <a:ext cx="2389239" cy="2792362"/>
          </a:xfrm>
          <a:prstGeom prst="rect">
            <a:avLst/>
          </a:prstGeom>
        </p:spPr>
      </p:pic>
      <p:pic>
        <p:nvPicPr>
          <p:cNvPr id="20" name="Imagen 19">
            <a:extLst>
              <a:ext uri="{FF2B5EF4-FFF2-40B4-BE49-F238E27FC236}">
                <a16:creationId xmlns:a16="http://schemas.microsoft.com/office/drawing/2014/main" id="{FA3F8F83-4506-3724-F5DB-4BA8D22EA370}"/>
              </a:ext>
            </a:extLst>
          </p:cNvPr>
          <p:cNvPicPr>
            <a:picLocks noChangeAspect="1"/>
          </p:cNvPicPr>
          <p:nvPr/>
        </p:nvPicPr>
        <p:blipFill rotWithShape="1">
          <a:blip r:embed="rId3">
            <a:extLst>
              <a:ext uri="{28A0092B-C50C-407E-A947-70E740481C1C}">
                <a14:useLocalDpi xmlns:a14="http://schemas.microsoft.com/office/drawing/2010/main" val="0"/>
              </a:ext>
            </a:extLst>
          </a:blip>
          <a:srcRect t="17446" r="74471" b="47764"/>
          <a:stretch/>
        </p:blipFill>
        <p:spPr>
          <a:xfrm>
            <a:off x="314086" y="1888982"/>
            <a:ext cx="2901062" cy="2792362"/>
          </a:xfrm>
          <a:prstGeom prst="rect">
            <a:avLst/>
          </a:prstGeom>
        </p:spPr>
      </p:pic>
      <p:sp>
        <p:nvSpPr>
          <p:cNvPr id="21" name="Título 1">
            <a:extLst>
              <a:ext uri="{FF2B5EF4-FFF2-40B4-BE49-F238E27FC236}">
                <a16:creationId xmlns:a16="http://schemas.microsoft.com/office/drawing/2014/main" id="{78E87764-E31C-741D-AFBC-939C713CAFB5}"/>
              </a:ext>
            </a:extLst>
          </p:cNvPr>
          <p:cNvSpPr txBox="1">
            <a:spLocks/>
          </p:cNvSpPr>
          <p:nvPr/>
        </p:nvSpPr>
        <p:spPr>
          <a:xfrm>
            <a:off x="3401961" y="5234723"/>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2.</a:t>
            </a:r>
            <a:r>
              <a:rPr lang="es-EC" sz="1200" b="1" dirty="0">
                <a:latin typeface="Futura Md BT" panose="020B0602020204020303" pitchFamily="34" charset="0"/>
              </a:rPr>
              <a:t>Ordenar</a:t>
            </a:r>
            <a:r>
              <a:rPr lang="es-EC" sz="1200" dirty="0">
                <a:latin typeface="Futura Md BT" panose="020B0602020204020303" pitchFamily="34" charset="0"/>
              </a:rPr>
              <a:t> el vacío.</a:t>
            </a:r>
            <a:endParaRPr lang="en-US" sz="1200" b="1" dirty="0">
              <a:latin typeface="Futura Md BT" panose="020B0602020204020303" pitchFamily="34" charset="0"/>
            </a:endParaRPr>
          </a:p>
        </p:txBody>
      </p:sp>
      <p:sp>
        <p:nvSpPr>
          <p:cNvPr id="22" name="Título 1">
            <a:extLst>
              <a:ext uri="{FF2B5EF4-FFF2-40B4-BE49-F238E27FC236}">
                <a16:creationId xmlns:a16="http://schemas.microsoft.com/office/drawing/2014/main" id="{77059F53-7F7C-31FE-657F-8C8E6C8DED84}"/>
              </a:ext>
            </a:extLst>
          </p:cNvPr>
          <p:cNvSpPr txBox="1">
            <a:spLocks/>
          </p:cNvSpPr>
          <p:nvPr/>
        </p:nvSpPr>
        <p:spPr>
          <a:xfrm>
            <a:off x="6012699" y="5234723"/>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3.</a:t>
            </a:r>
            <a:r>
              <a:rPr lang="es-EC" sz="1200" b="1" dirty="0">
                <a:latin typeface="Futura Md BT" panose="020B0602020204020303" pitchFamily="34" charset="0"/>
              </a:rPr>
              <a:t>Activar</a:t>
            </a:r>
            <a:r>
              <a:rPr lang="es-EC" sz="1200" dirty="0">
                <a:latin typeface="Futura Md BT" panose="020B0602020204020303" pitchFamily="34" charset="0"/>
              </a:rPr>
              <a:t> el perímetro.</a:t>
            </a:r>
            <a:endParaRPr lang="en-US" sz="1200" b="1" dirty="0">
              <a:latin typeface="Futura Md BT" panose="020B0602020204020303" pitchFamily="34" charset="0"/>
            </a:endParaRPr>
          </a:p>
        </p:txBody>
      </p:sp>
      <p:sp>
        <p:nvSpPr>
          <p:cNvPr id="23" name="Título 1">
            <a:extLst>
              <a:ext uri="{FF2B5EF4-FFF2-40B4-BE49-F238E27FC236}">
                <a16:creationId xmlns:a16="http://schemas.microsoft.com/office/drawing/2014/main" id="{A35E59BA-5796-0986-FD7B-AAEDE3F020FB}"/>
              </a:ext>
            </a:extLst>
          </p:cNvPr>
          <p:cNvSpPr txBox="1">
            <a:spLocks/>
          </p:cNvSpPr>
          <p:nvPr/>
        </p:nvSpPr>
        <p:spPr>
          <a:xfrm>
            <a:off x="8606802" y="5234723"/>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4.</a:t>
            </a:r>
            <a:r>
              <a:rPr lang="es-EC" sz="1200" b="1" dirty="0">
                <a:latin typeface="Futura Md BT" panose="020B0602020204020303" pitchFamily="34" charset="0"/>
              </a:rPr>
              <a:t>Atraer</a:t>
            </a:r>
            <a:r>
              <a:rPr lang="es-EC" sz="1200" dirty="0">
                <a:latin typeface="Futura Md BT" panose="020B0602020204020303" pitchFamily="34" charset="0"/>
              </a:rPr>
              <a:t> al usuario.</a:t>
            </a:r>
            <a:endParaRPr lang="en-US" sz="1200" b="1" dirty="0">
              <a:latin typeface="Futura Md BT" panose="020B0602020204020303" pitchFamily="34" charset="0"/>
            </a:endParaRPr>
          </a:p>
        </p:txBody>
      </p:sp>
    </p:spTree>
    <p:extLst>
      <p:ext uri="{BB962C8B-B14F-4D97-AF65-F5344CB8AC3E}">
        <p14:creationId xmlns:p14="http://schemas.microsoft.com/office/powerpoint/2010/main" val="38622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2" grpId="0"/>
      <p:bldP spid="2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70095" y="404819"/>
            <a:ext cx="4651804" cy="564490"/>
          </a:xfrm>
        </p:spPr>
        <p:txBody>
          <a:bodyPr>
            <a:noAutofit/>
          </a:bodyPr>
          <a:lstStyle/>
          <a:p>
            <a:r>
              <a:rPr lang="es-EC" sz="2400" dirty="0">
                <a:latin typeface="Futura Md BT" panose="020B0602020204020303" pitchFamily="34" charset="0"/>
              </a:rPr>
              <a:t>INTENCIONES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996865" y="769448"/>
            <a:ext cx="2198262"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Respuestas al Lugar</a:t>
            </a:r>
            <a:endParaRPr lang="en-US" sz="1600" dirty="0">
              <a:latin typeface="Futura Md BT" panose="020B0602020204020303" pitchFamily="34" charset="0"/>
            </a:endParaRPr>
          </a:p>
        </p:txBody>
      </p:sp>
      <p:sp>
        <p:nvSpPr>
          <p:cNvPr id="10" name="Título 1">
            <a:extLst>
              <a:ext uri="{FF2B5EF4-FFF2-40B4-BE49-F238E27FC236}">
                <a16:creationId xmlns:a16="http://schemas.microsoft.com/office/drawing/2014/main" id="{FEFE3F36-51A1-291A-8BA0-1D6C5265551B}"/>
              </a:ext>
            </a:extLst>
          </p:cNvPr>
          <p:cNvSpPr txBox="1">
            <a:spLocks/>
          </p:cNvSpPr>
          <p:nvPr/>
        </p:nvSpPr>
        <p:spPr>
          <a:xfrm>
            <a:off x="2389351" y="4526801"/>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5.</a:t>
            </a:r>
            <a:r>
              <a:rPr lang="es-EC" sz="1200" b="1" dirty="0">
                <a:latin typeface="Futura Md BT" panose="020B0602020204020303" pitchFamily="34" charset="0"/>
              </a:rPr>
              <a:t>Adaptarse </a:t>
            </a:r>
            <a:r>
              <a:rPr lang="es-EC" sz="1200" dirty="0">
                <a:latin typeface="Futura Md BT" panose="020B0602020204020303" pitchFamily="34" charset="0"/>
              </a:rPr>
              <a:t>al entorno</a:t>
            </a:r>
            <a:r>
              <a:rPr lang="es-EC" sz="1200" b="1" dirty="0">
                <a:latin typeface="Futura Md BT" panose="020B0602020204020303" pitchFamily="34" charset="0"/>
              </a:rPr>
              <a:t>.</a:t>
            </a:r>
            <a:r>
              <a:rPr lang="es-EC" sz="1200" dirty="0">
                <a:latin typeface="Futura Md BT" panose="020B0602020204020303" pitchFamily="34" charset="0"/>
              </a:rPr>
              <a:t> </a:t>
            </a:r>
            <a:endParaRPr lang="en-US" sz="1200" b="1" dirty="0">
              <a:latin typeface="Futura Md BT" panose="020B0602020204020303" pitchFamily="34" charset="0"/>
            </a:endParaRPr>
          </a:p>
        </p:txBody>
      </p:sp>
      <p:pic>
        <p:nvPicPr>
          <p:cNvPr id="6" name="Imagen 5">
            <a:extLst>
              <a:ext uri="{FF2B5EF4-FFF2-40B4-BE49-F238E27FC236}">
                <a16:creationId xmlns:a16="http://schemas.microsoft.com/office/drawing/2014/main" id="{F31127DD-D27F-F9A9-D5BE-1B2D5640EDA6}"/>
              </a:ext>
            </a:extLst>
          </p:cNvPr>
          <p:cNvPicPr>
            <a:picLocks noChangeAspect="1"/>
          </p:cNvPicPr>
          <p:nvPr/>
        </p:nvPicPr>
        <p:blipFill rotWithShape="1">
          <a:blip r:embed="rId3">
            <a:extLst>
              <a:ext uri="{28A0092B-C50C-407E-A947-70E740481C1C}">
                <a14:useLocalDpi xmlns:a14="http://schemas.microsoft.com/office/drawing/2010/main" val="0"/>
              </a:ext>
            </a:extLst>
          </a:blip>
          <a:srcRect l="28641" t="68699" r="51960" b="20729"/>
          <a:stretch/>
        </p:blipFill>
        <p:spPr>
          <a:xfrm>
            <a:off x="6204154" y="2888065"/>
            <a:ext cx="3831621" cy="1474840"/>
          </a:xfrm>
          <a:prstGeom prst="rect">
            <a:avLst/>
          </a:prstGeom>
        </p:spPr>
      </p:pic>
      <p:pic>
        <p:nvPicPr>
          <p:cNvPr id="11" name="Imagen 10">
            <a:extLst>
              <a:ext uri="{FF2B5EF4-FFF2-40B4-BE49-F238E27FC236}">
                <a16:creationId xmlns:a16="http://schemas.microsoft.com/office/drawing/2014/main" id="{D729732A-4826-7AF0-8035-BEA522E10071}"/>
              </a:ext>
            </a:extLst>
          </p:cNvPr>
          <p:cNvPicPr>
            <a:picLocks noChangeAspect="1"/>
          </p:cNvPicPr>
          <p:nvPr/>
        </p:nvPicPr>
        <p:blipFill rotWithShape="1">
          <a:blip r:embed="rId3">
            <a:extLst>
              <a:ext uri="{28A0092B-C50C-407E-A947-70E740481C1C}">
                <a14:useLocalDpi xmlns:a14="http://schemas.microsoft.com/office/drawing/2010/main" val="0"/>
              </a:ext>
            </a:extLst>
          </a:blip>
          <a:srcRect l="5431" t="68699" r="74495" b="20729"/>
          <a:stretch/>
        </p:blipFill>
        <p:spPr>
          <a:xfrm>
            <a:off x="1619816" y="2888065"/>
            <a:ext cx="3964907" cy="1474840"/>
          </a:xfrm>
          <a:prstGeom prst="rect">
            <a:avLst/>
          </a:prstGeom>
        </p:spPr>
      </p:pic>
      <p:sp>
        <p:nvSpPr>
          <p:cNvPr id="12" name="Título 1">
            <a:extLst>
              <a:ext uri="{FF2B5EF4-FFF2-40B4-BE49-F238E27FC236}">
                <a16:creationId xmlns:a16="http://schemas.microsoft.com/office/drawing/2014/main" id="{47916CB6-5390-48E5-A736-C97D664D9E1E}"/>
              </a:ext>
            </a:extLst>
          </p:cNvPr>
          <p:cNvSpPr txBox="1">
            <a:spLocks/>
          </p:cNvSpPr>
          <p:nvPr/>
        </p:nvSpPr>
        <p:spPr>
          <a:xfrm>
            <a:off x="6907046" y="4526800"/>
            <a:ext cx="2425835" cy="8088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6.</a:t>
            </a:r>
            <a:r>
              <a:rPr lang="es-EC" sz="1200" b="1" dirty="0">
                <a:latin typeface="Futura Md BT" panose="020B0602020204020303" pitchFamily="34" charset="0"/>
              </a:rPr>
              <a:t>Adaptarse </a:t>
            </a:r>
            <a:r>
              <a:rPr lang="es-EC" sz="1200" dirty="0">
                <a:latin typeface="Futura Md BT" panose="020B0602020204020303" pitchFamily="34" charset="0"/>
              </a:rPr>
              <a:t>a la topografía</a:t>
            </a:r>
            <a:r>
              <a:rPr lang="es-EC" sz="1200" b="1" dirty="0">
                <a:latin typeface="Futura Md BT" panose="020B0602020204020303" pitchFamily="34" charset="0"/>
              </a:rPr>
              <a:t>.</a:t>
            </a:r>
            <a:r>
              <a:rPr lang="es-EC" sz="1200" dirty="0">
                <a:latin typeface="Futura Md BT" panose="020B0602020204020303" pitchFamily="34" charset="0"/>
              </a:rPr>
              <a:t> </a:t>
            </a:r>
            <a:endParaRPr lang="en-US" sz="1200" b="1" dirty="0">
              <a:latin typeface="Futura Md BT" panose="020B0602020204020303" pitchFamily="34" charset="0"/>
            </a:endParaRPr>
          </a:p>
        </p:txBody>
      </p:sp>
    </p:spTree>
    <p:extLst>
      <p:ext uri="{BB962C8B-B14F-4D97-AF65-F5344CB8AC3E}">
        <p14:creationId xmlns:p14="http://schemas.microsoft.com/office/powerpoint/2010/main" val="334826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5083271" y="298405"/>
            <a:ext cx="2025452" cy="777318"/>
          </a:xfrm>
        </p:spPr>
        <p:txBody>
          <a:bodyPr>
            <a:noAutofit/>
          </a:bodyPr>
          <a:lstStyle/>
          <a:p>
            <a:r>
              <a:rPr lang="es-EC" sz="2400" dirty="0">
                <a:latin typeface="Futura Md BT" panose="020B0602020204020303" pitchFamily="34" charset="0"/>
              </a:rPr>
              <a:t>REFERENTES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3588766" y="704316"/>
            <a:ext cx="5014460"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Casos de estudio con particularidades similares</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1749706" y="2081402"/>
            <a:ext cx="580540" cy="416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RCR</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765773" y="4583501"/>
            <a:ext cx="2548407"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La Lira</a:t>
            </a:r>
          </a:p>
          <a:p>
            <a:pPr algn="ctr"/>
            <a:r>
              <a:rPr lang="es-EC" sz="1200" dirty="0">
                <a:latin typeface="Futura Md BT" panose="020B0602020204020303" pitchFamily="34" charset="0"/>
              </a:rPr>
              <a:t>Vaciado en un casco histórico para generar espacio público</a:t>
            </a:r>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C04F77EB-89F3-A20C-42C9-833244630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773" y="2409637"/>
            <a:ext cx="2548407" cy="2040199"/>
          </a:xfrm>
          <a:prstGeom prst="rect">
            <a:avLst/>
          </a:prstGeom>
        </p:spPr>
      </p:pic>
      <p:pic>
        <p:nvPicPr>
          <p:cNvPr id="8" name="Imagen 7">
            <a:extLst>
              <a:ext uri="{FF2B5EF4-FFF2-40B4-BE49-F238E27FC236}">
                <a16:creationId xmlns:a16="http://schemas.microsoft.com/office/drawing/2014/main" id="{0C4EFBD7-EE2D-EE28-5E77-757A395353D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245143" y="2409637"/>
            <a:ext cx="2548408" cy="2038726"/>
          </a:xfrm>
          <a:prstGeom prst="rect">
            <a:avLst/>
          </a:prstGeom>
        </p:spPr>
      </p:pic>
      <p:pic>
        <p:nvPicPr>
          <p:cNvPr id="10" name="Imagen 9">
            <a:extLst>
              <a:ext uri="{FF2B5EF4-FFF2-40B4-BE49-F238E27FC236}">
                <a16:creationId xmlns:a16="http://schemas.microsoft.com/office/drawing/2014/main" id="{32375A4D-F0F4-8825-21C1-A034F7CEFF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537" y="2409637"/>
            <a:ext cx="2548249" cy="2040199"/>
          </a:xfrm>
          <a:prstGeom prst="rect">
            <a:avLst/>
          </a:prstGeom>
        </p:spPr>
      </p:pic>
      <p:pic>
        <p:nvPicPr>
          <p:cNvPr id="13" name="Imagen 12">
            <a:extLst>
              <a:ext uri="{FF2B5EF4-FFF2-40B4-BE49-F238E27FC236}">
                <a16:creationId xmlns:a16="http://schemas.microsoft.com/office/drawing/2014/main" id="{A7EDBF35-34C2-9D34-5538-BB1701799C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55480" y="2409637"/>
            <a:ext cx="2550823" cy="2038726"/>
          </a:xfrm>
          <a:prstGeom prst="rect">
            <a:avLst/>
          </a:prstGeom>
        </p:spPr>
      </p:pic>
      <p:sp>
        <p:nvSpPr>
          <p:cNvPr id="15" name="Título 1">
            <a:extLst>
              <a:ext uri="{FF2B5EF4-FFF2-40B4-BE49-F238E27FC236}">
                <a16:creationId xmlns:a16="http://schemas.microsoft.com/office/drawing/2014/main" id="{0E64166A-0A38-076E-9980-9EC6F5A56B85}"/>
              </a:ext>
            </a:extLst>
          </p:cNvPr>
          <p:cNvSpPr txBox="1">
            <a:spLocks/>
          </p:cNvSpPr>
          <p:nvPr/>
        </p:nvSpPr>
        <p:spPr>
          <a:xfrm>
            <a:off x="4489391" y="2081402"/>
            <a:ext cx="580540" cy="416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RCR</a:t>
            </a:r>
            <a:endParaRPr lang="en-US" sz="1600" dirty="0">
              <a:latin typeface="Futura Md BT" panose="020B0602020204020303" pitchFamily="34" charset="0"/>
            </a:endParaRPr>
          </a:p>
        </p:txBody>
      </p:sp>
      <p:sp>
        <p:nvSpPr>
          <p:cNvPr id="16" name="Título 1">
            <a:extLst>
              <a:ext uri="{FF2B5EF4-FFF2-40B4-BE49-F238E27FC236}">
                <a16:creationId xmlns:a16="http://schemas.microsoft.com/office/drawing/2014/main" id="{D7FF1F64-E689-35F4-239D-38F9F30ECB23}"/>
              </a:ext>
            </a:extLst>
          </p:cNvPr>
          <p:cNvSpPr txBox="1">
            <a:spLocks/>
          </p:cNvSpPr>
          <p:nvPr/>
        </p:nvSpPr>
        <p:spPr>
          <a:xfrm>
            <a:off x="6750100" y="2081402"/>
            <a:ext cx="1538494" cy="416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Aires Mateus</a:t>
            </a:r>
            <a:endParaRPr lang="en-US" sz="1600" dirty="0">
              <a:latin typeface="Futura Md BT" panose="020B0602020204020303" pitchFamily="34" charset="0"/>
            </a:endParaRPr>
          </a:p>
        </p:txBody>
      </p:sp>
      <p:sp>
        <p:nvSpPr>
          <p:cNvPr id="18" name="Título 1">
            <a:extLst>
              <a:ext uri="{FF2B5EF4-FFF2-40B4-BE49-F238E27FC236}">
                <a16:creationId xmlns:a16="http://schemas.microsoft.com/office/drawing/2014/main" id="{22D85692-952F-8B96-E0A2-9051347B65A5}"/>
              </a:ext>
            </a:extLst>
          </p:cNvPr>
          <p:cNvSpPr txBox="1">
            <a:spLocks/>
          </p:cNvSpPr>
          <p:nvPr/>
        </p:nvSpPr>
        <p:spPr>
          <a:xfrm>
            <a:off x="9489865" y="2081402"/>
            <a:ext cx="1538494" cy="416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err="1">
                <a:latin typeface="Futura Md BT" panose="020B0602020204020303" pitchFamily="34" charset="0"/>
              </a:rPr>
              <a:t>Arquitecturia</a:t>
            </a:r>
            <a:endParaRPr lang="en-US" sz="1600" dirty="0">
              <a:latin typeface="Futura Md BT" panose="020B0602020204020303" pitchFamily="34" charset="0"/>
            </a:endParaRPr>
          </a:p>
        </p:txBody>
      </p:sp>
      <p:sp>
        <p:nvSpPr>
          <p:cNvPr id="19" name="Título 1">
            <a:extLst>
              <a:ext uri="{FF2B5EF4-FFF2-40B4-BE49-F238E27FC236}">
                <a16:creationId xmlns:a16="http://schemas.microsoft.com/office/drawing/2014/main" id="{0FA4A19B-142E-3BE9-3A26-C2D23B01F0DA}"/>
              </a:ext>
            </a:extLst>
          </p:cNvPr>
          <p:cNvSpPr txBox="1">
            <a:spLocks/>
          </p:cNvSpPr>
          <p:nvPr/>
        </p:nvSpPr>
        <p:spPr>
          <a:xfrm>
            <a:off x="3505537" y="4590086"/>
            <a:ext cx="2548407"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Sant Antoni</a:t>
            </a:r>
          </a:p>
          <a:p>
            <a:pPr algn="ctr"/>
            <a:r>
              <a:rPr lang="es-EC" sz="1200" dirty="0">
                <a:latin typeface="Futura Md BT" panose="020B0602020204020303" pitchFamily="34" charset="0"/>
              </a:rPr>
              <a:t>Delimitación de un vacío por edificación que lo activa</a:t>
            </a:r>
            <a:endParaRPr lang="en-US" sz="1200" dirty="0">
              <a:latin typeface="Futura Md BT" panose="020B0602020204020303" pitchFamily="34" charset="0"/>
            </a:endParaRPr>
          </a:p>
        </p:txBody>
      </p:sp>
      <p:sp>
        <p:nvSpPr>
          <p:cNvPr id="20" name="Título 1">
            <a:extLst>
              <a:ext uri="{FF2B5EF4-FFF2-40B4-BE49-F238E27FC236}">
                <a16:creationId xmlns:a16="http://schemas.microsoft.com/office/drawing/2014/main" id="{398050C9-7F03-9EFE-C16F-EB291943E4CD}"/>
              </a:ext>
            </a:extLst>
          </p:cNvPr>
          <p:cNvSpPr txBox="1">
            <a:spLocks/>
          </p:cNvSpPr>
          <p:nvPr/>
        </p:nvSpPr>
        <p:spPr>
          <a:xfrm>
            <a:off x="6245143" y="4590086"/>
            <a:ext cx="2548407" cy="97499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Instituto de las Ciudades</a:t>
            </a:r>
          </a:p>
          <a:p>
            <a:pPr algn="ctr"/>
            <a:r>
              <a:rPr lang="es-EC" sz="1200" dirty="0">
                <a:latin typeface="Futura Md BT" panose="020B0602020204020303" pitchFamily="34" charset="0"/>
              </a:rPr>
              <a:t>Contrates de una intervención nueva en un casco histórico, capaz de generar su propio lenguaje</a:t>
            </a:r>
            <a:endParaRPr lang="en-US" sz="1200" dirty="0">
              <a:latin typeface="Futura Md BT" panose="020B0602020204020303" pitchFamily="34" charset="0"/>
            </a:endParaRPr>
          </a:p>
        </p:txBody>
      </p:sp>
      <p:sp>
        <p:nvSpPr>
          <p:cNvPr id="21" name="Título 1">
            <a:extLst>
              <a:ext uri="{FF2B5EF4-FFF2-40B4-BE49-F238E27FC236}">
                <a16:creationId xmlns:a16="http://schemas.microsoft.com/office/drawing/2014/main" id="{7ACA6002-4209-CF1F-E1B2-35AE1E0A8271}"/>
              </a:ext>
            </a:extLst>
          </p:cNvPr>
          <p:cNvSpPr txBox="1">
            <a:spLocks/>
          </p:cNvSpPr>
          <p:nvPr/>
        </p:nvSpPr>
        <p:spPr>
          <a:xfrm>
            <a:off x="8955480" y="4590086"/>
            <a:ext cx="2548407" cy="97499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Juzgado de Tortosa</a:t>
            </a:r>
          </a:p>
          <a:p>
            <a:pPr algn="ctr"/>
            <a:r>
              <a:rPr lang="es-EC" sz="1200" dirty="0">
                <a:latin typeface="Futura Md BT" panose="020B0602020204020303" pitchFamily="34" charset="0"/>
              </a:rPr>
              <a:t>Contrates de una intervención nueva en un casco histórico, integración gracias al material</a:t>
            </a:r>
            <a:endParaRPr lang="en-US" sz="1200" dirty="0">
              <a:latin typeface="Futura Md BT" panose="020B0602020204020303" pitchFamily="34" charset="0"/>
            </a:endParaRPr>
          </a:p>
        </p:txBody>
      </p:sp>
    </p:spTree>
    <p:extLst>
      <p:ext uri="{BB962C8B-B14F-4D97-AF65-F5344CB8AC3E}">
        <p14:creationId xmlns:p14="http://schemas.microsoft.com/office/powerpoint/2010/main" val="230259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5" grpId="0"/>
      <p:bldP spid="16" grpId="0"/>
      <p:bldP spid="18" grpId="0"/>
      <p:bldP spid="19" grpId="0"/>
      <p:bldP spid="20" grpId="0"/>
      <p:bldP spid="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4777041" y="404819"/>
            <a:ext cx="2637912" cy="564490"/>
          </a:xfrm>
        </p:spPr>
        <p:txBody>
          <a:bodyPr>
            <a:noAutofit/>
          </a:bodyPr>
          <a:lstStyle/>
          <a:p>
            <a:r>
              <a:rPr lang="es-EC" sz="2400" dirty="0">
                <a:latin typeface="Futura Md BT" panose="020B0602020204020303" pitchFamily="34" charset="0"/>
              </a:rPr>
              <a:t>ESPACIOS PARA</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876018" y="704732"/>
            <a:ext cx="2439957" cy="6533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Actividades y Usuarios</a:t>
            </a:r>
            <a:endParaRPr lang="en-US" sz="1600" dirty="0">
              <a:latin typeface="Futura Md BT" panose="020B0602020204020303" pitchFamily="34" charset="0"/>
            </a:endParaRPr>
          </a:p>
        </p:txBody>
      </p:sp>
      <p:pic>
        <p:nvPicPr>
          <p:cNvPr id="5" name="Imagen 4">
            <a:extLst>
              <a:ext uri="{FF2B5EF4-FFF2-40B4-BE49-F238E27FC236}">
                <a16:creationId xmlns:a16="http://schemas.microsoft.com/office/drawing/2014/main" id="{67A8B557-263A-887D-D106-7D59F35AF64B}"/>
              </a:ext>
            </a:extLst>
          </p:cNvPr>
          <p:cNvPicPr>
            <a:picLocks noChangeAspect="1"/>
          </p:cNvPicPr>
          <p:nvPr/>
        </p:nvPicPr>
        <p:blipFill rotWithShape="1">
          <a:blip r:embed="rId3">
            <a:extLst>
              <a:ext uri="{28A0092B-C50C-407E-A947-70E740481C1C}">
                <a14:useLocalDpi xmlns:a14="http://schemas.microsoft.com/office/drawing/2010/main" val="0"/>
              </a:ext>
            </a:extLst>
          </a:blip>
          <a:srcRect t="77308" b="12038"/>
          <a:stretch/>
        </p:blipFill>
        <p:spPr>
          <a:xfrm>
            <a:off x="854679" y="5793969"/>
            <a:ext cx="10482642" cy="789711"/>
          </a:xfrm>
          <a:prstGeom prst="rect">
            <a:avLst/>
          </a:prstGeom>
        </p:spPr>
      </p:pic>
      <p:pic>
        <p:nvPicPr>
          <p:cNvPr id="7" name="Imagen 6">
            <a:extLst>
              <a:ext uri="{FF2B5EF4-FFF2-40B4-BE49-F238E27FC236}">
                <a16:creationId xmlns:a16="http://schemas.microsoft.com/office/drawing/2014/main" id="{230AFD48-2CB6-6F9D-51FB-72DC4ED8AD5F}"/>
              </a:ext>
            </a:extLst>
          </p:cNvPr>
          <p:cNvPicPr>
            <a:picLocks noChangeAspect="1"/>
          </p:cNvPicPr>
          <p:nvPr/>
        </p:nvPicPr>
        <p:blipFill rotWithShape="1">
          <a:blip r:embed="rId3">
            <a:extLst>
              <a:ext uri="{28A0092B-C50C-407E-A947-70E740481C1C}">
                <a14:useLocalDpi xmlns:a14="http://schemas.microsoft.com/office/drawing/2010/main" val="0"/>
              </a:ext>
            </a:extLst>
          </a:blip>
          <a:srcRect l="53066" t="23141" r="4059" b="24038"/>
          <a:stretch/>
        </p:blipFill>
        <p:spPr>
          <a:xfrm>
            <a:off x="6417425" y="1778922"/>
            <a:ext cx="4494416" cy="3915295"/>
          </a:xfrm>
          <a:prstGeom prst="rect">
            <a:avLst/>
          </a:prstGeom>
        </p:spPr>
      </p:pic>
      <p:pic>
        <p:nvPicPr>
          <p:cNvPr id="8" name="Imagen 7">
            <a:extLst>
              <a:ext uri="{FF2B5EF4-FFF2-40B4-BE49-F238E27FC236}">
                <a16:creationId xmlns:a16="http://schemas.microsoft.com/office/drawing/2014/main" id="{7C613D18-489F-689B-52F9-3F3B4AA9E261}"/>
              </a:ext>
            </a:extLst>
          </p:cNvPr>
          <p:cNvPicPr>
            <a:picLocks noChangeAspect="1"/>
          </p:cNvPicPr>
          <p:nvPr/>
        </p:nvPicPr>
        <p:blipFill rotWithShape="1">
          <a:blip r:embed="rId3">
            <a:extLst>
              <a:ext uri="{28A0092B-C50C-407E-A947-70E740481C1C}">
                <a14:useLocalDpi xmlns:a14="http://schemas.microsoft.com/office/drawing/2010/main" val="0"/>
              </a:ext>
            </a:extLst>
          </a:blip>
          <a:srcRect l="4058" t="21796" r="64381" b="24037"/>
          <a:stretch/>
        </p:blipFill>
        <p:spPr>
          <a:xfrm>
            <a:off x="1280159" y="1679170"/>
            <a:ext cx="3308465" cy="4015047"/>
          </a:xfrm>
          <a:prstGeom prst="rect">
            <a:avLst/>
          </a:prstGeom>
        </p:spPr>
      </p:pic>
      <p:pic>
        <p:nvPicPr>
          <p:cNvPr id="9" name="Imagen 8">
            <a:extLst>
              <a:ext uri="{FF2B5EF4-FFF2-40B4-BE49-F238E27FC236}">
                <a16:creationId xmlns:a16="http://schemas.microsoft.com/office/drawing/2014/main" id="{2C72B2C6-E06E-0BD2-B15D-B1938A2F2FC4}"/>
              </a:ext>
            </a:extLst>
          </p:cNvPr>
          <p:cNvPicPr>
            <a:picLocks noChangeAspect="1"/>
          </p:cNvPicPr>
          <p:nvPr/>
        </p:nvPicPr>
        <p:blipFill rotWithShape="1">
          <a:blip r:embed="rId3">
            <a:extLst>
              <a:ext uri="{28A0092B-C50C-407E-A947-70E740481C1C}">
                <a14:useLocalDpi xmlns:a14="http://schemas.microsoft.com/office/drawing/2010/main" val="0"/>
              </a:ext>
            </a:extLst>
          </a:blip>
          <a:srcRect l="35620" t="21795" r="46934" b="25383"/>
          <a:stretch/>
        </p:blipFill>
        <p:spPr>
          <a:xfrm>
            <a:off x="4588624" y="1679170"/>
            <a:ext cx="1828801" cy="3915295"/>
          </a:xfrm>
          <a:prstGeom prst="rect">
            <a:avLst/>
          </a:prstGeom>
        </p:spPr>
      </p:pic>
    </p:spTree>
    <p:extLst>
      <p:ext uri="{BB962C8B-B14F-4D97-AF65-F5344CB8AC3E}">
        <p14:creationId xmlns:p14="http://schemas.microsoft.com/office/powerpoint/2010/main" val="3965156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9FAD05-0745-C076-3668-36614B7B040A}"/>
              </a:ext>
            </a:extLst>
          </p:cNvPr>
          <p:cNvSpPr>
            <a:spLocks noGrp="1"/>
          </p:cNvSpPr>
          <p:nvPr>
            <p:ph idx="1"/>
          </p:nvPr>
        </p:nvSpPr>
        <p:spPr>
          <a:xfrm>
            <a:off x="5153890" y="3556001"/>
            <a:ext cx="1884220" cy="230300"/>
          </a:xfrm>
        </p:spPr>
        <p:txBody>
          <a:bodyPr>
            <a:noAutofit/>
          </a:bodyPr>
          <a:lstStyle/>
          <a:p>
            <a:pPr marL="0" indent="0" algn="ctr">
              <a:buNone/>
            </a:pPr>
            <a:r>
              <a:rPr lang="es-EC" sz="1200" dirty="0">
                <a:latin typeface="Futura Md BT" panose="020B0602020204020303" pitchFamily="34" charset="0"/>
              </a:rPr>
              <a:t>Decisiones Proyectuales</a:t>
            </a:r>
            <a:endParaRPr lang="en-US" sz="1200" dirty="0">
              <a:latin typeface="Futura Md BT" panose="020B0602020204020303" pitchFamily="34" charset="0"/>
            </a:endParaRPr>
          </a:p>
        </p:txBody>
      </p:sp>
      <p:sp>
        <p:nvSpPr>
          <p:cNvPr id="8" name="Título 1">
            <a:extLst>
              <a:ext uri="{FF2B5EF4-FFF2-40B4-BE49-F238E27FC236}">
                <a16:creationId xmlns:a16="http://schemas.microsoft.com/office/drawing/2014/main" id="{B97F2BD6-1CB9-EE62-D8E4-7E27E62E916A}"/>
              </a:ext>
            </a:extLst>
          </p:cNvPr>
          <p:cNvSpPr txBox="1">
            <a:spLocks/>
          </p:cNvSpPr>
          <p:nvPr/>
        </p:nvSpPr>
        <p:spPr>
          <a:xfrm>
            <a:off x="5595168" y="2806437"/>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04</a:t>
            </a:r>
            <a:endParaRPr lang="en-US" b="1" dirty="0">
              <a:latin typeface="Futura Md BT" panose="020B0602020204020303" pitchFamily="34" charset="0"/>
            </a:endParaRPr>
          </a:p>
        </p:txBody>
      </p:sp>
    </p:spTree>
    <p:extLst>
      <p:ext uri="{BB962C8B-B14F-4D97-AF65-F5344CB8AC3E}">
        <p14:creationId xmlns:p14="http://schemas.microsoft.com/office/powerpoint/2010/main" val="1586547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o 4">
            <a:extLst>
              <a:ext uri="{FF2B5EF4-FFF2-40B4-BE49-F238E27FC236}">
                <a16:creationId xmlns:a16="http://schemas.microsoft.com/office/drawing/2014/main" id="{5BCB4906-D35B-110A-55E7-37965C04D368}"/>
              </a:ext>
            </a:extLst>
          </p:cNvPr>
          <p:cNvGraphicFramePr>
            <a:graphicFrameLocks noGrp="1" noDrilldown="1" noChangeAspect="1" noMove="1" noResize="1"/>
          </p:cNvGraphicFramePr>
          <p:nvPr>
            <p:extLst>
              <p:ext uri="{D42A27DB-BD31-4B8C-83A1-F6EECF244321}">
                <p14:modId xmlns:p14="http://schemas.microsoft.com/office/powerpoint/2010/main" val="2956112459"/>
              </p:ext>
            </p:extLst>
          </p:nvPr>
        </p:nvGraphicFramePr>
        <p:xfrm>
          <a:off x="2888451" y="1481634"/>
          <a:ext cx="6415088" cy="4533900"/>
        </p:xfrm>
        <a:graphic>
          <a:graphicData uri="http://schemas.openxmlformats.org/presentationml/2006/ole">
            <mc:AlternateContent xmlns:mc="http://schemas.openxmlformats.org/markup-compatibility/2006">
              <mc:Choice xmlns:v="urn:schemas-microsoft-com:vml" Requires="v">
                <p:oleObj name="Acrobat Document" r:id="rId3" imgW="6415686" imgH="4533492" progId="Acrobat.Document.DC">
                  <p:embed/>
                </p:oleObj>
              </mc:Choice>
              <mc:Fallback>
                <p:oleObj name="Acrobat Document" r:id="rId3" imgW="6415686" imgH="4533492" progId="Acrobat.Document.DC">
                  <p:embed/>
                  <p:pic>
                    <p:nvPicPr>
                      <p:cNvPr id="5" name="Objeto 4">
                        <a:extLst>
                          <a:ext uri="{FF2B5EF4-FFF2-40B4-BE49-F238E27FC236}">
                            <a16:creationId xmlns:a16="http://schemas.microsoft.com/office/drawing/2014/main" id="{5BCB4906-D35B-110A-55E7-37965C04D368}"/>
                          </a:ext>
                        </a:extLst>
                      </p:cNvPr>
                      <p:cNvPicPr/>
                      <p:nvPr/>
                    </p:nvPicPr>
                    <p:blipFill>
                      <a:blip r:embed="rId4"/>
                      <a:stretch>
                        <a:fillRect/>
                      </a:stretch>
                    </p:blipFill>
                    <p:spPr>
                      <a:xfrm>
                        <a:off x="2888451" y="1481634"/>
                        <a:ext cx="6415088" cy="4533900"/>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630986" y="704316"/>
            <a:ext cx="2930020"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Estrategias de Implantación</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5299577" y="1481634"/>
            <a:ext cx="1592836" cy="416132"/>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1. Estado Actual</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4387262" y="5910856"/>
            <a:ext cx="3417466"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El </a:t>
            </a:r>
            <a:r>
              <a:rPr lang="es-EC" sz="1200" b="1" dirty="0">
                <a:latin typeface="Futura Md BT" panose="020B0602020204020303" pitchFamily="34" charset="0"/>
              </a:rPr>
              <a:t>vacío invadido </a:t>
            </a:r>
            <a:r>
              <a:rPr lang="es-EC" sz="1200" dirty="0">
                <a:latin typeface="Futura Md BT" panose="020B0602020204020303" pitchFamily="34" charset="0"/>
              </a:rPr>
              <a:t>una edificación que tiene actividades de comercio.</a:t>
            </a:r>
            <a:endParaRPr lang="en-US" sz="1200" dirty="0">
              <a:latin typeface="Futura Md BT" panose="020B0602020204020303" pitchFamily="34" charset="0"/>
            </a:endParaRPr>
          </a:p>
        </p:txBody>
      </p:sp>
    </p:spTree>
    <p:extLst>
      <p:ext uri="{BB962C8B-B14F-4D97-AF65-F5344CB8AC3E}">
        <p14:creationId xmlns:p14="http://schemas.microsoft.com/office/powerpoint/2010/main" val="92256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059FF879-8E22-7674-A389-480553648362}"/>
              </a:ext>
            </a:extLst>
          </p:cNvPr>
          <p:cNvGraphicFramePr>
            <a:graphicFrameLocks noChangeAspect="1"/>
          </p:cNvGraphicFramePr>
          <p:nvPr>
            <p:extLst>
              <p:ext uri="{D42A27DB-BD31-4B8C-83A1-F6EECF244321}">
                <p14:modId xmlns:p14="http://schemas.microsoft.com/office/powerpoint/2010/main" val="1583145694"/>
              </p:ext>
            </p:extLst>
          </p:nvPr>
        </p:nvGraphicFramePr>
        <p:xfrm>
          <a:off x="2888451" y="1481634"/>
          <a:ext cx="6415088" cy="4533900"/>
        </p:xfrm>
        <a:graphic>
          <a:graphicData uri="http://schemas.openxmlformats.org/presentationml/2006/ole">
            <mc:AlternateContent xmlns:mc="http://schemas.openxmlformats.org/markup-compatibility/2006">
              <mc:Choice xmlns:v="urn:schemas-microsoft-com:vml" Requires="v">
                <p:oleObj name="Acrobat Document" r:id="rId3" imgW="6415686" imgH="4533492" progId="Acrobat.Document.DC">
                  <p:embed/>
                </p:oleObj>
              </mc:Choice>
              <mc:Fallback>
                <p:oleObj name="Acrobat Document" r:id="rId3" imgW="6415686" imgH="4533492" progId="Acrobat.Document.DC">
                  <p:embed/>
                  <p:pic>
                    <p:nvPicPr>
                      <p:cNvPr id="3" name="Objeto 2">
                        <a:extLst>
                          <a:ext uri="{FF2B5EF4-FFF2-40B4-BE49-F238E27FC236}">
                            <a16:creationId xmlns:a16="http://schemas.microsoft.com/office/drawing/2014/main" id="{059FF879-8E22-7674-A389-480553648362}"/>
                          </a:ext>
                        </a:extLst>
                      </p:cNvPr>
                      <p:cNvPicPr/>
                      <p:nvPr/>
                    </p:nvPicPr>
                    <p:blipFill>
                      <a:blip r:embed="rId4"/>
                      <a:stretch>
                        <a:fillRect/>
                      </a:stretch>
                    </p:blipFill>
                    <p:spPr>
                      <a:xfrm>
                        <a:off x="2888451" y="1481634"/>
                        <a:ext cx="6415088" cy="4533900"/>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630986" y="704316"/>
            <a:ext cx="2930020"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Estrategias de Implantación</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4729306" y="1481634"/>
            <a:ext cx="2733378" cy="416132"/>
          </a:xfrm>
          <a:prstGeom prst="rect">
            <a:avLst/>
          </a:prstGeom>
        </p:spPr>
        <p:txBody>
          <a:bodyPr vert="horz" lIns="91440" tIns="45720" rIns="91440" bIns="45720" rtlCol="0" anchor="t">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2. Eliminación de la edificación</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923061" y="5910856"/>
            <a:ext cx="4345868"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Eliminación</a:t>
            </a:r>
            <a:r>
              <a:rPr lang="es-EC" sz="1200" dirty="0">
                <a:latin typeface="Futura Md BT" panose="020B0602020204020303" pitchFamily="34" charset="0"/>
              </a:rPr>
              <a:t> del Mercado Arenas y edificaciones en deterioro irreparable </a:t>
            </a:r>
            <a:r>
              <a:rPr lang="es-EC" sz="1200" b="1" dirty="0">
                <a:latin typeface="Futura Md BT" panose="020B0602020204020303" pitchFamily="34" charset="0"/>
              </a:rPr>
              <a:t>+ aumento de vacíos </a:t>
            </a:r>
            <a:r>
              <a:rPr lang="es-EC" sz="1200" dirty="0">
                <a:latin typeface="Futura Md BT" panose="020B0602020204020303" pitchFamily="34" charset="0"/>
              </a:rPr>
              <a:t>que potencien el lugar.</a:t>
            </a:r>
            <a:endParaRPr lang="en-US" sz="1200" dirty="0">
              <a:latin typeface="Futura Md BT" panose="020B0602020204020303" pitchFamily="34" charset="0"/>
            </a:endParaRPr>
          </a:p>
        </p:txBody>
      </p:sp>
      <p:pic>
        <p:nvPicPr>
          <p:cNvPr id="9" name="Imagen 8">
            <a:extLst>
              <a:ext uri="{FF2B5EF4-FFF2-40B4-BE49-F238E27FC236}">
                <a16:creationId xmlns:a16="http://schemas.microsoft.com/office/drawing/2014/main" id="{E103CA46-4429-C3D1-3D0D-609FEE8C674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034838" y="2742876"/>
            <a:ext cx="2921188" cy="2042457"/>
          </a:xfrm>
          <a:prstGeom prst="rect">
            <a:avLst/>
          </a:prstGeom>
        </p:spPr>
      </p:pic>
    </p:spTree>
    <p:extLst>
      <p:ext uri="{BB962C8B-B14F-4D97-AF65-F5344CB8AC3E}">
        <p14:creationId xmlns:p14="http://schemas.microsoft.com/office/powerpoint/2010/main" val="403086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to 4">
            <a:extLst>
              <a:ext uri="{FF2B5EF4-FFF2-40B4-BE49-F238E27FC236}">
                <a16:creationId xmlns:a16="http://schemas.microsoft.com/office/drawing/2014/main" id="{A0527AE3-E456-72F2-1037-E5D98CF37F0B}"/>
              </a:ext>
            </a:extLst>
          </p:cNvPr>
          <p:cNvGraphicFramePr>
            <a:graphicFrameLocks noChangeAspect="1"/>
          </p:cNvGraphicFramePr>
          <p:nvPr>
            <p:extLst>
              <p:ext uri="{D42A27DB-BD31-4B8C-83A1-F6EECF244321}">
                <p14:modId xmlns:p14="http://schemas.microsoft.com/office/powerpoint/2010/main" val="2659765401"/>
              </p:ext>
            </p:extLst>
          </p:nvPr>
        </p:nvGraphicFramePr>
        <p:xfrm>
          <a:off x="2888451" y="1481634"/>
          <a:ext cx="6415088" cy="4533900"/>
        </p:xfrm>
        <a:graphic>
          <a:graphicData uri="http://schemas.openxmlformats.org/presentationml/2006/ole">
            <mc:AlternateContent xmlns:mc="http://schemas.openxmlformats.org/markup-compatibility/2006">
              <mc:Choice xmlns:v="urn:schemas-microsoft-com:vml" Requires="v">
                <p:oleObj name="Acrobat Document" r:id="rId3" imgW="6415686" imgH="4533492" progId="Acrobat.Document.DC">
                  <p:embed/>
                </p:oleObj>
              </mc:Choice>
              <mc:Fallback>
                <p:oleObj name="Acrobat Document" r:id="rId3" imgW="6415686" imgH="4533492" progId="Acrobat.Document.DC">
                  <p:embed/>
                  <p:pic>
                    <p:nvPicPr>
                      <p:cNvPr id="5" name="Objeto 4">
                        <a:extLst>
                          <a:ext uri="{FF2B5EF4-FFF2-40B4-BE49-F238E27FC236}">
                            <a16:creationId xmlns:a16="http://schemas.microsoft.com/office/drawing/2014/main" id="{A0527AE3-E456-72F2-1037-E5D98CF37F0B}"/>
                          </a:ext>
                        </a:extLst>
                      </p:cNvPr>
                      <p:cNvPicPr/>
                      <p:nvPr/>
                    </p:nvPicPr>
                    <p:blipFill>
                      <a:blip r:embed="rId4"/>
                      <a:stretch>
                        <a:fillRect/>
                      </a:stretch>
                    </p:blipFill>
                    <p:spPr>
                      <a:xfrm>
                        <a:off x="2888451" y="1481634"/>
                        <a:ext cx="6415088" cy="4533900"/>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630986" y="704316"/>
            <a:ext cx="2930020"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Estrategias de Implantación</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4729306" y="1481634"/>
            <a:ext cx="2733378" cy="416132"/>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3. Geometrización del vacío</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Generación de </a:t>
            </a:r>
            <a:r>
              <a:rPr lang="es-EC" sz="1200" b="1" dirty="0">
                <a:latin typeface="Futura Md BT" panose="020B0602020204020303" pitchFamily="34" charset="0"/>
              </a:rPr>
              <a:t>ejes y guías</a:t>
            </a:r>
            <a:r>
              <a:rPr lang="es-EC" sz="1200" dirty="0">
                <a:latin typeface="Futura Md BT" panose="020B0602020204020303" pitchFamily="34" charset="0"/>
              </a:rPr>
              <a:t> que permitan </a:t>
            </a:r>
            <a:r>
              <a:rPr lang="es-EC" sz="1200" b="1" dirty="0">
                <a:latin typeface="Futura Md BT" panose="020B0602020204020303" pitchFamily="34" charset="0"/>
              </a:rPr>
              <a:t>ordenar</a:t>
            </a:r>
            <a:r>
              <a:rPr lang="es-EC" sz="1200" dirty="0">
                <a:latin typeface="Futura Md BT" panose="020B0602020204020303" pitchFamily="34" charset="0"/>
              </a:rPr>
              <a:t> el vacío y los espacios donde serán colocadas las nuevas edificaciones. </a:t>
            </a:r>
            <a:r>
              <a:rPr lang="es-EC" sz="1200" b="1" dirty="0">
                <a:latin typeface="Futura Md BT" panose="020B0602020204020303" pitchFamily="34" charset="0"/>
              </a:rPr>
              <a:t>Habitar el perímetro y liberar el centro</a:t>
            </a:r>
            <a:r>
              <a:rPr lang="es-EC" sz="1200" dirty="0">
                <a:latin typeface="Futura Md BT" panose="020B0602020204020303" pitchFamily="34" charset="0"/>
              </a:rPr>
              <a:t>.</a:t>
            </a:r>
            <a:endParaRPr lang="en-US" sz="1200" dirty="0">
              <a:latin typeface="Futura Md BT" panose="020B0602020204020303" pitchFamily="34" charset="0"/>
            </a:endParaRPr>
          </a:p>
        </p:txBody>
      </p:sp>
    </p:spTree>
    <p:extLst>
      <p:ext uri="{BB962C8B-B14F-4D97-AF65-F5344CB8AC3E}">
        <p14:creationId xmlns:p14="http://schemas.microsoft.com/office/powerpoint/2010/main" val="3571342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5EE175EB-6304-F6E8-727E-3DC6A3405D35}"/>
              </a:ext>
            </a:extLst>
          </p:cNvPr>
          <p:cNvGraphicFramePr>
            <a:graphicFrameLocks noChangeAspect="1"/>
          </p:cNvGraphicFramePr>
          <p:nvPr>
            <p:extLst>
              <p:ext uri="{D42A27DB-BD31-4B8C-83A1-F6EECF244321}">
                <p14:modId xmlns:p14="http://schemas.microsoft.com/office/powerpoint/2010/main" val="4242396630"/>
              </p:ext>
            </p:extLst>
          </p:nvPr>
        </p:nvGraphicFramePr>
        <p:xfrm>
          <a:off x="2888451" y="1481634"/>
          <a:ext cx="6415087" cy="4533900"/>
        </p:xfrm>
        <a:graphic>
          <a:graphicData uri="http://schemas.openxmlformats.org/presentationml/2006/ole">
            <mc:AlternateContent xmlns:mc="http://schemas.openxmlformats.org/markup-compatibility/2006">
              <mc:Choice xmlns:v="urn:schemas-microsoft-com:vml" Requires="v">
                <p:oleObj name="Acrobat Document" r:id="rId3" imgW="6415686" imgH="4533492" progId="Acrobat.Document.DC">
                  <p:embed/>
                </p:oleObj>
              </mc:Choice>
              <mc:Fallback>
                <p:oleObj name="Acrobat Document" r:id="rId3" imgW="6415686" imgH="4533492" progId="Acrobat.Document.DC">
                  <p:embed/>
                  <p:pic>
                    <p:nvPicPr>
                      <p:cNvPr id="3" name="Objeto 2">
                        <a:extLst>
                          <a:ext uri="{FF2B5EF4-FFF2-40B4-BE49-F238E27FC236}">
                            <a16:creationId xmlns:a16="http://schemas.microsoft.com/office/drawing/2014/main" id="{5EE175EB-6304-F6E8-727E-3DC6A3405D35}"/>
                          </a:ext>
                        </a:extLst>
                      </p:cNvPr>
                      <p:cNvPicPr/>
                      <p:nvPr/>
                    </p:nvPicPr>
                    <p:blipFill>
                      <a:blip r:embed="rId4"/>
                      <a:stretch>
                        <a:fillRect/>
                      </a:stretch>
                    </p:blipFill>
                    <p:spPr>
                      <a:xfrm>
                        <a:off x="2888451" y="1481634"/>
                        <a:ext cx="6415087" cy="4533900"/>
                      </a:xfrm>
                      <a:prstGeom prst="rect">
                        <a:avLst/>
                      </a:prstGeom>
                    </p:spPr>
                  </p:pic>
                </p:oleObj>
              </mc:Fallback>
            </mc:AlternateContent>
          </a:graphicData>
        </a:graphic>
      </p:graphicFrame>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630986" y="704316"/>
            <a:ext cx="2930020"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Estrategias de Implantación</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5102932" y="1481634"/>
            <a:ext cx="1986126" cy="416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4. Primer volumen</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Primer volumen extruido, donde se identifican aquellos lugares donde la edificación debe </a:t>
            </a:r>
            <a:r>
              <a:rPr lang="es-EC" sz="1200" b="1" dirty="0">
                <a:latin typeface="Futura Md BT" panose="020B0602020204020303" pitchFamily="34" charset="0"/>
              </a:rPr>
              <a:t>adaptarse a las alturas</a:t>
            </a:r>
            <a:r>
              <a:rPr lang="es-EC" sz="1200" dirty="0">
                <a:latin typeface="Futura Md BT" panose="020B0602020204020303" pitchFamily="34" charset="0"/>
              </a:rPr>
              <a:t> de sus vecinos.</a:t>
            </a:r>
            <a:endParaRPr lang="en-US" sz="1200" dirty="0">
              <a:latin typeface="Futura Md BT" panose="020B0602020204020303" pitchFamily="34" charset="0"/>
            </a:endParaRPr>
          </a:p>
        </p:txBody>
      </p:sp>
    </p:spTree>
    <p:extLst>
      <p:ext uri="{BB962C8B-B14F-4D97-AF65-F5344CB8AC3E}">
        <p14:creationId xmlns:p14="http://schemas.microsoft.com/office/powerpoint/2010/main" val="3626673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630986" y="704316"/>
            <a:ext cx="2930020" cy="5886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Estrategias de Implantación</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5201255" y="1481634"/>
            <a:ext cx="1789480" cy="416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5. Volumen Final</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Dialogo armonioso </a:t>
            </a:r>
            <a:r>
              <a:rPr lang="es-EC" sz="1200" dirty="0">
                <a:latin typeface="Futura Md BT" panose="020B0602020204020303" pitchFamily="34" charset="0"/>
              </a:rPr>
              <a:t>con el entorno, puesto que la nueva edificación no busca competir con el entorno sino establecerse como una </a:t>
            </a:r>
            <a:r>
              <a:rPr lang="es-EC" sz="1200" b="1" dirty="0">
                <a:latin typeface="Futura Md BT" panose="020B0602020204020303" pitchFamily="34" charset="0"/>
              </a:rPr>
              <a:t>intervención sutil</a:t>
            </a:r>
            <a:r>
              <a:rPr lang="es-EC" sz="1200" dirty="0">
                <a:latin typeface="Futura Md BT" panose="020B0602020204020303" pitchFamily="34" charset="0"/>
              </a:rPr>
              <a:t>.</a:t>
            </a:r>
            <a:endParaRPr lang="en-US" sz="1200" dirty="0">
              <a:latin typeface="Futura Md BT" panose="020B0602020204020303" pitchFamily="34" charset="0"/>
            </a:endParaRPr>
          </a:p>
        </p:txBody>
      </p:sp>
      <p:graphicFrame>
        <p:nvGraphicFramePr>
          <p:cNvPr id="14" name="Objeto 13">
            <a:extLst>
              <a:ext uri="{FF2B5EF4-FFF2-40B4-BE49-F238E27FC236}">
                <a16:creationId xmlns:a16="http://schemas.microsoft.com/office/drawing/2014/main" id="{32EF7FA9-8D29-79DF-9D7D-39D27611C778}"/>
              </a:ext>
            </a:extLst>
          </p:cNvPr>
          <p:cNvGraphicFramePr>
            <a:graphicFrameLocks noChangeAspect="1"/>
          </p:cNvGraphicFramePr>
          <p:nvPr>
            <p:extLst>
              <p:ext uri="{D42A27DB-BD31-4B8C-83A1-F6EECF244321}">
                <p14:modId xmlns:p14="http://schemas.microsoft.com/office/powerpoint/2010/main" val="772844820"/>
              </p:ext>
            </p:extLst>
          </p:nvPr>
        </p:nvGraphicFramePr>
        <p:xfrm>
          <a:off x="3395664" y="1844675"/>
          <a:ext cx="5364162" cy="3791153"/>
        </p:xfrm>
        <a:graphic>
          <a:graphicData uri="http://schemas.openxmlformats.org/presentationml/2006/ole">
            <mc:AlternateContent xmlns:mc="http://schemas.openxmlformats.org/markup-compatibility/2006">
              <mc:Choice xmlns:v="urn:schemas-microsoft-com:vml" Requires="v">
                <p:oleObj name="Acrobat Document" r:id="rId3" imgW="6415686" imgH="4533492" progId="Acrobat.Document.DC">
                  <p:embed/>
                </p:oleObj>
              </mc:Choice>
              <mc:Fallback>
                <p:oleObj name="Acrobat Document" r:id="rId3" imgW="6415686" imgH="4533492" progId="Acrobat.Document.DC">
                  <p:embed/>
                  <p:pic>
                    <p:nvPicPr>
                      <p:cNvPr id="14" name="Objeto 13">
                        <a:extLst>
                          <a:ext uri="{FF2B5EF4-FFF2-40B4-BE49-F238E27FC236}">
                            <a16:creationId xmlns:a16="http://schemas.microsoft.com/office/drawing/2014/main" id="{32EF7FA9-8D29-79DF-9D7D-39D27611C778}"/>
                          </a:ext>
                        </a:extLst>
                      </p:cNvPr>
                      <p:cNvPicPr/>
                      <p:nvPr/>
                    </p:nvPicPr>
                    <p:blipFill>
                      <a:blip r:embed="rId4"/>
                      <a:stretch>
                        <a:fillRect/>
                      </a:stretch>
                    </p:blipFill>
                    <p:spPr>
                      <a:xfrm>
                        <a:off x="3395664" y="1844675"/>
                        <a:ext cx="5364162" cy="3791153"/>
                      </a:xfrm>
                      <a:prstGeom prst="rect">
                        <a:avLst/>
                      </a:prstGeom>
                    </p:spPr>
                  </p:pic>
                </p:oleObj>
              </mc:Fallback>
            </mc:AlternateContent>
          </a:graphicData>
        </a:graphic>
      </p:graphicFrame>
    </p:spTree>
    <p:extLst>
      <p:ext uri="{BB962C8B-B14F-4D97-AF65-F5344CB8AC3E}">
        <p14:creationId xmlns:p14="http://schemas.microsoft.com/office/powerpoint/2010/main" val="236607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494407" y="781396"/>
            <a:ext cx="3203178" cy="4344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Composición Final del Volumen</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4689893" y="1472688"/>
            <a:ext cx="2812214" cy="43444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6. Generación de Umbrales</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Generación de </a:t>
            </a:r>
            <a:r>
              <a:rPr lang="es-EC" sz="1200" b="1" dirty="0">
                <a:latin typeface="Futura Md BT" panose="020B0602020204020303" pitchFamily="34" charset="0"/>
              </a:rPr>
              <a:t>umbrales</a:t>
            </a:r>
            <a:r>
              <a:rPr lang="es-EC" sz="1200" dirty="0">
                <a:latin typeface="Futura Md BT" panose="020B0602020204020303" pitchFamily="34" charset="0"/>
              </a:rPr>
              <a:t> para mantener la </a:t>
            </a:r>
            <a:r>
              <a:rPr lang="es-EC" sz="1200" b="1" dirty="0">
                <a:latin typeface="Futura Md BT" panose="020B0602020204020303" pitchFamily="34" charset="0"/>
              </a:rPr>
              <a:t>continuidad de las fachadas</a:t>
            </a:r>
            <a:r>
              <a:rPr lang="es-EC" sz="1200" dirty="0">
                <a:latin typeface="Futura Md BT" panose="020B0602020204020303" pitchFamily="34" charset="0"/>
              </a:rPr>
              <a:t> de las edificaciones del CHQ que se encuentran sobre línea de fábrica.</a:t>
            </a:r>
            <a:endParaRPr lang="en-US" sz="1200" dirty="0">
              <a:latin typeface="Futura Md BT" panose="020B0602020204020303" pitchFamily="34" charset="0"/>
            </a:endParaRPr>
          </a:p>
        </p:txBody>
      </p:sp>
      <p:graphicFrame>
        <p:nvGraphicFramePr>
          <p:cNvPr id="5" name="Objeto 4">
            <a:extLst>
              <a:ext uri="{FF2B5EF4-FFF2-40B4-BE49-F238E27FC236}">
                <a16:creationId xmlns:a16="http://schemas.microsoft.com/office/drawing/2014/main" id="{C07F035F-8F78-E73B-A0BF-742934B960C5}"/>
              </a:ext>
            </a:extLst>
          </p:cNvPr>
          <p:cNvGraphicFramePr>
            <a:graphicFrameLocks noChangeAspect="1"/>
          </p:cNvGraphicFramePr>
          <p:nvPr>
            <p:extLst>
              <p:ext uri="{D42A27DB-BD31-4B8C-83A1-F6EECF244321}">
                <p14:modId xmlns:p14="http://schemas.microsoft.com/office/powerpoint/2010/main" val="2285742077"/>
              </p:ext>
            </p:extLst>
          </p:nvPr>
        </p:nvGraphicFramePr>
        <p:xfrm>
          <a:off x="3395663" y="1853739"/>
          <a:ext cx="5364162" cy="3791152"/>
        </p:xfrm>
        <a:graphic>
          <a:graphicData uri="http://schemas.openxmlformats.org/presentationml/2006/ole">
            <mc:AlternateContent xmlns:mc="http://schemas.openxmlformats.org/markup-compatibility/2006">
              <mc:Choice xmlns:v="urn:schemas-microsoft-com:vml" Requires="v">
                <p:oleObj name="Acrobat Document" r:id="rId3" imgW="6415686" imgH="4533492" progId="Acrobat.Document.DC">
                  <p:embed/>
                </p:oleObj>
              </mc:Choice>
              <mc:Fallback>
                <p:oleObj name="Acrobat Document" r:id="rId3" imgW="6415686" imgH="4533492" progId="Acrobat.Document.DC">
                  <p:embed/>
                  <p:pic>
                    <p:nvPicPr>
                      <p:cNvPr id="5" name="Objeto 4">
                        <a:extLst>
                          <a:ext uri="{FF2B5EF4-FFF2-40B4-BE49-F238E27FC236}">
                            <a16:creationId xmlns:a16="http://schemas.microsoft.com/office/drawing/2014/main" id="{C07F035F-8F78-E73B-A0BF-742934B960C5}"/>
                          </a:ext>
                        </a:extLst>
                      </p:cNvPr>
                      <p:cNvPicPr/>
                      <p:nvPr/>
                    </p:nvPicPr>
                    <p:blipFill>
                      <a:blip r:embed="rId4"/>
                      <a:stretch>
                        <a:fillRect/>
                      </a:stretch>
                    </p:blipFill>
                    <p:spPr>
                      <a:xfrm>
                        <a:off x="3395663" y="1853739"/>
                        <a:ext cx="5364162" cy="3791152"/>
                      </a:xfrm>
                      <a:prstGeom prst="rect">
                        <a:avLst/>
                      </a:prstGeom>
                    </p:spPr>
                  </p:pic>
                </p:oleObj>
              </mc:Fallback>
            </mc:AlternateContent>
          </a:graphicData>
        </a:graphic>
      </p:graphicFrame>
    </p:spTree>
    <p:extLst>
      <p:ext uri="{BB962C8B-B14F-4D97-AF65-F5344CB8AC3E}">
        <p14:creationId xmlns:p14="http://schemas.microsoft.com/office/powerpoint/2010/main" val="1861114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494407" y="781396"/>
            <a:ext cx="3203178" cy="4344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Composición Final del Volumen</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5076305" y="1481805"/>
            <a:ext cx="2039390" cy="41621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7. Remates Visuales</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721321" y="5910856"/>
            <a:ext cx="4749348"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b="1" dirty="0">
                <a:latin typeface="Futura Md BT" panose="020B0602020204020303" pitchFamily="34" charset="0"/>
              </a:rPr>
              <a:t>Remates visuales</a:t>
            </a:r>
            <a:r>
              <a:rPr lang="es-EC" sz="1200" dirty="0">
                <a:latin typeface="Futura Md BT" panose="020B0602020204020303" pitchFamily="34" charset="0"/>
              </a:rPr>
              <a:t> al final de cada uno de </a:t>
            </a:r>
            <a:r>
              <a:rPr lang="es-EC" sz="1200" b="1" dirty="0">
                <a:latin typeface="Futura Md BT" panose="020B0602020204020303" pitchFamily="34" charset="0"/>
              </a:rPr>
              <a:t>los ingresos principales</a:t>
            </a:r>
            <a:r>
              <a:rPr lang="es-EC" sz="1200" dirty="0">
                <a:latin typeface="Futura Md BT" panose="020B0602020204020303" pitchFamily="34" charset="0"/>
              </a:rPr>
              <a:t> que generen interés en los usuarios por descubrir el proyecto. Los remates empiezan a </a:t>
            </a:r>
            <a:r>
              <a:rPr lang="es-EC" sz="1200" b="1" dirty="0">
                <a:latin typeface="Futura Md BT" panose="020B0602020204020303" pitchFamily="34" charset="0"/>
              </a:rPr>
              <a:t>jerarquizar</a:t>
            </a:r>
            <a:r>
              <a:rPr lang="es-EC" sz="1200" dirty="0">
                <a:latin typeface="Futura Md BT" panose="020B0602020204020303" pitchFamily="34" charset="0"/>
              </a:rPr>
              <a:t> el proyecto.</a:t>
            </a:r>
            <a:endParaRPr lang="en-US" sz="1200" dirty="0">
              <a:latin typeface="Futura Md BT" panose="020B0602020204020303" pitchFamily="34" charset="0"/>
            </a:endParaRPr>
          </a:p>
        </p:txBody>
      </p:sp>
      <p:graphicFrame>
        <p:nvGraphicFramePr>
          <p:cNvPr id="3" name="Objeto 2">
            <a:extLst>
              <a:ext uri="{FF2B5EF4-FFF2-40B4-BE49-F238E27FC236}">
                <a16:creationId xmlns:a16="http://schemas.microsoft.com/office/drawing/2014/main" id="{1AF37DAE-98A8-9DA7-1152-1260E3BCE230}"/>
              </a:ext>
            </a:extLst>
          </p:cNvPr>
          <p:cNvGraphicFramePr>
            <a:graphicFrameLocks noChangeAspect="1"/>
          </p:cNvGraphicFramePr>
          <p:nvPr>
            <p:extLst>
              <p:ext uri="{D42A27DB-BD31-4B8C-83A1-F6EECF244321}">
                <p14:modId xmlns:p14="http://schemas.microsoft.com/office/powerpoint/2010/main" val="4037885062"/>
              </p:ext>
            </p:extLst>
          </p:nvPr>
        </p:nvGraphicFramePr>
        <p:xfrm>
          <a:off x="3395663" y="1844675"/>
          <a:ext cx="5364162" cy="3791152"/>
        </p:xfrm>
        <a:graphic>
          <a:graphicData uri="http://schemas.openxmlformats.org/presentationml/2006/ole">
            <mc:AlternateContent xmlns:mc="http://schemas.openxmlformats.org/markup-compatibility/2006">
              <mc:Choice xmlns:v="urn:schemas-microsoft-com:vml" Requires="v">
                <p:oleObj name="Acrobat Document" r:id="rId3" imgW="6415686" imgH="4533492" progId="Acrobat.Document.DC">
                  <p:embed/>
                </p:oleObj>
              </mc:Choice>
              <mc:Fallback>
                <p:oleObj name="Acrobat Document" r:id="rId3" imgW="6415686" imgH="4533492" progId="Acrobat.Document.DC">
                  <p:embed/>
                  <p:pic>
                    <p:nvPicPr>
                      <p:cNvPr id="3" name="Objeto 2">
                        <a:extLst>
                          <a:ext uri="{FF2B5EF4-FFF2-40B4-BE49-F238E27FC236}">
                            <a16:creationId xmlns:a16="http://schemas.microsoft.com/office/drawing/2014/main" id="{1AF37DAE-98A8-9DA7-1152-1260E3BCE230}"/>
                          </a:ext>
                        </a:extLst>
                      </p:cNvPr>
                      <p:cNvPicPr/>
                      <p:nvPr/>
                    </p:nvPicPr>
                    <p:blipFill>
                      <a:blip r:embed="rId4"/>
                      <a:stretch>
                        <a:fillRect/>
                      </a:stretch>
                    </p:blipFill>
                    <p:spPr>
                      <a:xfrm>
                        <a:off x="3395663" y="1844675"/>
                        <a:ext cx="5364162" cy="3791152"/>
                      </a:xfrm>
                      <a:prstGeom prst="rect">
                        <a:avLst/>
                      </a:prstGeom>
                    </p:spPr>
                  </p:pic>
                </p:oleObj>
              </mc:Fallback>
            </mc:AlternateContent>
          </a:graphicData>
        </a:graphic>
      </p:graphicFrame>
    </p:spTree>
    <p:extLst>
      <p:ext uri="{BB962C8B-B14F-4D97-AF65-F5344CB8AC3E}">
        <p14:creationId xmlns:p14="http://schemas.microsoft.com/office/powerpoint/2010/main" val="6541958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494407" y="781396"/>
            <a:ext cx="3203178" cy="4344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Composición Final del Volumen</a:t>
            </a:r>
            <a:endParaRPr lang="en-US" sz="1600" dirty="0">
              <a:latin typeface="Futura Md BT" panose="020B0602020204020303" pitchFamily="34" charset="0"/>
            </a:endParaRPr>
          </a:p>
        </p:txBody>
      </p:sp>
      <p:sp>
        <p:nvSpPr>
          <p:cNvPr id="11" name="Título 1">
            <a:extLst>
              <a:ext uri="{FF2B5EF4-FFF2-40B4-BE49-F238E27FC236}">
                <a16:creationId xmlns:a16="http://schemas.microsoft.com/office/drawing/2014/main" id="{5C8F2447-A22A-3E94-1C42-9AADB8FA5D86}"/>
              </a:ext>
            </a:extLst>
          </p:cNvPr>
          <p:cNvSpPr txBox="1">
            <a:spLocks/>
          </p:cNvSpPr>
          <p:nvPr/>
        </p:nvSpPr>
        <p:spPr>
          <a:xfrm>
            <a:off x="3746269" y="1491103"/>
            <a:ext cx="4699462" cy="39761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8. División del vacío para generación de Plazas</a:t>
            </a:r>
            <a:endParaRPr lang="en-US" sz="16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pic>
        <p:nvPicPr>
          <p:cNvPr id="9" name="Imagen 8">
            <a:extLst>
              <a:ext uri="{FF2B5EF4-FFF2-40B4-BE49-F238E27FC236}">
                <a16:creationId xmlns:a16="http://schemas.microsoft.com/office/drawing/2014/main" id="{265FFE1D-B1D6-0AED-1377-EE90CA677A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395663" y="1844674"/>
            <a:ext cx="5364162" cy="3790919"/>
          </a:xfrm>
          <a:prstGeom prst="rect">
            <a:avLst/>
          </a:prstGeom>
        </p:spPr>
      </p:pic>
      <p:sp>
        <p:nvSpPr>
          <p:cNvPr id="12" name="CuadroTexto 11">
            <a:extLst>
              <a:ext uri="{FF2B5EF4-FFF2-40B4-BE49-F238E27FC236}">
                <a16:creationId xmlns:a16="http://schemas.microsoft.com/office/drawing/2014/main" id="{A888FB55-D345-B1A0-4B2B-58196C5F50A3}"/>
              </a:ext>
            </a:extLst>
          </p:cNvPr>
          <p:cNvSpPr txBox="1"/>
          <p:nvPr/>
        </p:nvSpPr>
        <p:spPr>
          <a:xfrm>
            <a:off x="3395663" y="5888723"/>
            <a:ext cx="5364162" cy="830997"/>
          </a:xfrm>
          <a:prstGeom prst="rect">
            <a:avLst/>
          </a:prstGeom>
          <a:noFill/>
        </p:spPr>
        <p:txBody>
          <a:bodyPr wrap="square">
            <a:spAutoFit/>
          </a:bodyPr>
          <a:lstStyle/>
          <a:p>
            <a:r>
              <a:rPr lang="es-ES" sz="1200" dirty="0">
                <a:latin typeface="Futura Md BT" panose="020B0602020204020303" pitchFamily="34" charset="0"/>
              </a:rPr>
              <a:t>A. Plaza de los Oficios, Nivel -3.00. B. Plaza de los Oficios, Nivel +/-0.00. C. Plaza de meditación, Nivel +2.25. D. Plaza Principal, Nivel +/-0.00. E. Plaza de las comidas, Nivel -2.00. F. Plaza de la confección, Nivel -1.00. G. Plaza Adulto Mayor, Nivel -1.00. H. Plaza Adulto Mayor, Nivel -7.00</a:t>
            </a:r>
            <a:endParaRPr lang="en-US" sz="1200" dirty="0">
              <a:latin typeface="Futura Md BT" panose="020B0602020204020303" pitchFamily="34" charset="0"/>
            </a:endParaRPr>
          </a:p>
        </p:txBody>
      </p:sp>
    </p:spTree>
    <p:extLst>
      <p:ext uri="{BB962C8B-B14F-4D97-AF65-F5344CB8AC3E}">
        <p14:creationId xmlns:p14="http://schemas.microsoft.com/office/powerpoint/2010/main" val="4228193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F5CE4FB3-5510-312D-A478-8CAF9DB83593}"/>
              </a:ext>
            </a:extLst>
          </p:cNvPr>
          <p:cNvPicPr>
            <a:picLocks noChangeAspect="1"/>
          </p:cNvPicPr>
          <p:nvPr/>
        </p:nvPicPr>
        <p:blipFill rotWithShape="1">
          <a:blip r:embed="rId3">
            <a:extLst>
              <a:ext uri="{28A0092B-C50C-407E-A947-70E740481C1C}">
                <a14:useLocalDpi xmlns:a14="http://schemas.microsoft.com/office/drawing/2010/main" val="0"/>
              </a:ext>
            </a:extLst>
          </a:blip>
          <a:srcRect l="54243" t="60277"/>
          <a:stretch/>
        </p:blipFill>
        <p:spPr>
          <a:xfrm>
            <a:off x="6622767" y="4064924"/>
            <a:ext cx="4663440" cy="2862615"/>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494407" y="781396"/>
            <a:ext cx="3203178" cy="43444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Estrategias de proyección interna  </a:t>
            </a:r>
            <a:endParaRPr lang="en-US" sz="1600" dirty="0">
              <a:latin typeface="Futura Md BT" panose="020B0602020204020303" pitchFamily="34" charset="0"/>
            </a:endParaRPr>
          </a:p>
        </p:txBody>
      </p:sp>
      <p:pic>
        <p:nvPicPr>
          <p:cNvPr id="8" name="Imagen 7">
            <a:extLst>
              <a:ext uri="{FF2B5EF4-FFF2-40B4-BE49-F238E27FC236}">
                <a16:creationId xmlns:a16="http://schemas.microsoft.com/office/drawing/2014/main" id="{04DEB0B4-67C8-4BA5-EDEA-64BB2C2B5573}"/>
              </a:ext>
            </a:extLst>
          </p:cNvPr>
          <p:cNvPicPr>
            <a:picLocks noChangeAspect="1"/>
          </p:cNvPicPr>
          <p:nvPr/>
        </p:nvPicPr>
        <p:blipFill rotWithShape="1">
          <a:blip r:embed="rId3">
            <a:extLst>
              <a:ext uri="{28A0092B-C50C-407E-A947-70E740481C1C}">
                <a14:useLocalDpi xmlns:a14="http://schemas.microsoft.com/office/drawing/2010/main" val="0"/>
              </a:ext>
            </a:extLst>
          </a:blip>
          <a:srcRect t="64200" r="55463"/>
          <a:stretch/>
        </p:blipFill>
        <p:spPr>
          <a:xfrm>
            <a:off x="905793" y="4596938"/>
            <a:ext cx="4539043" cy="2579981"/>
          </a:xfrm>
          <a:prstGeom prst="rect">
            <a:avLst/>
          </a:prstGeom>
        </p:spPr>
      </p:pic>
      <p:pic>
        <p:nvPicPr>
          <p:cNvPr id="9" name="Imagen 8">
            <a:extLst>
              <a:ext uri="{FF2B5EF4-FFF2-40B4-BE49-F238E27FC236}">
                <a16:creationId xmlns:a16="http://schemas.microsoft.com/office/drawing/2014/main" id="{3E0E02FA-1794-A348-A4E6-8DEFDAE4A28C}"/>
              </a:ext>
            </a:extLst>
          </p:cNvPr>
          <p:cNvPicPr>
            <a:picLocks noChangeAspect="1"/>
          </p:cNvPicPr>
          <p:nvPr/>
        </p:nvPicPr>
        <p:blipFill rotWithShape="1">
          <a:blip r:embed="rId3">
            <a:extLst>
              <a:ext uri="{28A0092B-C50C-407E-A947-70E740481C1C}">
                <a14:useLocalDpi xmlns:a14="http://schemas.microsoft.com/office/drawing/2010/main" val="0"/>
              </a:ext>
            </a:extLst>
          </a:blip>
          <a:srcRect l="53669" t="22804" b="44106"/>
          <a:stretch/>
        </p:blipFill>
        <p:spPr>
          <a:xfrm>
            <a:off x="6375567" y="1156560"/>
            <a:ext cx="4721924" cy="2384664"/>
          </a:xfrm>
          <a:prstGeom prst="rect">
            <a:avLst/>
          </a:prstGeom>
        </p:spPr>
      </p:pic>
      <p:pic>
        <p:nvPicPr>
          <p:cNvPr id="10" name="Imagen 9">
            <a:extLst>
              <a:ext uri="{FF2B5EF4-FFF2-40B4-BE49-F238E27FC236}">
                <a16:creationId xmlns:a16="http://schemas.microsoft.com/office/drawing/2014/main" id="{EE2E420A-C327-7973-B11C-AB546FD33120}"/>
              </a:ext>
            </a:extLst>
          </p:cNvPr>
          <p:cNvPicPr>
            <a:picLocks noChangeAspect="1"/>
          </p:cNvPicPr>
          <p:nvPr/>
        </p:nvPicPr>
        <p:blipFill rotWithShape="1">
          <a:blip r:embed="rId3">
            <a:extLst>
              <a:ext uri="{28A0092B-C50C-407E-A947-70E740481C1C}">
                <a14:useLocalDpi xmlns:a14="http://schemas.microsoft.com/office/drawing/2010/main" val="0"/>
              </a:ext>
            </a:extLst>
          </a:blip>
          <a:srcRect t="22804" r="53669" b="44106"/>
          <a:stretch/>
        </p:blipFill>
        <p:spPr>
          <a:xfrm>
            <a:off x="905793" y="1156559"/>
            <a:ext cx="4721923" cy="2384664"/>
          </a:xfrm>
          <a:prstGeom prst="rect">
            <a:avLst/>
          </a:prstGeom>
        </p:spPr>
      </p:pic>
      <p:sp>
        <p:nvSpPr>
          <p:cNvPr id="13" name="Título 1">
            <a:extLst>
              <a:ext uri="{FF2B5EF4-FFF2-40B4-BE49-F238E27FC236}">
                <a16:creationId xmlns:a16="http://schemas.microsoft.com/office/drawing/2014/main" id="{54022749-B797-A80F-083F-65EE1916A030}"/>
              </a:ext>
            </a:extLst>
          </p:cNvPr>
          <p:cNvSpPr txBox="1">
            <a:spLocks/>
          </p:cNvSpPr>
          <p:nvPr/>
        </p:nvSpPr>
        <p:spPr>
          <a:xfrm>
            <a:off x="2238803" y="3524599"/>
            <a:ext cx="2313719" cy="2963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9. Accesibilidad Universal.</a:t>
            </a:r>
            <a:endParaRPr lang="en-US" sz="1200" dirty="0">
              <a:latin typeface="Futura Md BT" panose="020B0602020204020303" pitchFamily="34" charset="0"/>
            </a:endParaRPr>
          </a:p>
        </p:txBody>
      </p:sp>
      <p:sp>
        <p:nvSpPr>
          <p:cNvPr id="14" name="Título 1">
            <a:extLst>
              <a:ext uri="{FF2B5EF4-FFF2-40B4-BE49-F238E27FC236}">
                <a16:creationId xmlns:a16="http://schemas.microsoft.com/office/drawing/2014/main" id="{FE4CA1B0-DFCF-3E68-DDB7-F4E6478A43AB}"/>
              </a:ext>
            </a:extLst>
          </p:cNvPr>
          <p:cNvSpPr txBox="1">
            <a:spLocks/>
          </p:cNvSpPr>
          <p:nvPr/>
        </p:nvSpPr>
        <p:spPr>
          <a:xfrm>
            <a:off x="7378839" y="3524598"/>
            <a:ext cx="2313719" cy="2963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10. Zonificación por niveles.</a:t>
            </a:r>
            <a:endParaRPr lang="en-US" sz="1200" dirty="0">
              <a:latin typeface="Futura Md BT" panose="020B0602020204020303" pitchFamily="34" charset="0"/>
            </a:endParaRPr>
          </a:p>
        </p:txBody>
      </p:sp>
      <p:sp>
        <p:nvSpPr>
          <p:cNvPr id="15" name="Título 1">
            <a:extLst>
              <a:ext uri="{FF2B5EF4-FFF2-40B4-BE49-F238E27FC236}">
                <a16:creationId xmlns:a16="http://schemas.microsoft.com/office/drawing/2014/main" id="{F698EA9C-6BF8-7D97-DF63-2B41D9818E98}"/>
              </a:ext>
            </a:extLst>
          </p:cNvPr>
          <p:cNvSpPr txBox="1">
            <a:spLocks/>
          </p:cNvSpPr>
          <p:nvPr/>
        </p:nvSpPr>
        <p:spPr>
          <a:xfrm>
            <a:off x="2147363" y="6267797"/>
            <a:ext cx="2482826" cy="29980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11. Regularización de la Planta</a:t>
            </a:r>
            <a:endParaRPr lang="en-US" sz="1200" dirty="0">
              <a:latin typeface="Futura Md BT" panose="020B0602020204020303" pitchFamily="34" charset="0"/>
            </a:endParaRPr>
          </a:p>
        </p:txBody>
      </p:sp>
      <p:sp>
        <p:nvSpPr>
          <p:cNvPr id="16" name="Título 1">
            <a:extLst>
              <a:ext uri="{FF2B5EF4-FFF2-40B4-BE49-F238E27FC236}">
                <a16:creationId xmlns:a16="http://schemas.microsoft.com/office/drawing/2014/main" id="{51F15664-B357-F318-91B4-62765D99877C}"/>
              </a:ext>
            </a:extLst>
          </p:cNvPr>
          <p:cNvSpPr txBox="1">
            <a:spLocks/>
          </p:cNvSpPr>
          <p:nvPr/>
        </p:nvSpPr>
        <p:spPr>
          <a:xfrm>
            <a:off x="7424150" y="6276110"/>
            <a:ext cx="2671350" cy="29149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12. Torre de circulación vertical</a:t>
            </a:r>
            <a:endParaRPr lang="en-US" sz="1200" dirty="0">
              <a:latin typeface="Futura Md BT" panose="020B0602020204020303" pitchFamily="34" charset="0"/>
            </a:endParaRPr>
          </a:p>
        </p:txBody>
      </p:sp>
    </p:spTree>
    <p:extLst>
      <p:ext uri="{BB962C8B-B14F-4D97-AF65-F5344CB8AC3E}">
        <p14:creationId xmlns:p14="http://schemas.microsoft.com/office/powerpoint/2010/main" val="83360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923065" y="363767"/>
            <a:ext cx="4345864" cy="646594"/>
          </a:xfrm>
        </p:spPr>
        <p:txBody>
          <a:bodyPr>
            <a:noAutofit/>
          </a:bodyPr>
          <a:lstStyle/>
          <a:p>
            <a:r>
              <a:rPr lang="es-EC" sz="2400" dirty="0">
                <a:latin typeface="Futura Md BT" panose="020B0602020204020303" pitchFamily="34" charset="0"/>
              </a:rPr>
              <a:t>DECISIONES PROYECTUALES</a:t>
            </a:r>
            <a:endParaRPr lang="en-US" sz="2400" dirty="0">
              <a:latin typeface="Futura Md BT" panose="020B0602020204020303" pitchFamily="34" charset="0"/>
            </a:endParaRPr>
          </a:p>
        </p:txBody>
      </p:sp>
      <p:sp>
        <p:nvSpPr>
          <p:cNvPr id="4" name="Título 1">
            <a:extLst>
              <a:ext uri="{FF2B5EF4-FFF2-40B4-BE49-F238E27FC236}">
                <a16:creationId xmlns:a16="http://schemas.microsoft.com/office/drawing/2014/main" id="{56F9EAA0-2124-E5E6-2A6B-D6DF23D2F1A9}"/>
              </a:ext>
            </a:extLst>
          </p:cNvPr>
          <p:cNvSpPr txBox="1">
            <a:spLocks/>
          </p:cNvSpPr>
          <p:nvPr/>
        </p:nvSpPr>
        <p:spPr>
          <a:xfrm>
            <a:off x="4494407" y="781396"/>
            <a:ext cx="3203178" cy="43444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1600" dirty="0">
                <a:latin typeface="Futura Md BT" panose="020B0602020204020303" pitchFamily="34" charset="0"/>
              </a:rPr>
              <a:t>Estrategias de proyección interna  </a:t>
            </a:r>
            <a:endParaRPr lang="en-US" sz="1600" dirty="0">
              <a:latin typeface="Futura Md BT" panose="020B0602020204020303" pitchFamily="34" charset="0"/>
            </a:endParaRPr>
          </a:p>
        </p:txBody>
      </p:sp>
      <p:sp>
        <p:nvSpPr>
          <p:cNvPr id="13" name="Título 1">
            <a:extLst>
              <a:ext uri="{FF2B5EF4-FFF2-40B4-BE49-F238E27FC236}">
                <a16:creationId xmlns:a16="http://schemas.microsoft.com/office/drawing/2014/main" id="{54022749-B797-A80F-083F-65EE1916A030}"/>
              </a:ext>
            </a:extLst>
          </p:cNvPr>
          <p:cNvSpPr txBox="1">
            <a:spLocks/>
          </p:cNvSpPr>
          <p:nvPr/>
        </p:nvSpPr>
        <p:spPr>
          <a:xfrm>
            <a:off x="570455" y="5345634"/>
            <a:ext cx="2313719" cy="2963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13. Proporción Áurea</a:t>
            </a:r>
            <a:endParaRPr lang="en-US" sz="1200" dirty="0">
              <a:latin typeface="Futura Md BT" panose="020B0602020204020303" pitchFamily="34" charset="0"/>
            </a:endParaRPr>
          </a:p>
        </p:txBody>
      </p:sp>
      <p:sp>
        <p:nvSpPr>
          <p:cNvPr id="14" name="Título 1">
            <a:extLst>
              <a:ext uri="{FF2B5EF4-FFF2-40B4-BE49-F238E27FC236}">
                <a16:creationId xmlns:a16="http://schemas.microsoft.com/office/drawing/2014/main" id="{FE4CA1B0-DFCF-3E68-DDB7-F4E6478A43AB}"/>
              </a:ext>
            </a:extLst>
          </p:cNvPr>
          <p:cNvSpPr txBox="1">
            <a:spLocks/>
          </p:cNvSpPr>
          <p:nvPr/>
        </p:nvSpPr>
        <p:spPr>
          <a:xfrm>
            <a:off x="4939136" y="5345633"/>
            <a:ext cx="2313719" cy="2963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14. Doble eje de simetría</a:t>
            </a:r>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85CE17A0-8567-10D9-3C73-54A815FADDAF}"/>
              </a:ext>
            </a:extLst>
          </p:cNvPr>
          <p:cNvPicPr>
            <a:picLocks noChangeAspect="1"/>
          </p:cNvPicPr>
          <p:nvPr/>
        </p:nvPicPr>
        <p:blipFill rotWithShape="1">
          <a:blip r:embed="rId3">
            <a:extLst>
              <a:ext uri="{28A0092B-C50C-407E-A947-70E740481C1C}">
                <a14:useLocalDpi xmlns:a14="http://schemas.microsoft.com/office/drawing/2010/main" val="0"/>
              </a:ext>
            </a:extLst>
          </a:blip>
          <a:srcRect l="63033" t="61353" r="14563" b="6061"/>
          <a:stretch/>
        </p:blipFill>
        <p:spPr>
          <a:xfrm>
            <a:off x="8268929" y="2486402"/>
            <a:ext cx="2172929" cy="2234683"/>
          </a:xfrm>
          <a:prstGeom prst="rect">
            <a:avLst/>
          </a:prstGeom>
        </p:spPr>
      </p:pic>
      <p:pic>
        <p:nvPicPr>
          <p:cNvPr id="3" name="Imagen 2">
            <a:extLst>
              <a:ext uri="{FF2B5EF4-FFF2-40B4-BE49-F238E27FC236}">
                <a16:creationId xmlns:a16="http://schemas.microsoft.com/office/drawing/2014/main" id="{4981255C-79CC-2823-82C1-80AEC771919E}"/>
              </a:ext>
            </a:extLst>
          </p:cNvPr>
          <p:cNvPicPr>
            <a:picLocks noChangeAspect="1"/>
          </p:cNvPicPr>
          <p:nvPr/>
        </p:nvPicPr>
        <p:blipFill rotWithShape="1">
          <a:blip r:embed="rId3">
            <a:extLst>
              <a:ext uri="{28A0092B-C50C-407E-A947-70E740481C1C}">
                <a14:useLocalDpi xmlns:a14="http://schemas.microsoft.com/office/drawing/2010/main" val="0"/>
              </a:ext>
            </a:extLst>
          </a:blip>
          <a:srcRect l="13227" t="61353" r="61274" b="6061"/>
          <a:stretch/>
        </p:blipFill>
        <p:spPr>
          <a:xfrm>
            <a:off x="4859454" y="2624477"/>
            <a:ext cx="2473084" cy="2234683"/>
          </a:xfrm>
          <a:prstGeom prst="rect">
            <a:avLst/>
          </a:prstGeom>
        </p:spPr>
      </p:pic>
      <p:pic>
        <p:nvPicPr>
          <p:cNvPr id="6" name="Imagen 5">
            <a:extLst>
              <a:ext uri="{FF2B5EF4-FFF2-40B4-BE49-F238E27FC236}">
                <a16:creationId xmlns:a16="http://schemas.microsoft.com/office/drawing/2014/main" id="{084AA759-3B8D-728A-7E30-1E5F4E8B2E50}"/>
              </a:ext>
            </a:extLst>
          </p:cNvPr>
          <p:cNvPicPr>
            <a:picLocks noChangeAspect="1"/>
          </p:cNvPicPr>
          <p:nvPr/>
        </p:nvPicPr>
        <p:blipFill rotWithShape="1">
          <a:blip r:embed="rId3">
            <a:extLst>
              <a:ext uri="{28A0092B-C50C-407E-A947-70E740481C1C}">
                <a14:useLocalDpi xmlns:a14="http://schemas.microsoft.com/office/drawing/2010/main" val="0"/>
              </a:ext>
            </a:extLst>
          </a:blip>
          <a:srcRect l="14271" t="23368" r="47003" b="46060"/>
          <a:stretch/>
        </p:blipFill>
        <p:spPr>
          <a:xfrm>
            <a:off x="703085" y="2624477"/>
            <a:ext cx="3755924" cy="2096608"/>
          </a:xfrm>
          <a:prstGeom prst="rect">
            <a:avLst/>
          </a:prstGeom>
        </p:spPr>
      </p:pic>
      <p:sp>
        <p:nvSpPr>
          <p:cNvPr id="7" name="Título 1">
            <a:extLst>
              <a:ext uri="{FF2B5EF4-FFF2-40B4-BE49-F238E27FC236}">
                <a16:creationId xmlns:a16="http://schemas.microsoft.com/office/drawing/2014/main" id="{7718B71D-FE00-BCF4-6F73-8F93ADC699FB}"/>
              </a:ext>
            </a:extLst>
          </p:cNvPr>
          <p:cNvSpPr txBox="1">
            <a:spLocks/>
          </p:cNvSpPr>
          <p:nvPr/>
        </p:nvSpPr>
        <p:spPr>
          <a:xfrm>
            <a:off x="8198533" y="5345632"/>
            <a:ext cx="2313719" cy="29636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1200" dirty="0">
                <a:latin typeface="Futura Md BT" panose="020B0602020204020303" pitchFamily="34" charset="0"/>
              </a:rPr>
              <a:t>15. Concentrar el Perímetro</a:t>
            </a:r>
            <a:endParaRPr lang="en-US" sz="1200" dirty="0">
              <a:latin typeface="Futura Md BT" panose="020B0602020204020303" pitchFamily="34" charset="0"/>
            </a:endParaRPr>
          </a:p>
        </p:txBody>
      </p:sp>
    </p:spTree>
    <p:extLst>
      <p:ext uri="{BB962C8B-B14F-4D97-AF65-F5344CB8AC3E}">
        <p14:creationId xmlns:p14="http://schemas.microsoft.com/office/powerpoint/2010/main" val="415257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29FAD05-0745-C076-3668-36614B7B040A}"/>
              </a:ext>
            </a:extLst>
          </p:cNvPr>
          <p:cNvSpPr>
            <a:spLocks noGrp="1"/>
          </p:cNvSpPr>
          <p:nvPr>
            <p:ph idx="1"/>
          </p:nvPr>
        </p:nvSpPr>
        <p:spPr>
          <a:xfrm>
            <a:off x="5153890" y="3556001"/>
            <a:ext cx="1884220" cy="230300"/>
          </a:xfrm>
        </p:spPr>
        <p:txBody>
          <a:bodyPr>
            <a:noAutofit/>
          </a:bodyPr>
          <a:lstStyle/>
          <a:p>
            <a:pPr marL="0" indent="0" algn="ctr">
              <a:buNone/>
            </a:pPr>
            <a:r>
              <a:rPr lang="es-EC" sz="1200" dirty="0">
                <a:latin typeface="Futura Md BT" panose="020B0602020204020303" pitchFamily="34" charset="0"/>
              </a:rPr>
              <a:t>Proyecto arquitectónico</a:t>
            </a:r>
            <a:endParaRPr lang="en-US" sz="1200" dirty="0">
              <a:latin typeface="Futura Md BT" panose="020B0602020204020303" pitchFamily="34" charset="0"/>
            </a:endParaRPr>
          </a:p>
        </p:txBody>
      </p:sp>
      <p:sp>
        <p:nvSpPr>
          <p:cNvPr id="8" name="Título 1">
            <a:extLst>
              <a:ext uri="{FF2B5EF4-FFF2-40B4-BE49-F238E27FC236}">
                <a16:creationId xmlns:a16="http://schemas.microsoft.com/office/drawing/2014/main" id="{B97F2BD6-1CB9-EE62-D8E4-7E27E62E916A}"/>
              </a:ext>
            </a:extLst>
          </p:cNvPr>
          <p:cNvSpPr txBox="1">
            <a:spLocks/>
          </p:cNvSpPr>
          <p:nvPr/>
        </p:nvSpPr>
        <p:spPr>
          <a:xfrm>
            <a:off x="5595168" y="2806437"/>
            <a:ext cx="1001663" cy="622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b="1" dirty="0">
                <a:latin typeface="Futura Md BT" panose="020B0602020204020303" pitchFamily="34" charset="0"/>
              </a:rPr>
              <a:t>05</a:t>
            </a:r>
            <a:endParaRPr lang="en-US" b="1" dirty="0">
              <a:latin typeface="Futura Md BT" panose="020B0602020204020303" pitchFamily="34" charset="0"/>
            </a:endParaRPr>
          </a:p>
        </p:txBody>
      </p:sp>
    </p:spTree>
    <p:extLst>
      <p:ext uri="{BB962C8B-B14F-4D97-AF65-F5344CB8AC3E}">
        <p14:creationId xmlns:p14="http://schemas.microsoft.com/office/powerpoint/2010/main" val="3306392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43810AB-0BBD-E909-89D3-B7035D19288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93280" y="-1084788"/>
            <a:ext cx="12778560" cy="9027576"/>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24" name="Rectángulo 23">
            <a:extLst>
              <a:ext uri="{FF2B5EF4-FFF2-40B4-BE49-F238E27FC236}">
                <a16:creationId xmlns:a16="http://schemas.microsoft.com/office/drawing/2014/main" id="{6D515FFF-B23F-C58F-2427-87A61B4C01ED}"/>
              </a:ext>
            </a:extLst>
          </p:cNvPr>
          <p:cNvSpPr/>
          <p:nvPr/>
        </p:nvSpPr>
        <p:spPr>
          <a:xfrm>
            <a:off x="-1" y="6503224"/>
            <a:ext cx="3586269" cy="4044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ítulo 1">
            <a:extLst>
              <a:ext uri="{FF2B5EF4-FFF2-40B4-BE49-F238E27FC236}">
                <a16:creationId xmlns:a16="http://schemas.microsoft.com/office/drawing/2014/main" id="{950AC04C-26F2-26A1-DEB8-1661FB70918F}"/>
              </a:ext>
            </a:extLst>
          </p:cNvPr>
          <p:cNvSpPr txBox="1">
            <a:spLocks/>
          </p:cNvSpPr>
          <p:nvPr/>
        </p:nvSpPr>
        <p:spPr>
          <a:xfrm>
            <a:off x="-2" y="6396423"/>
            <a:ext cx="3586270"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dirty="0">
                <a:latin typeface="Futura Md BT" panose="020B0602020204020303" pitchFamily="34" charset="0"/>
              </a:rPr>
              <a:t>PLANO IMPLANTACIÓN</a:t>
            </a:r>
            <a:endParaRPr lang="en-US" sz="2400" dirty="0">
              <a:latin typeface="Futura Md BT" panose="020B0602020204020303" pitchFamily="34" charset="0"/>
            </a:endParaRPr>
          </a:p>
        </p:txBody>
      </p:sp>
    </p:spTree>
    <p:extLst>
      <p:ext uri="{BB962C8B-B14F-4D97-AF65-F5344CB8AC3E}">
        <p14:creationId xmlns:p14="http://schemas.microsoft.com/office/powerpoint/2010/main" val="427873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98A265B-50A4-842F-E021-E23E7C93C7F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52050" y="-221189"/>
            <a:ext cx="10333705" cy="7300377"/>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24" name="Rectángulo 23">
            <a:extLst>
              <a:ext uri="{FF2B5EF4-FFF2-40B4-BE49-F238E27FC236}">
                <a16:creationId xmlns:a16="http://schemas.microsoft.com/office/drawing/2014/main" id="{6D515FFF-B23F-C58F-2427-87A61B4C01ED}"/>
              </a:ext>
            </a:extLst>
          </p:cNvPr>
          <p:cNvSpPr/>
          <p:nvPr/>
        </p:nvSpPr>
        <p:spPr>
          <a:xfrm>
            <a:off x="1140541" y="6331692"/>
            <a:ext cx="3586269" cy="4044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ítulo 1">
            <a:extLst>
              <a:ext uri="{FF2B5EF4-FFF2-40B4-BE49-F238E27FC236}">
                <a16:creationId xmlns:a16="http://schemas.microsoft.com/office/drawing/2014/main" id="{950AC04C-26F2-26A1-DEB8-1661FB70918F}"/>
              </a:ext>
            </a:extLst>
          </p:cNvPr>
          <p:cNvSpPr txBox="1">
            <a:spLocks/>
          </p:cNvSpPr>
          <p:nvPr/>
        </p:nvSpPr>
        <p:spPr>
          <a:xfrm>
            <a:off x="1111033" y="6239588"/>
            <a:ext cx="3586270"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dirty="0">
                <a:latin typeface="Futura Md BT" panose="020B0602020204020303" pitchFamily="34" charset="0"/>
              </a:rPr>
              <a:t>PLANO CUBIERTAS</a:t>
            </a:r>
            <a:endParaRPr lang="en-US" sz="2400" dirty="0">
              <a:latin typeface="Futura Md BT" panose="020B0602020204020303" pitchFamily="34" charset="0"/>
            </a:endParaRPr>
          </a:p>
        </p:txBody>
      </p:sp>
    </p:spTree>
    <p:extLst>
      <p:ext uri="{BB962C8B-B14F-4D97-AF65-F5344CB8AC3E}">
        <p14:creationId xmlns:p14="http://schemas.microsoft.com/office/powerpoint/2010/main" val="13336835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C3184FA-1975-E131-62C6-8BC294638123}"/>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09602" y="-318167"/>
            <a:ext cx="10972796" cy="7925592"/>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24" name="Rectángulo 23">
            <a:extLst>
              <a:ext uri="{FF2B5EF4-FFF2-40B4-BE49-F238E27FC236}">
                <a16:creationId xmlns:a16="http://schemas.microsoft.com/office/drawing/2014/main" id="{6D515FFF-B23F-C58F-2427-87A61B4C01ED}"/>
              </a:ext>
            </a:extLst>
          </p:cNvPr>
          <p:cNvSpPr/>
          <p:nvPr/>
        </p:nvSpPr>
        <p:spPr>
          <a:xfrm>
            <a:off x="1140541" y="6331692"/>
            <a:ext cx="3586269" cy="40443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ítulo 1">
            <a:extLst>
              <a:ext uri="{FF2B5EF4-FFF2-40B4-BE49-F238E27FC236}">
                <a16:creationId xmlns:a16="http://schemas.microsoft.com/office/drawing/2014/main" id="{950AC04C-26F2-26A1-DEB8-1661FB70918F}"/>
              </a:ext>
            </a:extLst>
          </p:cNvPr>
          <p:cNvSpPr txBox="1">
            <a:spLocks/>
          </p:cNvSpPr>
          <p:nvPr/>
        </p:nvSpPr>
        <p:spPr>
          <a:xfrm>
            <a:off x="1111033" y="6239588"/>
            <a:ext cx="3586270"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C" sz="2400" dirty="0">
                <a:latin typeface="Futura Md BT" panose="020B0602020204020303" pitchFamily="34" charset="0"/>
              </a:rPr>
              <a:t>P. BAJA GENERAL</a:t>
            </a:r>
            <a:endParaRPr lang="en-US" sz="2400" dirty="0">
              <a:latin typeface="Futura Md BT" panose="020B0602020204020303" pitchFamily="34" charset="0"/>
            </a:endParaRPr>
          </a:p>
        </p:txBody>
      </p:sp>
    </p:spTree>
    <p:extLst>
      <p:ext uri="{BB962C8B-B14F-4D97-AF65-F5344CB8AC3E}">
        <p14:creationId xmlns:p14="http://schemas.microsoft.com/office/powerpoint/2010/main" val="1072509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Bloque A: </a:t>
            </a:r>
          </a:p>
          <a:p>
            <a:pPr algn="ctr"/>
            <a:r>
              <a:rPr lang="es-EC" sz="1200" dirty="0">
                <a:latin typeface="Futura Md BT" panose="020B0602020204020303" pitchFamily="34" charset="0"/>
              </a:rPr>
              <a:t>Bloque de Aprendizaje Complementario</a:t>
            </a:r>
          </a:p>
          <a:p>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FD33020C-0E76-DD50-A824-A934234728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010" y="1215840"/>
            <a:ext cx="9571980" cy="5132974"/>
          </a:xfrm>
          <a:prstGeom prst="rect">
            <a:avLst/>
          </a:prstGeom>
        </p:spPr>
      </p:pic>
    </p:spTree>
    <p:extLst>
      <p:ext uri="{BB962C8B-B14F-4D97-AF65-F5344CB8AC3E}">
        <p14:creationId xmlns:p14="http://schemas.microsoft.com/office/powerpoint/2010/main" val="1491103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Bloque B: </a:t>
            </a:r>
          </a:p>
          <a:p>
            <a:pPr algn="ctr"/>
            <a:r>
              <a:rPr lang="es-EC" sz="1200" dirty="0">
                <a:latin typeface="Futura Md BT" panose="020B0602020204020303" pitchFamily="34" charset="0"/>
              </a:rPr>
              <a:t>Bloque de Instrucción de Oficios</a:t>
            </a:r>
          </a:p>
          <a:p>
            <a:endParaRPr lang="en-US" sz="1200" dirty="0">
              <a:latin typeface="Futura Md BT" panose="020B0602020204020303" pitchFamily="34" charset="0"/>
            </a:endParaRPr>
          </a:p>
        </p:txBody>
      </p:sp>
      <p:pic>
        <p:nvPicPr>
          <p:cNvPr id="6" name="Imagen 5">
            <a:extLst>
              <a:ext uri="{FF2B5EF4-FFF2-40B4-BE49-F238E27FC236}">
                <a16:creationId xmlns:a16="http://schemas.microsoft.com/office/drawing/2014/main" id="{519B6E85-A67B-0EED-B151-2CB184C9CE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9999" y="1215073"/>
            <a:ext cx="9573413" cy="5133742"/>
          </a:xfrm>
          <a:prstGeom prst="rect">
            <a:avLst/>
          </a:prstGeom>
        </p:spPr>
      </p:pic>
    </p:spTree>
    <p:extLst>
      <p:ext uri="{BB962C8B-B14F-4D97-AF65-F5344CB8AC3E}">
        <p14:creationId xmlns:p14="http://schemas.microsoft.com/office/powerpoint/2010/main" val="166268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Bloque C: </a:t>
            </a:r>
          </a:p>
          <a:p>
            <a:pPr algn="ctr"/>
            <a:r>
              <a:rPr lang="es-EC" sz="1200" dirty="0">
                <a:latin typeface="Futura Md BT" panose="020B0602020204020303" pitchFamily="34" charset="0"/>
              </a:rPr>
              <a:t>Bloque de Aprendizaje Gastronómico + Patio de comidas</a:t>
            </a:r>
          </a:p>
          <a:p>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9E256DF2-0FC2-1584-6D53-22421726A4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000" y="1219439"/>
            <a:ext cx="9573900" cy="5134004"/>
          </a:xfrm>
          <a:prstGeom prst="rect">
            <a:avLst/>
          </a:prstGeom>
        </p:spPr>
      </p:pic>
    </p:spTree>
    <p:extLst>
      <p:ext uri="{BB962C8B-B14F-4D97-AF65-F5344CB8AC3E}">
        <p14:creationId xmlns:p14="http://schemas.microsoft.com/office/powerpoint/2010/main" val="57658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Bloque D: </a:t>
            </a:r>
          </a:p>
          <a:p>
            <a:pPr algn="ctr"/>
            <a:r>
              <a:rPr lang="es-EC" sz="1200" dirty="0">
                <a:latin typeface="Futura Md BT" panose="020B0602020204020303" pitchFamily="34" charset="0"/>
              </a:rPr>
              <a:t>Bloque de Corte y confección</a:t>
            </a:r>
          </a:p>
          <a:p>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E52E48B7-E9E3-983D-6F42-E6BF027BA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000" y="1233488"/>
            <a:ext cx="9573900" cy="5134004"/>
          </a:xfrm>
          <a:prstGeom prst="rect">
            <a:avLst/>
          </a:prstGeom>
        </p:spPr>
      </p:pic>
    </p:spTree>
    <p:extLst>
      <p:ext uri="{BB962C8B-B14F-4D97-AF65-F5344CB8AC3E}">
        <p14:creationId xmlns:p14="http://schemas.microsoft.com/office/powerpoint/2010/main" val="3913365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Bloque E: </a:t>
            </a:r>
          </a:p>
          <a:p>
            <a:pPr algn="ctr"/>
            <a:r>
              <a:rPr lang="es-EC" sz="1200" dirty="0">
                <a:latin typeface="Futura Md BT" panose="020B0602020204020303" pitchFamily="34" charset="0"/>
              </a:rPr>
              <a:t>Bloque de Estimulación cognitiva y motriz</a:t>
            </a:r>
          </a:p>
          <a:p>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7DB289F9-9189-A506-63F4-424175338A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100" y="1236444"/>
            <a:ext cx="9573880" cy="5133993"/>
          </a:xfrm>
          <a:prstGeom prst="rect">
            <a:avLst/>
          </a:prstGeom>
        </p:spPr>
      </p:pic>
    </p:spTree>
    <p:extLst>
      <p:ext uri="{BB962C8B-B14F-4D97-AF65-F5344CB8AC3E}">
        <p14:creationId xmlns:p14="http://schemas.microsoft.com/office/powerpoint/2010/main" val="160349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C1: Rampas acceso calle Vargas a Plaza Principal. C2: Umbral + Comercio. C3: Comercio + Mobiliario. C4: Comercio + Mobiliario. C5: Comercios. C6: Pasarela conexión Plaza de transición con Bloque E. C7: Rampa conexión Plaza +/-0,00 con Plaza -1,00</a:t>
            </a:r>
          </a:p>
          <a:p>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AF873695-25A6-34F4-02A7-6E6F2A445B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100" y="1233488"/>
            <a:ext cx="9575800" cy="5135023"/>
          </a:xfrm>
          <a:prstGeom prst="rect">
            <a:avLst/>
          </a:prstGeom>
        </p:spPr>
      </p:pic>
    </p:spTree>
    <p:extLst>
      <p:ext uri="{BB962C8B-B14F-4D97-AF65-F5344CB8AC3E}">
        <p14:creationId xmlns:p14="http://schemas.microsoft.com/office/powerpoint/2010/main" val="299321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Plaza de los Oficios</a:t>
            </a:r>
          </a:p>
          <a:p>
            <a:pPr algn="ctr"/>
            <a:r>
              <a:rPr lang="es-EC" sz="1200" dirty="0">
                <a:latin typeface="Futura Md BT" panose="020B0602020204020303" pitchFamily="34" charset="0"/>
              </a:rPr>
              <a:t>Nivel -3,00 y Nivel +/-0,00</a:t>
            </a:r>
          </a:p>
          <a:p>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23F3BDC3-8F39-2E7A-A402-A8EBC8277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000" y="1233488"/>
            <a:ext cx="9573900" cy="5134004"/>
          </a:xfrm>
          <a:prstGeom prst="rect">
            <a:avLst/>
          </a:prstGeom>
        </p:spPr>
      </p:pic>
    </p:spTree>
    <p:extLst>
      <p:ext uri="{BB962C8B-B14F-4D97-AF65-F5344CB8AC3E}">
        <p14:creationId xmlns:p14="http://schemas.microsoft.com/office/powerpoint/2010/main" val="108391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Plaza Principal</a:t>
            </a:r>
          </a:p>
          <a:p>
            <a:pPr algn="ctr"/>
            <a:r>
              <a:rPr lang="es-EC" sz="1200" dirty="0">
                <a:latin typeface="Futura Md BT" panose="020B0602020204020303" pitchFamily="34" charset="0"/>
              </a:rPr>
              <a:t>Nivel +/-0,00</a:t>
            </a:r>
          </a:p>
          <a:p>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B4474137-2106-73C3-8B04-B86EDB1B19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000" y="1233488"/>
            <a:ext cx="9573900" cy="5134004"/>
          </a:xfrm>
          <a:prstGeom prst="rect">
            <a:avLst/>
          </a:prstGeom>
        </p:spPr>
      </p:pic>
    </p:spTree>
    <p:extLst>
      <p:ext uri="{BB962C8B-B14F-4D97-AF65-F5344CB8AC3E}">
        <p14:creationId xmlns:p14="http://schemas.microsoft.com/office/powerpoint/2010/main" val="404134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Plaza de las Comidas</a:t>
            </a:r>
          </a:p>
          <a:p>
            <a:pPr algn="ctr"/>
            <a:r>
              <a:rPr lang="es-EC" sz="1200" dirty="0">
                <a:latin typeface="Futura Md BT" panose="020B0602020204020303" pitchFamily="34" charset="0"/>
              </a:rPr>
              <a:t>Nivel -2,00</a:t>
            </a:r>
          </a:p>
          <a:p>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D7AEB642-8CB1-1399-7693-6D8A2B808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100" y="1222410"/>
            <a:ext cx="9571980" cy="5132975"/>
          </a:xfrm>
          <a:prstGeom prst="rect">
            <a:avLst/>
          </a:prstGeom>
        </p:spPr>
      </p:pic>
    </p:spTree>
    <p:extLst>
      <p:ext uri="{BB962C8B-B14F-4D97-AF65-F5344CB8AC3E}">
        <p14:creationId xmlns:p14="http://schemas.microsoft.com/office/powerpoint/2010/main" val="248010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Plaza de la Confección</a:t>
            </a:r>
          </a:p>
          <a:p>
            <a:pPr algn="ctr"/>
            <a:r>
              <a:rPr lang="es-EC" sz="1200" dirty="0">
                <a:latin typeface="Futura Md BT" panose="020B0602020204020303" pitchFamily="34" charset="0"/>
              </a:rPr>
              <a:t>Nivel -1,00</a:t>
            </a:r>
          </a:p>
          <a:p>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B16E415E-50CE-336D-798D-397E3BC6AA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000" y="1233487"/>
            <a:ext cx="9571980" cy="5132975"/>
          </a:xfrm>
          <a:prstGeom prst="rect">
            <a:avLst/>
          </a:prstGeom>
        </p:spPr>
      </p:pic>
    </p:spTree>
    <p:extLst>
      <p:ext uri="{BB962C8B-B14F-4D97-AF65-F5344CB8AC3E}">
        <p14:creationId xmlns:p14="http://schemas.microsoft.com/office/powerpoint/2010/main" val="2685284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Plaza de la Transición</a:t>
            </a:r>
          </a:p>
          <a:p>
            <a:pPr algn="ctr"/>
            <a:r>
              <a:rPr lang="es-EC" sz="1200" dirty="0">
                <a:latin typeface="Futura Md BT" panose="020B0602020204020303" pitchFamily="34" charset="0"/>
              </a:rPr>
              <a:t>Nivel -1,00</a:t>
            </a:r>
          </a:p>
          <a:p>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33C3C48A-AD9C-F7F0-0E44-EF35539A4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0000" y="1233488"/>
            <a:ext cx="9573900" cy="5134004"/>
          </a:xfrm>
          <a:prstGeom prst="rect">
            <a:avLst/>
          </a:prstGeom>
        </p:spPr>
      </p:pic>
    </p:spTree>
    <p:extLst>
      <p:ext uri="{BB962C8B-B14F-4D97-AF65-F5344CB8AC3E}">
        <p14:creationId xmlns:p14="http://schemas.microsoft.com/office/powerpoint/2010/main" val="11622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r>
              <a:rPr lang="es-EC" sz="2400" dirty="0">
                <a:latin typeface="Futura Md BT" panose="020B0602020204020303" pitchFamily="34" charset="0"/>
              </a:rPr>
              <a:t>PROGRAMA ARQUITECTÓNICO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646331"/>
          </a:xfrm>
          <a:prstGeom prst="rect">
            <a:avLst/>
          </a:prstGeom>
          <a:noFill/>
        </p:spPr>
        <p:txBody>
          <a:bodyPr wrap="square">
            <a:spAutoFit/>
          </a:bodyPr>
          <a:lstStyle/>
          <a:p>
            <a:pPr algn="ctr"/>
            <a:r>
              <a:rPr lang="es-EC" sz="1200" dirty="0">
                <a:latin typeface="Futura Md BT" panose="020B0602020204020303" pitchFamily="34" charset="0"/>
              </a:rPr>
              <a:t>Plaza del Adulto Mayor</a:t>
            </a:r>
          </a:p>
          <a:p>
            <a:pPr algn="ctr"/>
            <a:r>
              <a:rPr lang="es-EC" sz="1200" dirty="0">
                <a:latin typeface="Futura Md BT" panose="020B0602020204020303" pitchFamily="34" charset="0"/>
              </a:rPr>
              <a:t>Nivel -7,00</a:t>
            </a:r>
          </a:p>
          <a:p>
            <a:endParaRPr lang="en-US" sz="1200" dirty="0">
              <a:latin typeface="Futura Md BT" panose="020B0602020204020303" pitchFamily="34" charset="0"/>
            </a:endParaRPr>
          </a:p>
        </p:txBody>
      </p:sp>
      <p:pic>
        <p:nvPicPr>
          <p:cNvPr id="5" name="Imagen 4">
            <a:extLst>
              <a:ext uri="{FF2B5EF4-FFF2-40B4-BE49-F238E27FC236}">
                <a16:creationId xmlns:a16="http://schemas.microsoft.com/office/drawing/2014/main" id="{5E851EF8-297F-A687-E06E-6F170551B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8100" y="1233487"/>
            <a:ext cx="9575800" cy="5135023"/>
          </a:xfrm>
          <a:prstGeom prst="rect">
            <a:avLst/>
          </a:prstGeom>
        </p:spPr>
      </p:pic>
    </p:spTree>
    <p:extLst>
      <p:ext uri="{BB962C8B-B14F-4D97-AF65-F5344CB8AC3E}">
        <p14:creationId xmlns:p14="http://schemas.microsoft.com/office/powerpoint/2010/main" val="384391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pPr algn="ctr"/>
            <a:r>
              <a:rPr lang="es-EC" sz="1600" dirty="0">
                <a:solidFill>
                  <a:schemeClr val="bg1"/>
                </a:solidFill>
                <a:latin typeface="Futura Md BT" panose="020B0602020204020303" pitchFamily="34" charset="0"/>
              </a:rPr>
              <a:t>Umbral Calle Galápagos</a:t>
            </a:r>
            <a:endParaRPr lang="en-US" sz="1600" dirty="0">
              <a:solidFill>
                <a:schemeClr val="bg1"/>
              </a:solidFill>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25A287A9-B8F0-DCA1-BD89-4F1CAA31A9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98614"/>
            <a:ext cx="12192000" cy="3660771"/>
          </a:xfrm>
          <a:prstGeom prst="rect">
            <a:avLst/>
          </a:prstGeom>
        </p:spPr>
      </p:pic>
    </p:spTree>
    <p:extLst>
      <p:ext uri="{BB962C8B-B14F-4D97-AF65-F5344CB8AC3E}">
        <p14:creationId xmlns:p14="http://schemas.microsoft.com/office/powerpoint/2010/main" val="35937910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3746263" y="363767"/>
            <a:ext cx="4699468" cy="646594"/>
          </a:xfrm>
        </p:spPr>
        <p:txBody>
          <a:bodyPr>
            <a:noAutofit/>
          </a:bodyPr>
          <a:lstStyle/>
          <a:p>
            <a:pPr algn="ctr"/>
            <a:r>
              <a:rPr lang="es-EC" sz="2400" dirty="0">
                <a:latin typeface="Futura Md BT" panose="020B0602020204020303" pitchFamily="34" charset="0"/>
              </a:rPr>
              <a:t>BLOQUE A: </a:t>
            </a:r>
            <a:br>
              <a:rPr lang="es-EC" sz="2400" dirty="0">
                <a:latin typeface="Futura Md BT" panose="020B0602020204020303" pitchFamily="34" charset="0"/>
              </a:rPr>
            </a:br>
            <a:r>
              <a:rPr lang="es-EC" sz="2400" dirty="0">
                <a:latin typeface="Futura Md BT" panose="020B0602020204020303" pitchFamily="34" charset="0"/>
              </a:rPr>
              <a:t>Aprendizaje Complementario</a:t>
            </a:r>
            <a:endParaRPr lang="en-US" sz="2400" dirty="0">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pic>
        <p:nvPicPr>
          <p:cNvPr id="11" name="Imagen 10">
            <a:extLst>
              <a:ext uri="{FF2B5EF4-FFF2-40B4-BE49-F238E27FC236}">
                <a16:creationId xmlns:a16="http://schemas.microsoft.com/office/drawing/2014/main" id="{0E13DC6B-716F-2CE7-6CD7-9AEF3F5F9BED}"/>
              </a:ext>
            </a:extLst>
          </p:cNvPr>
          <p:cNvPicPr>
            <a:picLocks noChangeAspect="1"/>
          </p:cNvPicPr>
          <p:nvPr/>
        </p:nvPicPr>
        <p:blipFill rotWithShape="1">
          <a:blip r:embed="rId3"/>
          <a:srcRect l="42120" t="9428" r="1780" b="10609"/>
          <a:stretch/>
        </p:blipFill>
        <p:spPr>
          <a:xfrm>
            <a:off x="136187" y="1010361"/>
            <a:ext cx="5447490" cy="5483872"/>
          </a:xfrm>
          <a:prstGeom prst="rect">
            <a:avLst/>
          </a:prstGeom>
        </p:spPr>
      </p:pic>
      <p:pic>
        <p:nvPicPr>
          <p:cNvPr id="13" name="Imagen 12">
            <a:extLst>
              <a:ext uri="{FF2B5EF4-FFF2-40B4-BE49-F238E27FC236}">
                <a16:creationId xmlns:a16="http://schemas.microsoft.com/office/drawing/2014/main" id="{AD7A46E1-6595-9CB5-94E8-AB5930CDF8A7}"/>
              </a:ext>
            </a:extLst>
          </p:cNvPr>
          <p:cNvPicPr>
            <a:picLocks noChangeAspect="1"/>
          </p:cNvPicPr>
          <p:nvPr/>
        </p:nvPicPr>
        <p:blipFill rotWithShape="1">
          <a:blip r:embed="rId3"/>
          <a:srcRect l="3284" t="20935" r="71012" b="64967"/>
          <a:stretch/>
        </p:blipFill>
        <p:spPr>
          <a:xfrm>
            <a:off x="6095995" y="1448106"/>
            <a:ext cx="4520071" cy="1750980"/>
          </a:xfrm>
          <a:prstGeom prst="rect">
            <a:avLst/>
          </a:prstGeom>
        </p:spPr>
      </p:pic>
      <p:pic>
        <p:nvPicPr>
          <p:cNvPr id="14" name="Imagen 13">
            <a:extLst>
              <a:ext uri="{FF2B5EF4-FFF2-40B4-BE49-F238E27FC236}">
                <a16:creationId xmlns:a16="http://schemas.microsoft.com/office/drawing/2014/main" id="{08CF8094-F780-7DA5-A2BB-7AB63DC03FF2}"/>
              </a:ext>
            </a:extLst>
          </p:cNvPr>
          <p:cNvPicPr>
            <a:picLocks noChangeAspect="1"/>
          </p:cNvPicPr>
          <p:nvPr/>
        </p:nvPicPr>
        <p:blipFill rotWithShape="1">
          <a:blip r:embed="rId3"/>
          <a:srcRect l="2865" t="35973" r="71431" b="47003"/>
          <a:stretch/>
        </p:blipFill>
        <p:spPr>
          <a:xfrm>
            <a:off x="6087550" y="3983010"/>
            <a:ext cx="4520071" cy="2114466"/>
          </a:xfrm>
          <a:prstGeom prst="rect">
            <a:avLst/>
          </a:prstGeom>
        </p:spPr>
      </p:pic>
    </p:spTree>
    <p:extLst>
      <p:ext uri="{BB962C8B-B14F-4D97-AF65-F5344CB8AC3E}">
        <p14:creationId xmlns:p14="http://schemas.microsoft.com/office/powerpoint/2010/main" val="188622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pic>
        <p:nvPicPr>
          <p:cNvPr id="11" name="Imagen 10">
            <a:extLst>
              <a:ext uri="{FF2B5EF4-FFF2-40B4-BE49-F238E27FC236}">
                <a16:creationId xmlns:a16="http://schemas.microsoft.com/office/drawing/2014/main" id="{0E13DC6B-716F-2CE7-6CD7-9AEF3F5F9BED}"/>
              </a:ext>
            </a:extLst>
          </p:cNvPr>
          <p:cNvPicPr>
            <a:picLocks noChangeAspect="1"/>
          </p:cNvPicPr>
          <p:nvPr/>
        </p:nvPicPr>
        <p:blipFill rotWithShape="1">
          <a:blip r:embed="rId3"/>
          <a:srcRect l="42120" t="9428" r="1780" b="10609"/>
          <a:stretch/>
        </p:blipFill>
        <p:spPr>
          <a:xfrm>
            <a:off x="136187" y="1010361"/>
            <a:ext cx="5447490" cy="5483872"/>
          </a:xfrm>
          <a:prstGeom prst="rect">
            <a:avLst/>
          </a:prstGeom>
        </p:spPr>
      </p:pic>
      <p:pic>
        <p:nvPicPr>
          <p:cNvPr id="13" name="Imagen 12">
            <a:extLst>
              <a:ext uri="{FF2B5EF4-FFF2-40B4-BE49-F238E27FC236}">
                <a16:creationId xmlns:a16="http://schemas.microsoft.com/office/drawing/2014/main" id="{AD7A46E1-6595-9CB5-94E8-AB5930CDF8A7}"/>
              </a:ext>
            </a:extLst>
          </p:cNvPr>
          <p:cNvPicPr>
            <a:picLocks noChangeAspect="1"/>
          </p:cNvPicPr>
          <p:nvPr/>
        </p:nvPicPr>
        <p:blipFill rotWithShape="1">
          <a:blip r:embed="rId3"/>
          <a:srcRect l="2913" t="56128" r="71383" b="29774"/>
          <a:stretch/>
        </p:blipFill>
        <p:spPr>
          <a:xfrm>
            <a:off x="6095995" y="1448106"/>
            <a:ext cx="4520071" cy="1750980"/>
          </a:xfrm>
          <a:prstGeom prst="rect">
            <a:avLst/>
          </a:prstGeom>
        </p:spPr>
      </p:pic>
      <p:pic>
        <p:nvPicPr>
          <p:cNvPr id="14" name="Imagen 13">
            <a:extLst>
              <a:ext uri="{FF2B5EF4-FFF2-40B4-BE49-F238E27FC236}">
                <a16:creationId xmlns:a16="http://schemas.microsoft.com/office/drawing/2014/main" id="{08CF8094-F780-7DA5-A2BB-7AB63DC03FF2}"/>
              </a:ext>
            </a:extLst>
          </p:cNvPr>
          <p:cNvPicPr>
            <a:picLocks noChangeAspect="1"/>
          </p:cNvPicPr>
          <p:nvPr/>
        </p:nvPicPr>
        <p:blipFill rotWithShape="1">
          <a:blip r:embed="rId3"/>
          <a:srcRect l="2865" t="72823" r="71431" b="10153"/>
          <a:stretch/>
        </p:blipFill>
        <p:spPr>
          <a:xfrm>
            <a:off x="6087550" y="3983010"/>
            <a:ext cx="4520071" cy="2114466"/>
          </a:xfrm>
          <a:prstGeom prst="rect">
            <a:avLst/>
          </a:prstGeom>
        </p:spPr>
      </p:pic>
      <p:sp>
        <p:nvSpPr>
          <p:cNvPr id="3" name="Título 1">
            <a:extLst>
              <a:ext uri="{FF2B5EF4-FFF2-40B4-BE49-F238E27FC236}">
                <a16:creationId xmlns:a16="http://schemas.microsoft.com/office/drawing/2014/main" id="{72FEF33F-0E23-DA2E-AF60-F160B1BD929B}"/>
              </a:ext>
            </a:extLst>
          </p:cNvPr>
          <p:cNvSpPr txBox="1">
            <a:spLocks/>
          </p:cNvSpPr>
          <p:nvPr/>
        </p:nvSpPr>
        <p:spPr>
          <a:xfrm>
            <a:off x="3876830"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A: </a:t>
            </a:r>
            <a:br>
              <a:rPr lang="es-EC" sz="2400" dirty="0">
                <a:latin typeface="Futura Md BT" panose="020B0602020204020303" pitchFamily="34" charset="0"/>
              </a:rPr>
            </a:br>
            <a:r>
              <a:rPr lang="es-EC" sz="2400" dirty="0">
                <a:latin typeface="Futura Md BT" panose="020B0602020204020303" pitchFamily="34" charset="0"/>
              </a:rPr>
              <a:t>Aprendizaje Complementario</a:t>
            </a:r>
            <a:endParaRPr lang="en-US" sz="2400" dirty="0">
              <a:latin typeface="Futura Md BT" panose="020B0602020204020303" pitchFamily="34" charset="0"/>
            </a:endParaRPr>
          </a:p>
        </p:txBody>
      </p:sp>
    </p:spTree>
    <p:extLst>
      <p:ext uri="{BB962C8B-B14F-4D97-AF65-F5344CB8AC3E}">
        <p14:creationId xmlns:p14="http://schemas.microsoft.com/office/powerpoint/2010/main" val="379750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88C682B7-A3A4-EC45-300D-E9C52007A0B0}"/>
              </a:ext>
            </a:extLst>
          </p:cNvPr>
          <p:cNvPicPr>
            <a:picLocks noGrp="1" noRot="1" noChangeAspect="1" noMove="1" noResize="1" noEditPoints="1" noAdjustHandles="1" noChangeArrowheads="1" noChangeShapeType="1" noCrop="1"/>
          </p:cNvPicPr>
          <p:nvPr/>
        </p:nvPicPr>
        <p:blipFill>
          <a:blip r:embed="rId3"/>
          <a:stretch>
            <a:fillRect/>
          </a:stretch>
        </p:blipFill>
        <p:spPr>
          <a:xfrm>
            <a:off x="691073" y="-350196"/>
            <a:ext cx="10204677" cy="7208196"/>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PLANTA BAJA BLOQUE A</a:t>
            </a:r>
          </a:p>
          <a:p>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A: </a:t>
            </a:r>
            <a:br>
              <a:rPr lang="es-EC" sz="2400" dirty="0">
                <a:latin typeface="Futura Md BT" panose="020B0602020204020303" pitchFamily="34" charset="0"/>
              </a:rPr>
            </a:br>
            <a:r>
              <a:rPr lang="es-EC" sz="2400" dirty="0">
                <a:latin typeface="Futura Md BT" panose="020B0602020204020303" pitchFamily="34" charset="0"/>
              </a:rPr>
              <a:t>Aprendizaje Complementario</a:t>
            </a:r>
            <a:endParaRPr lang="en-US" sz="2400" dirty="0">
              <a:latin typeface="Futura Md BT" panose="020B0602020204020303" pitchFamily="34" charset="0"/>
            </a:endParaRPr>
          </a:p>
        </p:txBody>
      </p:sp>
    </p:spTree>
    <p:extLst>
      <p:ext uri="{BB962C8B-B14F-4D97-AF65-F5344CB8AC3E}">
        <p14:creationId xmlns:p14="http://schemas.microsoft.com/office/powerpoint/2010/main" val="106755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036D620-E3F5-F020-D68B-827E498049F7}"/>
              </a:ext>
            </a:extLst>
          </p:cNvPr>
          <p:cNvPicPr>
            <a:picLocks noChangeAspect="1"/>
          </p:cNvPicPr>
          <p:nvPr/>
        </p:nvPicPr>
        <p:blipFill>
          <a:blip r:embed="rId3"/>
          <a:stretch>
            <a:fillRect/>
          </a:stretch>
        </p:blipFill>
        <p:spPr>
          <a:xfrm>
            <a:off x="691073" y="-350196"/>
            <a:ext cx="10204677" cy="7208196"/>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SEGUNDA PLANTA BLOQUE A</a:t>
            </a:r>
          </a:p>
          <a:p>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A: </a:t>
            </a:r>
            <a:br>
              <a:rPr lang="es-EC" sz="2400" dirty="0">
                <a:latin typeface="Futura Md BT" panose="020B0602020204020303" pitchFamily="34" charset="0"/>
              </a:rPr>
            </a:br>
            <a:r>
              <a:rPr lang="es-EC" sz="2400" dirty="0">
                <a:latin typeface="Futura Md BT" panose="020B0602020204020303" pitchFamily="34" charset="0"/>
              </a:rPr>
              <a:t>Aprendizaje Complementario</a:t>
            </a:r>
            <a:endParaRPr lang="en-US" sz="2400" dirty="0">
              <a:latin typeface="Futura Md BT" panose="020B0602020204020303" pitchFamily="34" charset="0"/>
            </a:endParaRPr>
          </a:p>
        </p:txBody>
      </p:sp>
    </p:spTree>
    <p:extLst>
      <p:ext uri="{BB962C8B-B14F-4D97-AF65-F5344CB8AC3E}">
        <p14:creationId xmlns:p14="http://schemas.microsoft.com/office/powerpoint/2010/main" val="140878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CORTE LONGITUDINAL BLOQUE A</a:t>
            </a:r>
          </a:p>
          <a:p>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A: </a:t>
            </a:r>
            <a:br>
              <a:rPr lang="es-EC" sz="2400" dirty="0">
                <a:latin typeface="Futura Md BT" panose="020B0602020204020303" pitchFamily="34" charset="0"/>
              </a:rPr>
            </a:br>
            <a:r>
              <a:rPr lang="es-EC" sz="2400" dirty="0">
                <a:latin typeface="Futura Md BT" panose="020B0602020204020303" pitchFamily="34" charset="0"/>
              </a:rPr>
              <a:t>Aprendizaje Complementario</a:t>
            </a:r>
            <a:endParaRPr lang="en-US" sz="2400" dirty="0">
              <a:latin typeface="Futura Md BT" panose="020B0602020204020303" pitchFamily="34" charset="0"/>
            </a:endParaRPr>
          </a:p>
        </p:txBody>
      </p:sp>
      <p:pic>
        <p:nvPicPr>
          <p:cNvPr id="4" name="Imagen 3">
            <a:extLst>
              <a:ext uri="{FF2B5EF4-FFF2-40B4-BE49-F238E27FC236}">
                <a16:creationId xmlns:a16="http://schemas.microsoft.com/office/drawing/2014/main" id="{32594A05-7BAE-4AA4-919E-42BB42BB2DFC}"/>
              </a:ext>
            </a:extLst>
          </p:cNvPr>
          <p:cNvPicPr>
            <a:picLocks noChangeAspect="1"/>
          </p:cNvPicPr>
          <p:nvPr/>
        </p:nvPicPr>
        <p:blipFill rotWithShape="1">
          <a:blip r:embed="rId3"/>
          <a:srcRect t="13263"/>
          <a:stretch/>
        </p:blipFill>
        <p:spPr>
          <a:xfrm>
            <a:off x="0" y="1193769"/>
            <a:ext cx="12192000" cy="5064286"/>
          </a:xfrm>
          <a:prstGeom prst="rect">
            <a:avLst/>
          </a:prstGeom>
        </p:spPr>
      </p:pic>
    </p:spTree>
    <p:extLst>
      <p:ext uri="{BB962C8B-B14F-4D97-AF65-F5344CB8AC3E}">
        <p14:creationId xmlns:p14="http://schemas.microsoft.com/office/powerpoint/2010/main" val="482285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CORTES TRANSVERSALES BLOQUE A</a:t>
            </a:r>
          </a:p>
          <a:p>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A: </a:t>
            </a:r>
            <a:br>
              <a:rPr lang="es-EC" sz="2400" dirty="0">
                <a:latin typeface="Futura Md BT" panose="020B0602020204020303" pitchFamily="34" charset="0"/>
              </a:rPr>
            </a:br>
            <a:r>
              <a:rPr lang="es-EC" sz="2400" dirty="0">
                <a:latin typeface="Futura Md BT" panose="020B0602020204020303" pitchFamily="34" charset="0"/>
              </a:rPr>
              <a:t>Aprendizaje Complementario</a:t>
            </a:r>
            <a:endParaRPr lang="en-US" sz="2400" dirty="0">
              <a:latin typeface="Futura Md BT" panose="020B0602020204020303" pitchFamily="34" charset="0"/>
            </a:endParaRPr>
          </a:p>
        </p:txBody>
      </p:sp>
      <p:pic>
        <p:nvPicPr>
          <p:cNvPr id="3" name="Imagen 2">
            <a:extLst>
              <a:ext uri="{FF2B5EF4-FFF2-40B4-BE49-F238E27FC236}">
                <a16:creationId xmlns:a16="http://schemas.microsoft.com/office/drawing/2014/main" id="{16C484F4-2A57-EA08-0703-C92472926015}"/>
              </a:ext>
            </a:extLst>
          </p:cNvPr>
          <p:cNvPicPr>
            <a:picLocks noChangeAspect="1"/>
          </p:cNvPicPr>
          <p:nvPr/>
        </p:nvPicPr>
        <p:blipFill rotWithShape="1">
          <a:blip r:embed="rId3"/>
          <a:srcRect t="16095"/>
          <a:stretch/>
        </p:blipFill>
        <p:spPr>
          <a:xfrm>
            <a:off x="0" y="1366683"/>
            <a:ext cx="12192000" cy="4891371"/>
          </a:xfrm>
          <a:prstGeom prst="rect">
            <a:avLst/>
          </a:prstGeom>
        </p:spPr>
      </p:pic>
    </p:spTree>
    <p:extLst>
      <p:ext uri="{BB962C8B-B14F-4D97-AF65-F5344CB8AC3E}">
        <p14:creationId xmlns:p14="http://schemas.microsoft.com/office/powerpoint/2010/main" val="785235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12" name="CuadroTexto 11">
            <a:extLst>
              <a:ext uri="{FF2B5EF4-FFF2-40B4-BE49-F238E27FC236}">
                <a16:creationId xmlns:a16="http://schemas.microsoft.com/office/drawing/2014/main" id="{A888FB55-D345-B1A0-4B2B-58196C5F50A3}"/>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FACHADA GENERAL BLOQUE A</a:t>
            </a:r>
          </a:p>
          <a:p>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A: </a:t>
            </a:r>
            <a:br>
              <a:rPr lang="es-EC" sz="2400" dirty="0">
                <a:latin typeface="Futura Md BT" panose="020B0602020204020303" pitchFamily="34" charset="0"/>
              </a:rPr>
            </a:br>
            <a:r>
              <a:rPr lang="es-EC" sz="2400" dirty="0">
                <a:latin typeface="Futura Md BT" panose="020B0602020204020303" pitchFamily="34" charset="0"/>
              </a:rPr>
              <a:t>Aprendizaje Complementario</a:t>
            </a:r>
            <a:endParaRPr lang="en-US" sz="2400" dirty="0">
              <a:latin typeface="Futura Md BT" panose="020B0602020204020303" pitchFamily="34" charset="0"/>
            </a:endParaRPr>
          </a:p>
        </p:txBody>
      </p:sp>
      <p:pic>
        <p:nvPicPr>
          <p:cNvPr id="4" name="Imagen 3">
            <a:extLst>
              <a:ext uri="{FF2B5EF4-FFF2-40B4-BE49-F238E27FC236}">
                <a16:creationId xmlns:a16="http://schemas.microsoft.com/office/drawing/2014/main" id="{A4E074CD-3BD4-249C-766B-B8F86353240C}"/>
              </a:ext>
            </a:extLst>
          </p:cNvPr>
          <p:cNvPicPr>
            <a:picLocks noChangeAspect="1"/>
          </p:cNvPicPr>
          <p:nvPr/>
        </p:nvPicPr>
        <p:blipFill>
          <a:blip r:embed="rId3"/>
          <a:stretch>
            <a:fillRect/>
          </a:stretch>
        </p:blipFill>
        <p:spPr>
          <a:xfrm>
            <a:off x="-176981" y="1153183"/>
            <a:ext cx="12192000" cy="5341050"/>
          </a:xfrm>
          <a:prstGeom prst="rect">
            <a:avLst/>
          </a:prstGeom>
        </p:spPr>
      </p:pic>
    </p:spTree>
    <p:extLst>
      <p:ext uri="{BB962C8B-B14F-4D97-AF65-F5344CB8AC3E}">
        <p14:creationId xmlns:p14="http://schemas.microsoft.com/office/powerpoint/2010/main" val="361153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5DF0B7C-8972-18C6-67D7-CB74F6188E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990" y="0"/>
            <a:ext cx="9992876" cy="6858000"/>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1171990" y="6465563"/>
            <a:ext cx="4699468" cy="646594"/>
          </a:xfrm>
        </p:spPr>
        <p:txBody>
          <a:bodyPr>
            <a:noAutofit/>
          </a:bodyPr>
          <a:lstStyle/>
          <a:p>
            <a:pPr algn="ctr"/>
            <a:r>
              <a:rPr lang="es-EC" sz="1600" dirty="0">
                <a:solidFill>
                  <a:schemeClr val="bg1"/>
                </a:solidFill>
                <a:latin typeface="Futura Md BT" panose="020B0602020204020303" pitchFamily="34" charset="0"/>
              </a:rPr>
              <a:t>Vista triple altura espacio de expresión Bloque A</a:t>
            </a:r>
            <a:endParaRPr lang="en-US" sz="1600" dirty="0">
              <a:solidFill>
                <a:schemeClr val="bg1"/>
              </a:solidFill>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Tree>
    <p:extLst>
      <p:ext uri="{BB962C8B-B14F-4D97-AF65-F5344CB8AC3E}">
        <p14:creationId xmlns:p14="http://schemas.microsoft.com/office/powerpoint/2010/main" val="37130121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5553A92-50C4-7B21-24B7-BBA180291B6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41089" t="7885" b="8889"/>
          <a:stretch/>
        </p:blipFill>
        <p:spPr>
          <a:xfrm>
            <a:off x="137651" y="1309954"/>
            <a:ext cx="5281446" cy="5269693"/>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B: </a:t>
            </a:r>
            <a:br>
              <a:rPr lang="es-EC" sz="2400" dirty="0">
                <a:latin typeface="Futura Md BT" panose="020B0602020204020303" pitchFamily="34" charset="0"/>
              </a:rPr>
            </a:br>
            <a:r>
              <a:rPr lang="es-EC" sz="2400" dirty="0">
                <a:latin typeface="Futura Md BT" panose="020B0602020204020303" pitchFamily="34" charset="0"/>
              </a:rPr>
              <a:t>Instrucción de Oficios</a:t>
            </a:r>
            <a:endParaRPr lang="en-US" sz="2400" dirty="0">
              <a:latin typeface="Futura Md BT" panose="020B0602020204020303" pitchFamily="34" charset="0"/>
            </a:endParaRPr>
          </a:p>
        </p:txBody>
      </p:sp>
      <p:pic>
        <p:nvPicPr>
          <p:cNvPr id="6" name="Imagen 5">
            <a:extLst>
              <a:ext uri="{FF2B5EF4-FFF2-40B4-BE49-F238E27FC236}">
                <a16:creationId xmlns:a16="http://schemas.microsoft.com/office/drawing/2014/main" id="{15ADAAED-473E-FC8F-7F97-A416BA65E022}"/>
              </a:ext>
            </a:extLst>
          </p:cNvPr>
          <p:cNvPicPr>
            <a:picLocks noChangeAspect="1"/>
          </p:cNvPicPr>
          <p:nvPr/>
        </p:nvPicPr>
        <p:blipFill rotWithShape="1">
          <a:blip r:embed="rId3">
            <a:extLst>
              <a:ext uri="{28A0092B-C50C-407E-A947-70E740481C1C}">
                <a14:useLocalDpi xmlns:a14="http://schemas.microsoft.com/office/drawing/2010/main" val="0"/>
              </a:ext>
            </a:extLst>
          </a:blip>
          <a:srcRect l="2947" t="20782" r="71443" b="63882"/>
          <a:stretch/>
        </p:blipFill>
        <p:spPr>
          <a:xfrm>
            <a:off x="5781366" y="1696438"/>
            <a:ext cx="4552293" cy="1925341"/>
          </a:xfrm>
          <a:prstGeom prst="rect">
            <a:avLst/>
          </a:prstGeom>
        </p:spPr>
      </p:pic>
      <p:pic>
        <p:nvPicPr>
          <p:cNvPr id="7" name="Imagen 6">
            <a:extLst>
              <a:ext uri="{FF2B5EF4-FFF2-40B4-BE49-F238E27FC236}">
                <a16:creationId xmlns:a16="http://schemas.microsoft.com/office/drawing/2014/main" id="{768FB9A0-6ED8-0132-7236-C2A85787A8CB}"/>
              </a:ext>
            </a:extLst>
          </p:cNvPr>
          <p:cNvPicPr>
            <a:picLocks noChangeAspect="1"/>
          </p:cNvPicPr>
          <p:nvPr/>
        </p:nvPicPr>
        <p:blipFill rotWithShape="1">
          <a:blip r:embed="rId3">
            <a:extLst>
              <a:ext uri="{28A0092B-C50C-407E-A947-70E740481C1C}">
                <a14:useLocalDpi xmlns:a14="http://schemas.microsoft.com/office/drawing/2010/main" val="0"/>
              </a:ext>
            </a:extLst>
          </a:blip>
          <a:srcRect l="2639" t="39627" r="71751" b="45037"/>
          <a:stretch/>
        </p:blipFill>
        <p:spPr>
          <a:xfrm>
            <a:off x="5781365" y="4389947"/>
            <a:ext cx="4552293" cy="1925341"/>
          </a:xfrm>
          <a:prstGeom prst="rect">
            <a:avLst/>
          </a:prstGeom>
        </p:spPr>
      </p:pic>
    </p:spTree>
    <p:extLst>
      <p:ext uri="{BB962C8B-B14F-4D97-AF65-F5344CB8AC3E}">
        <p14:creationId xmlns:p14="http://schemas.microsoft.com/office/powerpoint/2010/main" val="176473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5553A92-50C4-7B21-24B7-BBA180291B6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41089" t="7885" b="8889"/>
          <a:stretch/>
        </p:blipFill>
        <p:spPr>
          <a:xfrm>
            <a:off x="137651" y="1309954"/>
            <a:ext cx="5281446" cy="5269693"/>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B: </a:t>
            </a:r>
            <a:br>
              <a:rPr lang="es-EC" sz="2400" dirty="0">
                <a:latin typeface="Futura Md BT" panose="020B0602020204020303" pitchFamily="34" charset="0"/>
              </a:rPr>
            </a:br>
            <a:r>
              <a:rPr lang="es-EC" sz="2400" dirty="0">
                <a:latin typeface="Futura Md BT" panose="020B0602020204020303" pitchFamily="34" charset="0"/>
              </a:rPr>
              <a:t>Instrucción de Oficios</a:t>
            </a:r>
            <a:endParaRPr lang="en-US" sz="2400" dirty="0">
              <a:latin typeface="Futura Md BT" panose="020B0602020204020303" pitchFamily="34" charset="0"/>
            </a:endParaRPr>
          </a:p>
        </p:txBody>
      </p:sp>
      <p:pic>
        <p:nvPicPr>
          <p:cNvPr id="6" name="Imagen 5">
            <a:extLst>
              <a:ext uri="{FF2B5EF4-FFF2-40B4-BE49-F238E27FC236}">
                <a16:creationId xmlns:a16="http://schemas.microsoft.com/office/drawing/2014/main" id="{15ADAAED-473E-FC8F-7F97-A416BA65E022}"/>
              </a:ext>
            </a:extLst>
          </p:cNvPr>
          <p:cNvPicPr>
            <a:picLocks noChangeAspect="1"/>
          </p:cNvPicPr>
          <p:nvPr/>
        </p:nvPicPr>
        <p:blipFill rotWithShape="1">
          <a:blip r:embed="rId3">
            <a:extLst>
              <a:ext uri="{28A0092B-C50C-407E-A947-70E740481C1C}">
                <a14:useLocalDpi xmlns:a14="http://schemas.microsoft.com/office/drawing/2010/main" val="0"/>
              </a:ext>
            </a:extLst>
          </a:blip>
          <a:srcRect l="3760" t="53465" r="70630" b="29199"/>
          <a:stretch/>
        </p:blipFill>
        <p:spPr>
          <a:xfrm>
            <a:off x="5781366" y="1445342"/>
            <a:ext cx="4552293" cy="2176437"/>
          </a:xfrm>
          <a:prstGeom prst="rect">
            <a:avLst/>
          </a:prstGeom>
        </p:spPr>
      </p:pic>
      <p:pic>
        <p:nvPicPr>
          <p:cNvPr id="7" name="Imagen 6">
            <a:extLst>
              <a:ext uri="{FF2B5EF4-FFF2-40B4-BE49-F238E27FC236}">
                <a16:creationId xmlns:a16="http://schemas.microsoft.com/office/drawing/2014/main" id="{768FB9A0-6ED8-0132-7236-C2A85787A8CB}"/>
              </a:ext>
            </a:extLst>
          </p:cNvPr>
          <p:cNvPicPr>
            <a:picLocks noChangeAspect="1"/>
          </p:cNvPicPr>
          <p:nvPr/>
        </p:nvPicPr>
        <p:blipFill rotWithShape="1">
          <a:blip r:embed="rId3">
            <a:extLst>
              <a:ext uri="{28A0092B-C50C-407E-A947-70E740481C1C}">
                <a14:useLocalDpi xmlns:a14="http://schemas.microsoft.com/office/drawing/2010/main" val="0"/>
              </a:ext>
            </a:extLst>
          </a:blip>
          <a:srcRect l="3566" t="71879" r="70824" b="10131"/>
          <a:stretch/>
        </p:blipFill>
        <p:spPr>
          <a:xfrm>
            <a:off x="5781365" y="4056761"/>
            <a:ext cx="4552293" cy="2258528"/>
          </a:xfrm>
          <a:prstGeom prst="rect">
            <a:avLst/>
          </a:prstGeom>
        </p:spPr>
      </p:pic>
    </p:spTree>
    <p:extLst>
      <p:ext uri="{BB962C8B-B14F-4D97-AF65-F5344CB8AC3E}">
        <p14:creationId xmlns:p14="http://schemas.microsoft.com/office/powerpoint/2010/main" val="90160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B: </a:t>
            </a:r>
            <a:br>
              <a:rPr lang="es-EC" sz="2400" dirty="0">
                <a:latin typeface="Futura Md BT" panose="020B0602020204020303" pitchFamily="34" charset="0"/>
              </a:rPr>
            </a:br>
            <a:r>
              <a:rPr lang="es-EC" sz="2400" dirty="0">
                <a:latin typeface="Futura Md BT" panose="020B0602020204020303" pitchFamily="34" charset="0"/>
              </a:rPr>
              <a:t>Instrucción de Oficios</a:t>
            </a:r>
            <a:endParaRPr lang="en-US" sz="2400" dirty="0">
              <a:latin typeface="Futura Md BT" panose="020B0602020204020303" pitchFamily="34" charset="0"/>
            </a:endParaRPr>
          </a:p>
        </p:txBody>
      </p:sp>
      <p:sp>
        <p:nvSpPr>
          <p:cNvPr id="4" name="CuadroTexto 3">
            <a:extLst>
              <a:ext uri="{FF2B5EF4-FFF2-40B4-BE49-F238E27FC236}">
                <a16:creationId xmlns:a16="http://schemas.microsoft.com/office/drawing/2014/main" id="{F473F266-DE59-CC9D-9F79-B84B5FDB1C97}"/>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PLANTA BAJA BLOQUE B</a:t>
            </a:r>
          </a:p>
          <a:p>
            <a:endParaRPr lang="en-US" sz="1200" dirty="0">
              <a:latin typeface="Futura Md BT" panose="020B0602020204020303" pitchFamily="34" charset="0"/>
            </a:endParaRPr>
          </a:p>
        </p:txBody>
      </p:sp>
      <p:pic>
        <p:nvPicPr>
          <p:cNvPr id="9" name="Imagen 8">
            <a:extLst>
              <a:ext uri="{FF2B5EF4-FFF2-40B4-BE49-F238E27FC236}">
                <a16:creationId xmlns:a16="http://schemas.microsoft.com/office/drawing/2014/main" id="{848A6603-13C4-55D3-7593-74B4029884E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238864" y="1196975"/>
            <a:ext cx="10825316" cy="5975306"/>
          </a:xfrm>
          <a:prstGeom prst="rect">
            <a:avLst/>
          </a:prstGeom>
        </p:spPr>
      </p:pic>
    </p:spTree>
    <p:extLst>
      <p:ext uri="{BB962C8B-B14F-4D97-AF65-F5344CB8AC3E}">
        <p14:creationId xmlns:p14="http://schemas.microsoft.com/office/powerpoint/2010/main" val="131379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DBEA4F2-84CA-D570-D124-806E18BCEEB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366684" y="636419"/>
            <a:ext cx="10825316" cy="6938141"/>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B: </a:t>
            </a:r>
            <a:br>
              <a:rPr lang="es-EC" sz="2400" dirty="0">
                <a:latin typeface="Futura Md BT" panose="020B0602020204020303" pitchFamily="34" charset="0"/>
              </a:rPr>
            </a:br>
            <a:r>
              <a:rPr lang="es-EC" sz="2400" dirty="0">
                <a:latin typeface="Futura Md BT" panose="020B0602020204020303" pitchFamily="34" charset="0"/>
              </a:rPr>
              <a:t>Instrucción de Oficios</a:t>
            </a:r>
            <a:endParaRPr lang="en-US" sz="2400" dirty="0">
              <a:latin typeface="Futura Md BT" panose="020B0602020204020303" pitchFamily="34" charset="0"/>
            </a:endParaRPr>
          </a:p>
        </p:txBody>
      </p:sp>
      <p:sp>
        <p:nvSpPr>
          <p:cNvPr id="4" name="CuadroTexto 3">
            <a:extLst>
              <a:ext uri="{FF2B5EF4-FFF2-40B4-BE49-F238E27FC236}">
                <a16:creationId xmlns:a16="http://schemas.microsoft.com/office/drawing/2014/main" id="{F473F266-DE59-CC9D-9F79-B84B5FDB1C97}"/>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PLANTA ALTA BLOQUE B</a:t>
            </a:r>
          </a:p>
          <a:p>
            <a:endParaRPr lang="en-US" sz="1200" dirty="0">
              <a:latin typeface="Futura Md BT" panose="020B0602020204020303" pitchFamily="34" charset="0"/>
            </a:endParaRPr>
          </a:p>
        </p:txBody>
      </p:sp>
    </p:spTree>
    <p:extLst>
      <p:ext uri="{BB962C8B-B14F-4D97-AF65-F5344CB8AC3E}">
        <p14:creationId xmlns:p14="http://schemas.microsoft.com/office/powerpoint/2010/main" val="3723291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E8DE850-12F0-7CE1-C111-078EF25F27D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9748" y="1073937"/>
            <a:ext cx="10992484" cy="5505710"/>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B: </a:t>
            </a:r>
            <a:br>
              <a:rPr lang="es-EC" sz="2400" dirty="0">
                <a:latin typeface="Futura Md BT" panose="020B0602020204020303" pitchFamily="34" charset="0"/>
              </a:rPr>
            </a:br>
            <a:r>
              <a:rPr lang="es-EC" sz="2400" dirty="0">
                <a:latin typeface="Futura Md BT" panose="020B0602020204020303" pitchFamily="34" charset="0"/>
              </a:rPr>
              <a:t>Instrucción de Oficios</a:t>
            </a:r>
            <a:endParaRPr lang="en-US" sz="2400" dirty="0">
              <a:latin typeface="Futura Md BT" panose="020B0602020204020303" pitchFamily="34" charset="0"/>
            </a:endParaRPr>
          </a:p>
        </p:txBody>
      </p:sp>
      <p:sp>
        <p:nvSpPr>
          <p:cNvPr id="4" name="CuadroTexto 3">
            <a:extLst>
              <a:ext uri="{FF2B5EF4-FFF2-40B4-BE49-F238E27FC236}">
                <a16:creationId xmlns:a16="http://schemas.microsoft.com/office/drawing/2014/main" id="{F473F266-DE59-CC9D-9F79-B84B5FDB1C97}"/>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CORTE LONGITUDINAL BLOQUE B</a:t>
            </a:r>
          </a:p>
          <a:p>
            <a:endParaRPr lang="en-US" sz="1200" dirty="0">
              <a:latin typeface="Futura Md BT" panose="020B0602020204020303" pitchFamily="34" charset="0"/>
            </a:endParaRPr>
          </a:p>
        </p:txBody>
      </p:sp>
    </p:spTree>
    <p:extLst>
      <p:ext uri="{BB962C8B-B14F-4D97-AF65-F5344CB8AC3E}">
        <p14:creationId xmlns:p14="http://schemas.microsoft.com/office/powerpoint/2010/main" val="39433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3C31694-93C8-5FD4-6313-2C76B7D9544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21090" y="1206311"/>
            <a:ext cx="10894144" cy="5373336"/>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B: </a:t>
            </a:r>
            <a:br>
              <a:rPr lang="es-EC" sz="2400" dirty="0">
                <a:latin typeface="Futura Md BT" panose="020B0602020204020303" pitchFamily="34" charset="0"/>
              </a:rPr>
            </a:br>
            <a:r>
              <a:rPr lang="es-EC" sz="2400" dirty="0">
                <a:latin typeface="Futura Md BT" panose="020B0602020204020303" pitchFamily="34" charset="0"/>
              </a:rPr>
              <a:t>Instrucción de Oficios</a:t>
            </a:r>
            <a:endParaRPr lang="en-US" sz="2400" dirty="0">
              <a:latin typeface="Futura Md BT" panose="020B0602020204020303" pitchFamily="34" charset="0"/>
            </a:endParaRPr>
          </a:p>
        </p:txBody>
      </p:sp>
      <p:sp>
        <p:nvSpPr>
          <p:cNvPr id="4" name="CuadroTexto 3">
            <a:extLst>
              <a:ext uri="{FF2B5EF4-FFF2-40B4-BE49-F238E27FC236}">
                <a16:creationId xmlns:a16="http://schemas.microsoft.com/office/drawing/2014/main" id="{F473F266-DE59-CC9D-9F79-B84B5FDB1C97}"/>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CORTES TRASNVERSALES BLOQUE B</a:t>
            </a:r>
          </a:p>
          <a:p>
            <a:endParaRPr lang="en-US" sz="1200" dirty="0">
              <a:latin typeface="Futura Md BT" panose="020B0602020204020303" pitchFamily="34" charset="0"/>
            </a:endParaRPr>
          </a:p>
        </p:txBody>
      </p:sp>
    </p:spTree>
    <p:extLst>
      <p:ext uri="{BB962C8B-B14F-4D97-AF65-F5344CB8AC3E}">
        <p14:creationId xmlns:p14="http://schemas.microsoft.com/office/powerpoint/2010/main" val="406122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B: </a:t>
            </a:r>
            <a:br>
              <a:rPr lang="es-EC" sz="2400" dirty="0">
                <a:latin typeface="Futura Md BT" panose="020B0602020204020303" pitchFamily="34" charset="0"/>
              </a:rPr>
            </a:br>
            <a:r>
              <a:rPr lang="es-EC" sz="2400" dirty="0">
                <a:latin typeface="Futura Md BT" panose="020B0602020204020303" pitchFamily="34" charset="0"/>
              </a:rPr>
              <a:t>Instrucción de Oficios</a:t>
            </a:r>
            <a:endParaRPr lang="en-US" sz="2400" dirty="0">
              <a:latin typeface="Futura Md BT" panose="020B0602020204020303" pitchFamily="34" charset="0"/>
            </a:endParaRPr>
          </a:p>
        </p:txBody>
      </p:sp>
      <p:sp>
        <p:nvSpPr>
          <p:cNvPr id="4" name="CuadroTexto 3">
            <a:extLst>
              <a:ext uri="{FF2B5EF4-FFF2-40B4-BE49-F238E27FC236}">
                <a16:creationId xmlns:a16="http://schemas.microsoft.com/office/drawing/2014/main" id="{F473F266-DE59-CC9D-9F79-B84B5FDB1C97}"/>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FACHADA BLOQUE B</a:t>
            </a:r>
          </a:p>
          <a:p>
            <a:endParaRPr lang="en-US" sz="1200" dirty="0">
              <a:latin typeface="Futura Md BT" panose="020B0602020204020303" pitchFamily="34" charset="0"/>
            </a:endParaRPr>
          </a:p>
        </p:txBody>
      </p:sp>
      <p:pic>
        <p:nvPicPr>
          <p:cNvPr id="6" name="Imagen 5">
            <a:extLst>
              <a:ext uri="{FF2B5EF4-FFF2-40B4-BE49-F238E27FC236}">
                <a16:creationId xmlns:a16="http://schemas.microsoft.com/office/drawing/2014/main" id="{DDFD8A7B-2BC1-0337-D889-B792F66D878D}"/>
              </a:ext>
            </a:extLst>
          </p:cNvPr>
          <p:cNvPicPr>
            <a:picLocks noChangeAspect="1"/>
          </p:cNvPicPr>
          <p:nvPr/>
        </p:nvPicPr>
        <p:blipFill rotWithShape="1">
          <a:blip r:embed="rId3">
            <a:extLst>
              <a:ext uri="{28A0092B-C50C-407E-A947-70E740481C1C}">
                <a14:useLocalDpi xmlns:a14="http://schemas.microsoft.com/office/drawing/2010/main" val="0"/>
              </a:ext>
            </a:extLst>
          </a:blip>
          <a:srcRect t="43162"/>
          <a:stretch/>
        </p:blipFill>
        <p:spPr>
          <a:xfrm>
            <a:off x="-243936" y="1917945"/>
            <a:ext cx="12346980" cy="4576288"/>
          </a:xfrm>
          <a:prstGeom prst="rect">
            <a:avLst/>
          </a:prstGeom>
        </p:spPr>
      </p:pic>
    </p:spTree>
    <p:extLst>
      <p:ext uri="{BB962C8B-B14F-4D97-AF65-F5344CB8AC3E}">
        <p14:creationId xmlns:p14="http://schemas.microsoft.com/office/powerpoint/2010/main" val="341496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635D824-C735-8042-6B79-E69035D1B6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3765" y="0"/>
            <a:ext cx="5275385" cy="6858000"/>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1016628" y="6396423"/>
            <a:ext cx="4699468" cy="646594"/>
          </a:xfrm>
        </p:spPr>
        <p:txBody>
          <a:bodyPr>
            <a:noAutofit/>
          </a:bodyPr>
          <a:lstStyle/>
          <a:p>
            <a:pPr algn="ctr"/>
            <a:r>
              <a:rPr lang="es-EC" sz="1600" dirty="0">
                <a:solidFill>
                  <a:schemeClr val="bg1"/>
                </a:solidFill>
                <a:latin typeface="Futura Md BT" panose="020B0602020204020303" pitchFamily="34" charset="0"/>
              </a:rPr>
              <a:t>Remate Visual Bloque B</a:t>
            </a:r>
            <a:endParaRPr lang="en-US" sz="1600" dirty="0">
              <a:solidFill>
                <a:schemeClr val="bg1"/>
              </a:solidFill>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Tree>
    <p:extLst>
      <p:ext uri="{BB962C8B-B14F-4D97-AF65-F5344CB8AC3E}">
        <p14:creationId xmlns:p14="http://schemas.microsoft.com/office/powerpoint/2010/main" val="17251552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C: </a:t>
            </a:r>
            <a:br>
              <a:rPr lang="es-EC" sz="2400" dirty="0">
                <a:latin typeface="Futura Md BT" panose="020B0602020204020303" pitchFamily="34" charset="0"/>
              </a:rPr>
            </a:br>
            <a:r>
              <a:rPr lang="es-EC" sz="2400" dirty="0">
                <a:latin typeface="Futura Md BT" panose="020B0602020204020303" pitchFamily="34" charset="0"/>
              </a:rPr>
              <a:t>Aprendizaje Gastronómico</a:t>
            </a:r>
            <a:endParaRPr lang="en-US" sz="2400" dirty="0">
              <a:latin typeface="Futura Md BT" panose="020B0602020204020303" pitchFamily="34" charset="0"/>
            </a:endParaRPr>
          </a:p>
        </p:txBody>
      </p:sp>
      <p:pic>
        <p:nvPicPr>
          <p:cNvPr id="4" name="Imagen 3">
            <a:extLst>
              <a:ext uri="{FF2B5EF4-FFF2-40B4-BE49-F238E27FC236}">
                <a16:creationId xmlns:a16="http://schemas.microsoft.com/office/drawing/2014/main" id="{CE1463AB-8F3A-BEDB-9639-C007A72C71C5}"/>
              </a:ext>
            </a:extLst>
          </p:cNvPr>
          <p:cNvPicPr>
            <a:picLocks noChangeAspect="1"/>
          </p:cNvPicPr>
          <p:nvPr/>
        </p:nvPicPr>
        <p:blipFill rotWithShape="1">
          <a:blip r:embed="rId3">
            <a:extLst>
              <a:ext uri="{28A0092B-C50C-407E-A947-70E740481C1C}">
                <a14:useLocalDpi xmlns:a14="http://schemas.microsoft.com/office/drawing/2010/main" val="0"/>
              </a:ext>
            </a:extLst>
          </a:blip>
          <a:srcRect l="41357" t="9855" b="9615"/>
          <a:stretch/>
        </p:blipFill>
        <p:spPr>
          <a:xfrm>
            <a:off x="291402" y="1196974"/>
            <a:ext cx="5694450" cy="5522745"/>
          </a:xfrm>
          <a:prstGeom prst="rect">
            <a:avLst/>
          </a:prstGeom>
        </p:spPr>
      </p:pic>
      <p:pic>
        <p:nvPicPr>
          <p:cNvPr id="8" name="Imagen 7">
            <a:extLst>
              <a:ext uri="{FF2B5EF4-FFF2-40B4-BE49-F238E27FC236}">
                <a16:creationId xmlns:a16="http://schemas.microsoft.com/office/drawing/2014/main" id="{D4145EB0-2BDB-89C0-A95C-5B23FEC2D3BA}"/>
              </a:ext>
            </a:extLst>
          </p:cNvPr>
          <p:cNvPicPr>
            <a:picLocks noChangeAspect="1"/>
          </p:cNvPicPr>
          <p:nvPr/>
        </p:nvPicPr>
        <p:blipFill rotWithShape="1">
          <a:blip r:embed="rId3">
            <a:extLst>
              <a:ext uri="{28A0092B-C50C-407E-A947-70E740481C1C}">
                <a14:useLocalDpi xmlns:a14="http://schemas.microsoft.com/office/drawing/2010/main" val="0"/>
              </a:ext>
            </a:extLst>
          </a:blip>
          <a:srcRect l="2637" t="19713" r="72049" b="64373"/>
          <a:stretch/>
        </p:blipFill>
        <p:spPr>
          <a:xfrm>
            <a:off x="6366206" y="1010161"/>
            <a:ext cx="4159050" cy="1846618"/>
          </a:xfrm>
          <a:prstGeom prst="rect">
            <a:avLst/>
          </a:prstGeom>
        </p:spPr>
      </p:pic>
      <p:pic>
        <p:nvPicPr>
          <p:cNvPr id="9" name="Imagen 8">
            <a:extLst>
              <a:ext uri="{FF2B5EF4-FFF2-40B4-BE49-F238E27FC236}">
                <a16:creationId xmlns:a16="http://schemas.microsoft.com/office/drawing/2014/main" id="{1723C662-7209-970E-147E-73E2CAC7BB8C}"/>
              </a:ext>
            </a:extLst>
          </p:cNvPr>
          <p:cNvPicPr>
            <a:picLocks noChangeAspect="1"/>
          </p:cNvPicPr>
          <p:nvPr/>
        </p:nvPicPr>
        <p:blipFill rotWithShape="1">
          <a:blip r:embed="rId3">
            <a:extLst>
              <a:ext uri="{28A0092B-C50C-407E-A947-70E740481C1C}">
                <a14:useLocalDpi xmlns:a14="http://schemas.microsoft.com/office/drawing/2010/main" val="0"/>
              </a:ext>
            </a:extLst>
          </a:blip>
          <a:srcRect l="2315" t="47656" r="72371" b="36430"/>
          <a:stretch/>
        </p:blipFill>
        <p:spPr>
          <a:xfrm>
            <a:off x="6366206" y="2887054"/>
            <a:ext cx="4159050" cy="1846618"/>
          </a:xfrm>
          <a:prstGeom prst="rect">
            <a:avLst/>
          </a:prstGeom>
        </p:spPr>
      </p:pic>
      <p:pic>
        <p:nvPicPr>
          <p:cNvPr id="10" name="Imagen 9">
            <a:extLst>
              <a:ext uri="{FF2B5EF4-FFF2-40B4-BE49-F238E27FC236}">
                <a16:creationId xmlns:a16="http://schemas.microsoft.com/office/drawing/2014/main" id="{EF039CD9-AB02-59DC-EBDC-6E3FE2F13B88}"/>
              </a:ext>
            </a:extLst>
          </p:cNvPr>
          <p:cNvPicPr>
            <a:picLocks noChangeAspect="1"/>
          </p:cNvPicPr>
          <p:nvPr/>
        </p:nvPicPr>
        <p:blipFill rotWithShape="1">
          <a:blip r:embed="rId3">
            <a:extLst>
              <a:ext uri="{28A0092B-C50C-407E-A947-70E740481C1C}">
                <a14:useLocalDpi xmlns:a14="http://schemas.microsoft.com/office/drawing/2010/main" val="0"/>
              </a:ext>
            </a:extLst>
          </a:blip>
          <a:srcRect l="2315" t="73634" r="72371" b="10452"/>
          <a:stretch/>
        </p:blipFill>
        <p:spPr>
          <a:xfrm>
            <a:off x="6366206" y="4807598"/>
            <a:ext cx="4159050" cy="1846618"/>
          </a:xfrm>
          <a:prstGeom prst="rect">
            <a:avLst/>
          </a:prstGeom>
        </p:spPr>
      </p:pic>
    </p:spTree>
    <p:extLst>
      <p:ext uri="{BB962C8B-B14F-4D97-AF65-F5344CB8AC3E}">
        <p14:creationId xmlns:p14="http://schemas.microsoft.com/office/powerpoint/2010/main" val="76678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C: </a:t>
            </a:r>
            <a:br>
              <a:rPr lang="es-EC" sz="2400" dirty="0">
                <a:latin typeface="Futura Md BT" panose="020B0602020204020303" pitchFamily="34" charset="0"/>
              </a:rPr>
            </a:br>
            <a:r>
              <a:rPr lang="es-EC" sz="2400" dirty="0">
                <a:latin typeface="Futura Md BT" panose="020B0602020204020303" pitchFamily="34" charset="0"/>
              </a:rPr>
              <a:t>Aprendizaje Gastronómico</a:t>
            </a:r>
            <a:endParaRPr lang="en-US" sz="2400" dirty="0">
              <a:latin typeface="Futura Md BT" panose="020B0602020204020303" pitchFamily="34" charset="0"/>
            </a:endParaRPr>
          </a:p>
        </p:txBody>
      </p:sp>
      <p:sp>
        <p:nvSpPr>
          <p:cNvPr id="2" name="CuadroTexto 1">
            <a:extLst>
              <a:ext uri="{FF2B5EF4-FFF2-40B4-BE49-F238E27FC236}">
                <a16:creationId xmlns:a16="http://schemas.microsoft.com/office/drawing/2014/main" id="{2B71FF28-3AD1-DD78-2CD1-BE03E5AB033B}"/>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PLANTA BAJA BLOQUE C                                                                                             PLANTA ALTA BLOQUE C</a:t>
            </a:r>
          </a:p>
          <a:p>
            <a:endParaRPr lang="en-US" sz="1200" dirty="0">
              <a:latin typeface="Futura Md BT" panose="020B0602020204020303" pitchFamily="34" charset="0"/>
            </a:endParaRPr>
          </a:p>
        </p:txBody>
      </p:sp>
      <p:pic>
        <p:nvPicPr>
          <p:cNvPr id="6" name="Imagen 5">
            <a:extLst>
              <a:ext uri="{FF2B5EF4-FFF2-40B4-BE49-F238E27FC236}">
                <a16:creationId xmlns:a16="http://schemas.microsoft.com/office/drawing/2014/main" id="{655E1A3E-0D59-D943-FBA3-4449265381F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03006" y="1729626"/>
            <a:ext cx="10962968" cy="4528429"/>
          </a:xfrm>
          <a:prstGeom prst="rect">
            <a:avLst/>
          </a:prstGeom>
        </p:spPr>
      </p:pic>
    </p:spTree>
    <p:extLst>
      <p:ext uri="{BB962C8B-B14F-4D97-AF65-F5344CB8AC3E}">
        <p14:creationId xmlns:p14="http://schemas.microsoft.com/office/powerpoint/2010/main" val="226374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C: </a:t>
            </a:r>
            <a:br>
              <a:rPr lang="es-EC" sz="2400" dirty="0">
                <a:latin typeface="Futura Md BT" panose="020B0602020204020303" pitchFamily="34" charset="0"/>
              </a:rPr>
            </a:br>
            <a:r>
              <a:rPr lang="es-EC" sz="2400" dirty="0">
                <a:latin typeface="Futura Md BT" panose="020B0602020204020303" pitchFamily="34" charset="0"/>
              </a:rPr>
              <a:t>Aprendizaje Gastronómico</a:t>
            </a:r>
            <a:endParaRPr lang="en-US" sz="2400" dirty="0">
              <a:latin typeface="Futura Md BT" panose="020B0602020204020303" pitchFamily="34" charset="0"/>
            </a:endParaRPr>
          </a:p>
        </p:txBody>
      </p:sp>
      <p:sp>
        <p:nvSpPr>
          <p:cNvPr id="2" name="CuadroTexto 1">
            <a:extLst>
              <a:ext uri="{FF2B5EF4-FFF2-40B4-BE49-F238E27FC236}">
                <a16:creationId xmlns:a16="http://schemas.microsoft.com/office/drawing/2014/main" id="{2B71FF28-3AD1-DD78-2CD1-BE03E5AB033B}"/>
              </a:ext>
            </a:extLst>
          </p:cNvPr>
          <p:cNvSpPr txBox="1"/>
          <p:nvPr/>
        </p:nvSpPr>
        <p:spPr>
          <a:xfrm>
            <a:off x="1310000" y="6348815"/>
            <a:ext cx="9571980" cy="461665"/>
          </a:xfrm>
          <a:prstGeom prst="rect">
            <a:avLst/>
          </a:prstGeom>
          <a:noFill/>
        </p:spPr>
        <p:txBody>
          <a:bodyPr wrap="square">
            <a:spAutoFit/>
          </a:bodyPr>
          <a:lstStyle/>
          <a:p>
            <a:pPr algn="ctr"/>
            <a:r>
              <a:rPr lang="es-EC" sz="1200" dirty="0">
                <a:latin typeface="Futura Md BT" panose="020B0602020204020303" pitchFamily="34" charset="0"/>
              </a:rPr>
              <a:t>CORTE LONGITUDINAL BLOQUE C                                                                                        CORTE TRANSVERSAL BLOQUE C</a:t>
            </a:r>
          </a:p>
          <a:p>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F812B2E5-32CD-5B71-2B7C-C744C11017C3}"/>
              </a:ext>
            </a:extLst>
          </p:cNvPr>
          <p:cNvPicPr>
            <a:picLocks noChangeAspect="1"/>
          </p:cNvPicPr>
          <p:nvPr/>
        </p:nvPicPr>
        <p:blipFill rotWithShape="1">
          <a:blip r:embed="rId3">
            <a:extLst>
              <a:ext uri="{28A0092B-C50C-407E-A947-70E740481C1C}">
                <a14:useLocalDpi xmlns:a14="http://schemas.microsoft.com/office/drawing/2010/main" val="0"/>
              </a:ext>
            </a:extLst>
          </a:blip>
          <a:srcRect t="5754" b="9118"/>
          <a:stretch/>
        </p:blipFill>
        <p:spPr>
          <a:xfrm>
            <a:off x="-452284" y="1196975"/>
            <a:ext cx="12192000" cy="4623122"/>
          </a:xfrm>
          <a:prstGeom prst="rect">
            <a:avLst/>
          </a:prstGeom>
        </p:spPr>
      </p:pic>
    </p:spTree>
    <p:extLst>
      <p:ext uri="{BB962C8B-B14F-4D97-AF65-F5344CB8AC3E}">
        <p14:creationId xmlns:p14="http://schemas.microsoft.com/office/powerpoint/2010/main" val="1096635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C: </a:t>
            </a:r>
            <a:br>
              <a:rPr lang="es-EC" sz="2400" dirty="0">
                <a:latin typeface="Futura Md BT" panose="020B0602020204020303" pitchFamily="34" charset="0"/>
              </a:rPr>
            </a:br>
            <a:r>
              <a:rPr lang="es-EC" sz="2400" dirty="0">
                <a:latin typeface="Futura Md BT" panose="020B0602020204020303" pitchFamily="34" charset="0"/>
              </a:rPr>
              <a:t>Aprendizaje Gastronómico</a:t>
            </a:r>
            <a:endParaRPr lang="en-US" sz="2400" dirty="0">
              <a:latin typeface="Futura Md BT" panose="020B0602020204020303" pitchFamily="34" charset="0"/>
            </a:endParaRPr>
          </a:p>
        </p:txBody>
      </p:sp>
      <p:sp>
        <p:nvSpPr>
          <p:cNvPr id="2" name="CuadroTexto 1">
            <a:extLst>
              <a:ext uri="{FF2B5EF4-FFF2-40B4-BE49-F238E27FC236}">
                <a16:creationId xmlns:a16="http://schemas.microsoft.com/office/drawing/2014/main" id="{2B71FF28-3AD1-DD78-2CD1-BE03E5AB033B}"/>
              </a:ext>
            </a:extLst>
          </p:cNvPr>
          <p:cNvSpPr txBox="1"/>
          <p:nvPr/>
        </p:nvSpPr>
        <p:spPr>
          <a:xfrm>
            <a:off x="1683626" y="6329059"/>
            <a:ext cx="9571980" cy="461665"/>
          </a:xfrm>
          <a:prstGeom prst="rect">
            <a:avLst/>
          </a:prstGeom>
          <a:noFill/>
        </p:spPr>
        <p:txBody>
          <a:bodyPr wrap="square">
            <a:spAutoFit/>
          </a:bodyPr>
          <a:lstStyle/>
          <a:p>
            <a:pPr algn="ctr"/>
            <a:r>
              <a:rPr lang="es-EC" sz="1200" dirty="0">
                <a:latin typeface="Futura Md BT" panose="020B0602020204020303" pitchFamily="34" charset="0"/>
              </a:rPr>
              <a:t>FACHADAS BLOQUE C</a:t>
            </a:r>
          </a:p>
          <a:p>
            <a:endParaRPr lang="en-US" sz="1200" dirty="0">
              <a:latin typeface="Futura Md BT" panose="020B0602020204020303" pitchFamily="34" charset="0"/>
            </a:endParaRPr>
          </a:p>
        </p:txBody>
      </p:sp>
      <p:pic>
        <p:nvPicPr>
          <p:cNvPr id="6" name="Imagen 5">
            <a:extLst>
              <a:ext uri="{FF2B5EF4-FFF2-40B4-BE49-F238E27FC236}">
                <a16:creationId xmlns:a16="http://schemas.microsoft.com/office/drawing/2014/main" id="{1036F365-E356-18F2-2C5D-A71662F5EA1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906721" y="1010361"/>
            <a:ext cx="8378537" cy="5389702"/>
          </a:xfrm>
          <a:prstGeom prst="rect">
            <a:avLst/>
          </a:prstGeom>
        </p:spPr>
      </p:pic>
    </p:spTree>
    <p:extLst>
      <p:ext uri="{BB962C8B-B14F-4D97-AF65-F5344CB8AC3E}">
        <p14:creationId xmlns:p14="http://schemas.microsoft.com/office/powerpoint/2010/main" val="109305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7F55437-BDD7-80A1-587C-EC8A951CF8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9435"/>
            <a:ext cx="12192000" cy="6936870"/>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564344" y="6396423"/>
            <a:ext cx="4699468" cy="646594"/>
          </a:xfrm>
        </p:spPr>
        <p:txBody>
          <a:bodyPr>
            <a:noAutofit/>
          </a:bodyPr>
          <a:lstStyle/>
          <a:p>
            <a:pPr algn="ctr"/>
            <a:r>
              <a:rPr lang="es-EC" sz="1600" dirty="0">
                <a:solidFill>
                  <a:schemeClr val="bg1"/>
                </a:solidFill>
                <a:latin typeface="Futura Md BT" panose="020B0602020204020303" pitchFamily="34" charset="0"/>
              </a:rPr>
              <a:t>Vista Exterior Plaza de las Comidas</a:t>
            </a:r>
            <a:endParaRPr lang="en-US" sz="1600" dirty="0">
              <a:solidFill>
                <a:schemeClr val="bg1"/>
              </a:solidFill>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Tree>
    <p:extLst>
      <p:ext uri="{BB962C8B-B14F-4D97-AF65-F5344CB8AC3E}">
        <p14:creationId xmlns:p14="http://schemas.microsoft.com/office/powerpoint/2010/main" val="4450732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D: </a:t>
            </a:r>
            <a:br>
              <a:rPr lang="es-EC" sz="2400" dirty="0">
                <a:latin typeface="Futura Md BT" panose="020B0602020204020303" pitchFamily="34" charset="0"/>
              </a:rPr>
            </a:br>
            <a:r>
              <a:rPr lang="es-EC" sz="2400" dirty="0">
                <a:latin typeface="Futura Md BT" panose="020B0602020204020303" pitchFamily="34" charset="0"/>
              </a:rPr>
              <a:t>Corte y Confección</a:t>
            </a:r>
            <a:endParaRPr lang="en-US" sz="2400" dirty="0">
              <a:latin typeface="Futura Md BT" panose="020B0602020204020303" pitchFamily="34" charset="0"/>
            </a:endParaRPr>
          </a:p>
        </p:txBody>
      </p:sp>
      <p:pic>
        <p:nvPicPr>
          <p:cNvPr id="3" name="Imagen 2">
            <a:extLst>
              <a:ext uri="{FF2B5EF4-FFF2-40B4-BE49-F238E27FC236}">
                <a16:creationId xmlns:a16="http://schemas.microsoft.com/office/drawing/2014/main" id="{2C698FA3-214D-8D4E-0E78-2B8BD05BCC85}"/>
              </a:ext>
            </a:extLst>
          </p:cNvPr>
          <p:cNvPicPr>
            <a:picLocks noChangeAspect="1"/>
          </p:cNvPicPr>
          <p:nvPr/>
        </p:nvPicPr>
        <p:blipFill rotWithShape="1">
          <a:blip r:embed="rId3">
            <a:extLst>
              <a:ext uri="{28A0092B-C50C-407E-A947-70E740481C1C}">
                <a14:useLocalDpi xmlns:a14="http://schemas.microsoft.com/office/drawing/2010/main" val="0"/>
              </a:ext>
            </a:extLst>
          </a:blip>
          <a:srcRect l="41981" t="8745" b="9041"/>
          <a:stretch/>
        </p:blipFill>
        <p:spPr>
          <a:xfrm>
            <a:off x="363901" y="1196975"/>
            <a:ext cx="5633771" cy="5638172"/>
          </a:xfrm>
          <a:prstGeom prst="rect">
            <a:avLst/>
          </a:prstGeom>
        </p:spPr>
      </p:pic>
      <p:pic>
        <p:nvPicPr>
          <p:cNvPr id="6" name="Imagen 5">
            <a:extLst>
              <a:ext uri="{FF2B5EF4-FFF2-40B4-BE49-F238E27FC236}">
                <a16:creationId xmlns:a16="http://schemas.microsoft.com/office/drawing/2014/main" id="{64C80D84-639D-981C-BFCE-DD0F527E6ACB}"/>
              </a:ext>
            </a:extLst>
          </p:cNvPr>
          <p:cNvPicPr>
            <a:picLocks noChangeAspect="1"/>
          </p:cNvPicPr>
          <p:nvPr/>
        </p:nvPicPr>
        <p:blipFill rotWithShape="1">
          <a:blip r:embed="rId3">
            <a:extLst>
              <a:ext uri="{28A0092B-C50C-407E-A947-70E740481C1C}">
                <a14:useLocalDpi xmlns:a14="http://schemas.microsoft.com/office/drawing/2010/main" val="0"/>
              </a:ext>
            </a:extLst>
          </a:blip>
          <a:srcRect l="2825" t="19804" r="72669" b="65142"/>
          <a:stretch/>
        </p:blipFill>
        <p:spPr>
          <a:xfrm>
            <a:off x="6430297" y="1010361"/>
            <a:ext cx="4208206" cy="1825742"/>
          </a:xfrm>
          <a:prstGeom prst="rect">
            <a:avLst/>
          </a:prstGeom>
        </p:spPr>
      </p:pic>
      <p:pic>
        <p:nvPicPr>
          <p:cNvPr id="7" name="Imagen 6">
            <a:extLst>
              <a:ext uri="{FF2B5EF4-FFF2-40B4-BE49-F238E27FC236}">
                <a16:creationId xmlns:a16="http://schemas.microsoft.com/office/drawing/2014/main" id="{F97349C0-121B-6A7B-2AEC-492AC172601C}"/>
              </a:ext>
            </a:extLst>
          </p:cNvPr>
          <p:cNvPicPr>
            <a:picLocks noChangeAspect="1"/>
          </p:cNvPicPr>
          <p:nvPr/>
        </p:nvPicPr>
        <p:blipFill rotWithShape="1">
          <a:blip r:embed="rId3">
            <a:extLst>
              <a:ext uri="{28A0092B-C50C-407E-A947-70E740481C1C}">
                <a14:useLocalDpi xmlns:a14="http://schemas.microsoft.com/office/drawing/2010/main" val="0"/>
              </a:ext>
            </a:extLst>
          </a:blip>
          <a:srcRect l="3034" t="45820" r="72460" b="39126"/>
          <a:stretch/>
        </p:blipFill>
        <p:spPr>
          <a:xfrm>
            <a:off x="6430297" y="2880095"/>
            <a:ext cx="4208206" cy="1825742"/>
          </a:xfrm>
          <a:prstGeom prst="rect">
            <a:avLst/>
          </a:prstGeom>
        </p:spPr>
      </p:pic>
      <p:pic>
        <p:nvPicPr>
          <p:cNvPr id="11" name="Imagen 10">
            <a:extLst>
              <a:ext uri="{FF2B5EF4-FFF2-40B4-BE49-F238E27FC236}">
                <a16:creationId xmlns:a16="http://schemas.microsoft.com/office/drawing/2014/main" id="{9125363C-5923-EAF3-46A4-E7D9DAC08D77}"/>
              </a:ext>
            </a:extLst>
          </p:cNvPr>
          <p:cNvPicPr>
            <a:picLocks noChangeAspect="1"/>
          </p:cNvPicPr>
          <p:nvPr/>
        </p:nvPicPr>
        <p:blipFill rotWithShape="1">
          <a:blip r:embed="rId3">
            <a:extLst>
              <a:ext uri="{28A0092B-C50C-407E-A947-70E740481C1C}">
                <a14:useLocalDpi xmlns:a14="http://schemas.microsoft.com/office/drawing/2010/main" val="0"/>
              </a:ext>
            </a:extLst>
          </a:blip>
          <a:srcRect l="3020" t="73569" r="72474" b="9918"/>
          <a:stretch/>
        </p:blipFill>
        <p:spPr>
          <a:xfrm>
            <a:off x="6430297" y="4716996"/>
            <a:ext cx="4208206" cy="2002723"/>
          </a:xfrm>
          <a:prstGeom prst="rect">
            <a:avLst/>
          </a:prstGeom>
        </p:spPr>
      </p:pic>
    </p:spTree>
    <p:extLst>
      <p:ext uri="{BB962C8B-B14F-4D97-AF65-F5344CB8AC3E}">
        <p14:creationId xmlns:p14="http://schemas.microsoft.com/office/powerpoint/2010/main" val="141480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D: </a:t>
            </a:r>
            <a:br>
              <a:rPr lang="es-EC" sz="2400" dirty="0">
                <a:latin typeface="Futura Md BT" panose="020B0602020204020303" pitchFamily="34" charset="0"/>
              </a:rPr>
            </a:br>
            <a:r>
              <a:rPr lang="es-EC" sz="2400" dirty="0">
                <a:latin typeface="Futura Md BT" panose="020B0602020204020303" pitchFamily="34" charset="0"/>
              </a:rPr>
              <a:t>Corte y Confección</a:t>
            </a:r>
            <a:endParaRPr lang="en-US" sz="2400" dirty="0">
              <a:latin typeface="Futura Md BT" panose="020B0602020204020303" pitchFamily="34" charset="0"/>
            </a:endParaRPr>
          </a:p>
        </p:txBody>
      </p:sp>
      <p:pic>
        <p:nvPicPr>
          <p:cNvPr id="4" name="Imagen 3">
            <a:extLst>
              <a:ext uri="{FF2B5EF4-FFF2-40B4-BE49-F238E27FC236}">
                <a16:creationId xmlns:a16="http://schemas.microsoft.com/office/drawing/2014/main" id="{FAD77C99-E494-6053-EE28-4FE4D97A694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88374" y="1196975"/>
            <a:ext cx="11415252" cy="4956383"/>
          </a:xfrm>
          <a:prstGeom prst="rect">
            <a:avLst/>
          </a:prstGeom>
        </p:spPr>
      </p:pic>
      <p:sp>
        <p:nvSpPr>
          <p:cNvPr id="8" name="CuadroTexto 7">
            <a:extLst>
              <a:ext uri="{FF2B5EF4-FFF2-40B4-BE49-F238E27FC236}">
                <a16:creationId xmlns:a16="http://schemas.microsoft.com/office/drawing/2014/main" id="{A5F6970A-450F-2BB7-239B-D8454063BCD2}"/>
              </a:ext>
            </a:extLst>
          </p:cNvPr>
          <p:cNvSpPr txBox="1"/>
          <p:nvPr/>
        </p:nvSpPr>
        <p:spPr>
          <a:xfrm>
            <a:off x="1427987" y="6084455"/>
            <a:ext cx="9571980" cy="461665"/>
          </a:xfrm>
          <a:prstGeom prst="rect">
            <a:avLst/>
          </a:prstGeom>
          <a:noFill/>
        </p:spPr>
        <p:txBody>
          <a:bodyPr wrap="square">
            <a:spAutoFit/>
          </a:bodyPr>
          <a:lstStyle/>
          <a:p>
            <a:pPr algn="ctr"/>
            <a:r>
              <a:rPr lang="es-EC" sz="1200" dirty="0">
                <a:latin typeface="Futura Md BT" panose="020B0602020204020303" pitchFamily="34" charset="0"/>
              </a:rPr>
              <a:t>PLANTA BAJA BLOQUE D                                                                                             PLANTA ALTA BLOQUE D</a:t>
            </a:r>
          </a:p>
          <a:p>
            <a:endParaRPr lang="en-US" sz="1200" dirty="0">
              <a:latin typeface="Futura Md BT" panose="020B0602020204020303" pitchFamily="34" charset="0"/>
            </a:endParaRPr>
          </a:p>
        </p:txBody>
      </p:sp>
    </p:spTree>
    <p:extLst>
      <p:ext uri="{BB962C8B-B14F-4D97-AF65-F5344CB8AC3E}">
        <p14:creationId xmlns:p14="http://schemas.microsoft.com/office/powerpoint/2010/main" val="372208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D: </a:t>
            </a:r>
            <a:br>
              <a:rPr lang="es-EC" sz="2400" dirty="0">
                <a:latin typeface="Futura Md BT" panose="020B0602020204020303" pitchFamily="34" charset="0"/>
              </a:rPr>
            </a:br>
            <a:r>
              <a:rPr lang="es-EC" sz="2400" dirty="0">
                <a:latin typeface="Futura Md BT" panose="020B0602020204020303" pitchFamily="34" charset="0"/>
              </a:rPr>
              <a:t>Corte y Confección</a:t>
            </a:r>
            <a:endParaRPr lang="en-US" sz="2400" dirty="0">
              <a:latin typeface="Futura Md BT" panose="020B0602020204020303" pitchFamily="34" charset="0"/>
            </a:endParaRPr>
          </a:p>
        </p:txBody>
      </p:sp>
      <p:pic>
        <p:nvPicPr>
          <p:cNvPr id="3" name="Imagen 2">
            <a:extLst>
              <a:ext uri="{FF2B5EF4-FFF2-40B4-BE49-F238E27FC236}">
                <a16:creationId xmlns:a16="http://schemas.microsoft.com/office/drawing/2014/main" id="{7D45AB15-D858-DFD9-08E0-015DB2581A1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8905" b="13178"/>
          <a:stretch/>
        </p:blipFill>
        <p:spPr>
          <a:xfrm>
            <a:off x="471950" y="1320546"/>
            <a:ext cx="11503740" cy="4130772"/>
          </a:xfrm>
          <a:prstGeom prst="rect">
            <a:avLst/>
          </a:prstGeom>
        </p:spPr>
      </p:pic>
      <p:sp>
        <p:nvSpPr>
          <p:cNvPr id="6" name="CuadroTexto 5">
            <a:extLst>
              <a:ext uri="{FF2B5EF4-FFF2-40B4-BE49-F238E27FC236}">
                <a16:creationId xmlns:a16="http://schemas.microsoft.com/office/drawing/2014/main" id="{B80B5342-449E-13D4-EFDC-48A058B8645B}"/>
              </a:ext>
            </a:extLst>
          </p:cNvPr>
          <p:cNvSpPr txBox="1"/>
          <p:nvPr/>
        </p:nvSpPr>
        <p:spPr>
          <a:xfrm>
            <a:off x="1437830" y="6258055"/>
            <a:ext cx="9571980" cy="461665"/>
          </a:xfrm>
          <a:prstGeom prst="rect">
            <a:avLst/>
          </a:prstGeom>
          <a:noFill/>
        </p:spPr>
        <p:txBody>
          <a:bodyPr wrap="square">
            <a:spAutoFit/>
          </a:bodyPr>
          <a:lstStyle/>
          <a:p>
            <a:pPr algn="ctr"/>
            <a:r>
              <a:rPr lang="es-EC" sz="1200" dirty="0">
                <a:latin typeface="Futura Md BT" panose="020B0602020204020303" pitchFamily="34" charset="0"/>
              </a:rPr>
              <a:t>CORTES BLOQUE D</a:t>
            </a:r>
          </a:p>
          <a:p>
            <a:endParaRPr lang="en-US" sz="1200" dirty="0">
              <a:latin typeface="Futura Md BT" panose="020B0602020204020303" pitchFamily="34" charset="0"/>
            </a:endParaRPr>
          </a:p>
        </p:txBody>
      </p:sp>
    </p:spTree>
    <p:extLst>
      <p:ext uri="{BB962C8B-B14F-4D97-AF65-F5344CB8AC3E}">
        <p14:creationId xmlns:p14="http://schemas.microsoft.com/office/powerpoint/2010/main" val="1916133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D: </a:t>
            </a:r>
            <a:br>
              <a:rPr lang="es-EC" sz="2400" dirty="0">
                <a:latin typeface="Futura Md BT" panose="020B0602020204020303" pitchFamily="34" charset="0"/>
              </a:rPr>
            </a:br>
            <a:r>
              <a:rPr lang="es-EC" sz="2400" dirty="0">
                <a:latin typeface="Futura Md BT" panose="020B0602020204020303" pitchFamily="34" charset="0"/>
              </a:rPr>
              <a:t>Corte y Confección</a:t>
            </a:r>
            <a:endParaRPr lang="en-US" sz="2400" dirty="0">
              <a:latin typeface="Futura Md BT" panose="020B0602020204020303" pitchFamily="34" charset="0"/>
            </a:endParaRPr>
          </a:p>
        </p:txBody>
      </p:sp>
      <p:sp>
        <p:nvSpPr>
          <p:cNvPr id="6" name="CuadroTexto 5">
            <a:extLst>
              <a:ext uri="{FF2B5EF4-FFF2-40B4-BE49-F238E27FC236}">
                <a16:creationId xmlns:a16="http://schemas.microsoft.com/office/drawing/2014/main" id="{B80B5342-449E-13D4-EFDC-48A058B8645B}"/>
              </a:ext>
            </a:extLst>
          </p:cNvPr>
          <p:cNvSpPr txBox="1"/>
          <p:nvPr/>
        </p:nvSpPr>
        <p:spPr>
          <a:xfrm>
            <a:off x="1437830" y="6258055"/>
            <a:ext cx="9571980" cy="461665"/>
          </a:xfrm>
          <a:prstGeom prst="rect">
            <a:avLst/>
          </a:prstGeom>
          <a:noFill/>
        </p:spPr>
        <p:txBody>
          <a:bodyPr wrap="square">
            <a:spAutoFit/>
          </a:bodyPr>
          <a:lstStyle/>
          <a:p>
            <a:pPr algn="ctr"/>
            <a:r>
              <a:rPr lang="es-EC" sz="1200" dirty="0">
                <a:latin typeface="Futura Md BT" panose="020B0602020204020303" pitchFamily="34" charset="0"/>
              </a:rPr>
              <a:t>FACHADAS BLOQUE D</a:t>
            </a:r>
          </a:p>
          <a:p>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A933D7F4-E6E8-099E-52ED-9D8F38E6C4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83703" y="2624761"/>
            <a:ext cx="11424594" cy="2714117"/>
          </a:xfrm>
          <a:prstGeom prst="rect">
            <a:avLst/>
          </a:prstGeom>
        </p:spPr>
      </p:pic>
    </p:spTree>
    <p:extLst>
      <p:ext uri="{BB962C8B-B14F-4D97-AF65-F5344CB8AC3E}">
        <p14:creationId xmlns:p14="http://schemas.microsoft.com/office/powerpoint/2010/main" val="170087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E: </a:t>
            </a:r>
            <a:br>
              <a:rPr lang="es-EC" sz="2400" dirty="0">
                <a:latin typeface="Futura Md BT" panose="020B0602020204020303" pitchFamily="34" charset="0"/>
              </a:rPr>
            </a:br>
            <a:r>
              <a:rPr lang="es-EC" sz="2400" dirty="0">
                <a:latin typeface="Futura Md BT" panose="020B0602020204020303" pitchFamily="34" charset="0"/>
              </a:rPr>
              <a:t>Estimulación Cognitiva y Motriz</a:t>
            </a:r>
            <a:endParaRPr lang="en-US" sz="2400" dirty="0">
              <a:latin typeface="Futura Md BT" panose="020B0602020204020303" pitchFamily="34" charset="0"/>
            </a:endParaRPr>
          </a:p>
        </p:txBody>
      </p:sp>
      <p:pic>
        <p:nvPicPr>
          <p:cNvPr id="4" name="Imagen 3">
            <a:extLst>
              <a:ext uri="{FF2B5EF4-FFF2-40B4-BE49-F238E27FC236}">
                <a16:creationId xmlns:a16="http://schemas.microsoft.com/office/drawing/2014/main" id="{B270F15D-0D0D-B132-14DA-E4CE533155FD}"/>
              </a:ext>
            </a:extLst>
          </p:cNvPr>
          <p:cNvPicPr>
            <a:picLocks noChangeAspect="1"/>
          </p:cNvPicPr>
          <p:nvPr/>
        </p:nvPicPr>
        <p:blipFill rotWithShape="1">
          <a:blip r:embed="rId3">
            <a:extLst>
              <a:ext uri="{28A0092B-C50C-407E-A947-70E740481C1C}">
                <a14:useLocalDpi xmlns:a14="http://schemas.microsoft.com/office/drawing/2010/main" val="0"/>
              </a:ext>
            </a:extLst>
          </a:blip>
          <a:srcRect l="40729" t="7134" b="9615"/>
          <a:stretch/>
        </p:blipFill>
        <p:spPr>
          <a:xfrm>
            <a:off x="200967" y="1010360"/>
            <a:ext cx="5755388" cy="5709359"/>
          </a:xfrm>
          <a:prstGeom prst="rect">
            <a:avLst/>
          </a:prstGeom>
        </p:spPr>
      </p:pic>
      <p:pic>
        <p:nvPicPr>
          <p:cNvPr id="8" name="Imagen 7">
            <a:extLst>
              <a:ext uri="{FF2B5EF4-FFF2-40B4-BE49-F238E27FC236}">
                <a16:creationId xmlns:a16="http://schemas.microsoft.com/office/drawing/2014/main" id="{EDC1DDBB-7ED1-79ED-CFEA-27190EFD011A}"/>
              </a:ext>
            </a:extLst>
          </p:cNvPr>
          <p:cNvPicPr>
            <a:picLocks noChangeAspect="1"/>
          </p:cNvPicPr>
          <p:nvPr/>
        </p:nvPicPr>
        <p:blipFill rotWithShape="1">
          <a:blip r:embed="rId3">
            <a:extLst>
              <a:ext uri="{28A0092B-C50C-407E-A947-70E740481C1C}">
                <a14:useLocalDpi xmlns:a14="http://schemas.microsoft.com/office/drawing/2010/main" val="0"/>
              </a:ext>
            </a:extLst>
          </a:blip>
          <a:srcRect l="-1438" t="20412" r="70939" b="65252"/>
          <a:stretch/>
        </p:blipFill>
        <p:spPr>
          <a:xfrm>
            <a:off x="5703167" y="1060535"/>
            <a:ext cx="5190520" cy="1723265"/>
          </a:xfrm>
          <a:prstGeom prst="rect">
            <a:avLst/>
          </a:prstGeom>
        </p:spPr>
      </p:pic>
      <p:pic>
        <p:nvPicPr>
          <p:cNvPr id="9" name="Imagen 8">
            <a:extLst>
              <a:ext uri="{FF2B5EF4-FFF2-40B4-BE49-F238E27FC236}">
                <a16:creationId xmlns:a16="http://schemas.microsoft.com/office/drawing/2014/main" id="{932141E1-E57E-086A-E122-639107EA1AD0}"/>
              </a:ext>
            </a:extLst>
          </p:cNvPr>
          <p:cNvPicPr>
            <a:picLocks noChangeAspect="1"/>
          </p:cNvPicPr>
          <p:nvPr/>
        </p:nvPicPr>
        <p:blipFill rotWithShape="1">
          <a:blip r:embed="rId3">
            <a:extLst>
              <a:ext uri="{28A0092B-C50C-407E-A947-70E740481C1C}">
                <a14:useLocalDpi xmlns:a14="http://schemas.microsoft.com/office/drawing/2010/main" val="0"/>
              </a:ext>
            </a:extLst>
          </a:blip>
          <a:srcRect l="-1038" t="47306" r="70539" b="38358"/>
          <a:stretch/>
        </p:blipFill>
        <p:spPr>
          <a:xfrm>
            <a:off x="5762159" y="2783800"/>
            <a:ext cx="5190520" cy="1723265"/>
          </a:xfrm>
          <a:prstGeom prst="rect">
            <a:avLst/>
          </a:prstGeom>
        </p:spPr>
      </p:pic>
      <p:pic>
        <p:nvPicPr>
          <p:cNvPr id="10" name="Imagen 9">
            <a:extLst>
              <a:ext uri="{FF2B5EF4-FFF2-40B4-BE49-F238E27FC236}">
                <a16:creationId xmlns:a16="http://schemas.microsoft.com/office/drawing/2014/main" id="{3BCBE722-A73C-7B0F-3761-9B8719F7E5E9}"/>
              </a:ext>
            </a:extLst>
          </p:cNvPr>
          <p:cNvPicPr>
            <a:picLocks noChangeAspect="1"/>
          </p:cNvPicPr>
          <p:nvPr/>
        </p:nvPicPr>
        <p:blipFill rotWithShape="1">
          <a:blip r:embed="rId3">
            <a:extLst>
              <a:ext uri="{28A0092B-C50C-407E-A947-70E740481C1C}">
                <a14:useLocalDpi xmlns:a14="http://schemas.microsoft.com/office/drawing/2010/main" val="0"/>
              </a:ext>
            </a:extLst>
          </a:blip>
          <a:srcRect l="-1315" t="73900" r="70816" b="10354"/>
          <a:stretch/>
        </p:blipFill>
        <p:spPr>
          <a:xfrm>
            <a:off x="5732663" y="4601498"/>
            <a:ext cx="5190520" cy="1892736"/>
          </a:xfrm>
          <a:prstGeom prst="rect">
            <a:avLst/>
          </a:prstGeom>
        </p:spPr>
      </p:pic>
    </p:spTree>
    <p:extLst>
      <p:ext uri="{BB962C8B-B14F-4D97-AF65-F5344CB8AC3E}">
        <p14:creationId xmlns:p14="http://schemas.microsoft.com/office/powerpoint/2010/main" val="214777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E: </a:t>
            </a:r>
            <a:br>
              <a:rPr lang="es-EC" sz="2400" dirty="0">
                <a:latin typeface="Futura Md BT" panose="020B0602020204020303" pitchFamily="34" charset="0"/>
              </a:rPr>
            </a:br>
            <a:r>
              <a:rPr lang="es-EC" sz="2400" dirty="0">
                <a:latin typeface="Futura Md BT" panose="020B0602020204020303" pitchFamily="34" charset="0"/>
              </a:rPr>
              <a:t>Estimulación Cognitiva y Motriz</a:t>
            </a:r>
            <a:endParaRPr lang="en-US" sz="2400" dirty="0">
              <a:latin typeface="Futura Md BT" panose="020B0602020204020303" pitchFamily="34" charset="0"/>
            </a:endParaRPr>
          </a:p>
        </p:txBody>
      </p:sp>
      <p:pic>
        <p:nvPicPr>
          <p:cNvPr id="3" name="Imagen 2">
            <a:extLst>
              <a:ext uri="{FF2B5EF4-FFF2-40B4-BE49-F238E27FC236}">
                <a16:creationId xmlns:a16="http://schemas.microsoft.com/office/drawing/2014/main" id="{1ED24D1B-6704-0E9F-071F-64A5158783C1}"/>
              </a:ext>
            </a:extLst>
          </p:cNvPr>
          <p:cNvPicPr>
            <a:picLocks noChangeAspect="1"/>
          </p:cNvPicPr>
          <p:nvPr/>
        </p:nvPicPr>
        <p:blipFill rotWithShape="1">
          <a:blip r:embed="rId3">
            <a:extLst>
              <a:ext uri="{28A0092B-C50C-407E-A947-70E740481C1C}">
                <a14:useLocalDpi xmlns:a14="http://schemas.microsoft.com/office/drawing/2010/main" val="0"/>
              </a:ext>
            </a:extLst>
          </a:blip>
          <a:srcRect b="50745"/>
          <a:stretch/>
        </p:blipFill>
        <p:spPr>
          <a:xfrm>
            <a:off x="2038925" y="1960904"/>
            <a:ext cx="7557358" cy="3879457"/>
          </a:xfrm>
          <a:prstGeom prst="rect">
            <a:avLst/>
          </a:prstGeom>
        </p:spPr>
      </p:pic>
      <p:sp>
        <p:nvSpPr>
          <p:cNvPr id="6" name="CuadroTexto 5">
            <a:extLst>
              <a:ext uri="{FF2B5EF4-FFF2-40B4-BE49-F238E27FC236}">
                <a16:creationId xmlns:a16="http://schemas.microsoft.com/office/drawing/2014/main" id="{B030DC41-061F-CD4C-BB64-41560AA45508}"/>
              </a:ext>
            </a:extLst>
          </p:cNvPr>
          <p:cNvSpPr txBox="1"/>
          <p:nvPr/>
        </p:nvSpPr>
        <p:spPr>
          <a:xfrm>
            <a:off x="1427987" y="6084455"/>
            <a:ext cx="9571980" cy="276999"/>
          </a:xfrm>
          <a:prstGeom prst="rect">
            <a:avLst/>
          </a:prstGeom>
          <a:noFill/>
        </p:spPr>
        <p:txBody>
          <a:bodyPr wrap="square">
            <a:spAutoFit/>
          </a:bodyPr>
          <a:lstStyle/>
          <a:p>
            <a:pPr algn="ctr"/>
            <a:r>
              <a:rPr lang="es-EC" sz="1200" dirty="0">
                <a:latin typeface="Futura Md BT" panose="020B0602020204020303" pitchFamily="34" charset="0"/>
              </a:rPr>
              <a:t>PLANTA BAJA BLOQUE E</a:t>
            </a:r>
            <a:endParaRPr lang="en-US" sz="1200" dirty="0">
              <a:latin typeface="Futura Md BT" panose="020B0602020204020303" pitchFamily="34" charset="0"/>
            </a:endParaRPr>
          </a:p>
        </p:txBody>
      </p:sp>
    </p:spTree>
    <p:extLst>
      <p:ext uri="{BB962C8B-B14F-4D97-AF65-F5344CB8AC3E}">
        <p14:creationId xmlns:p14="http://schemas.microsoft.com/office/powerpoint/2010/main" val="173305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0D0C076-CFC2-74AC-B0A8-9FB3B969E6D8}"/>
              </a:ext>
            </a:extLst>
          </p:cNvPr>
          <p:cNvPicPr>
            <a:picLocks noChangeAspect="1"/>
          </p:cNvPicPr>
          <p:nvPr/>
        </p:nvPicPr>
        <p:blipFill rotWithShape="1">
          <a:blip r:embed="rId3">
            <a:extLst>
              <a:ext uri="{28A0092B-C50C-407E-A947-70E740481C1C}">
                <a14:useLocalDpi xmlns:a14="http://schemas.microsoft.com/office/drawing/2010/main" val="0"/>
              </a:ext>
            </a:extLst>
          </a:blip>
          <a:srcRect l="911" t="49945" r="-911" b="800"/>
          <a:stretch/>
        </p:blipFill>
        <p:spPr>
          <a:xfrm>
            <a:off x="2107751" y="1909352"/>
            <a:ext cx="7557358" cy="3879457"/>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E: </a:t>
            </a:r>
            <a:br>
              <a:rPr lang="es-EC" sz="2400" dirty="0">
                <a:latin typeface="Futura Md BT" panose="020B0602020204020303" pitchFamily="34" charset="0"/>
              </a:rPr>
            </a:br>
            <a:r>
              <a:rPr lang="es-EC" sz="2400" dirty="0">
                <a:latin typeface="Futura Md BT" panose="020B0602020204020303" pitchFamily="34" charset="0"/>
              </a:rPr>
              <a:t>Estimulación Cognitiva y Motriz</a:t>
            </a:r>
            <a:endParaRPr lang="en-US" sz="2400" dirty="0">
              <a:latin typeface="Futura Md BT" panose="020B0602020204020303" pitchFamily="34" charset="0"/>
            </a:endParaRPr>
          </a:p>
        </p:txBody>
      </p:sp>
      <p:sp>
        <p:nvSpPr>
          <p:cNvPr id="6" name="CuadroTexto 5">
            <a:extLst>
              <a:ext uri="{FF2B5EF4-FFF2-40B4-BE49-F238E27FC236}">
                <a16:creationId xmlns:a16="http://schemas.microsoft.com/office/drawing/2014/main" id="{B030DC41-061F-CD4C-BB64-41560AA45508}"/>
              </a:ext>
            </a:extLst>
          </p:cNvPr>
          <p:cNvSpPr txBox="1"/>
          <p:nvPr/>
        </p:nvSpPr>
        <p:spPr>
          <a:xfrm>
            <a:off x="1427987" y="6084455"/>
            <a:ext cx="9571980" cy="276999"/>
          </a:xfrm>
          <a:prstGeom prst="rect">
            <a:avLst/>
          </a:prstGeom>
          <a:noFill/>
        </p:spPr>
        <p:txBody>
          <a:bodyPr wrap="square">
            <a:spAutoFit/>
          </a:bodyPr>
          <a:lstStyle/>
          <a:p>
            <a:pPr algn="ctr"/>
            <a:r>
              <a:rPr lang="es-EC" sz="1200" dirty="0">
                <a:latin typeface="Futura Md BT" panose="020B0602020204020303" pitchFamily="34" charset="0"/>
              </a:rPr>
              <a:t>PLANTA ALTA BLOQUE E</a:t>
            </a:r>
            <a:endParaRPr lang="en-US" sz="1200" dirty="0">
              <a:latin typeface="Futura Md BT" panose="020B0602020204020303" pitchFamily="34" charset="0"/>
            </a:endParaRPr>
          </a:p>
        </p:txBody>
      </p:sp>
    </p:spTree>
    <p:extLst>
      <p:ext uri="{BB962C8B-B14F-4D97-AF65-F5344CB8AC3E}">
        <p14:creationId xmlns:p14="http://schemas.microsoft.com/office/powerpoint/2010/main" val="388271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E: </a:t>
            </a:r>
            <a:br>
              <a:rPr lang="es-EC" sz="2400" dirty="0">
                <a:latin typeface="Futura Md BT" panose="020B0602020204020303" pitchFamily="34" charset="0"/>
              </a:rPr>
            </a:br>
            <a:r>
              <a:rPr lang="es-EC" sz="2400" dirty="0">
                <a:latin typeface="Futura Md BT" panose="020B0602020204020303" pitchFamily="34" charset="0"/>
              </a:rPr>
              <a:t>Estimulación Cognitiva y Motriz</a:t>
            </a:r>
            <a:endParaRPr lang="en-US" sz="2400" dirty="0">
              <a:latin typeface="Futura Md BT" panose="020B0602020204020303" pitchFamily="34" charset="0"/>
            </a:endParaRPr>
          </a:p>
        </p:txBody>
      </p:sp>
      <p:sp>
        <p:nvSpPr>
          <p:cNvPr id="6" name="CuadroTexto 5">
            <a:extLst>
              <a:ext uri="{FF2B5EF4-FFF2-40B4-BE49-F238E27FC236}">
                <a16:creationId xmlns:a16="http://schemas.microsoft.com/office/drawing/2014/main" id="{B030DC41-061F-CD4C-BB64-41560AA45508}"/>
              </a:ext>
            </a:extLst>
          </p:cNvPr>
          <p:cNvSpPr txBox="1"/>
          <p:nvPr/>
        </p:nvSpPr>
        <p:spPr>
          <a:xfrm>
            <a:off x="1427987" y="6084455"/>
            <a:ext cx="9571980" cy="276999"/>
          </a:xfrm>
          <a:prstGeom prst="rect">
            <a:avLst/>
          </a:prstGeom>
          <a:noFill/>
        </p:spPr>
        <p:txBody>
          <a:bodyPr wrap="square">
            <a:spAutoFit/>
          </a:bodyPr>
          <a:lstStyle/>
          <a:p>
            <a:pPr algn="ctr"/>
            <a:r>
              <a:rPr lang="es-EC" sz="1200" dirty="0">
                <a:latin typeface="Futura Md BT" panose="020B0602020204020303" pitchFamily="34" charset="0"/>
              </a:rPr>
              <a:t>CORTE LONGITUDINAL BLOQUE E</a:t>
            </a:r>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96A08276-BB71-DEF2-F521-8AABCF34E7DA}"/>
              </a:ext>
            </a:extLst>
          </p:cNvPr>
          <p:cNvPicPr>
            <a:picLocks noChangeAspect="1"/>
          </p:cNvPicPr>
          <p:nvPr/>
        </p:nvPicPr>
        <p:blipFill rotWithShape="1">
          <a:blip r:embed="rId3">
            <a:extLst>
              <a:ext uri="{28A0092B-C50C-407E-A947-70E740481C1C}">
                <a14:useLocalDpi xmlns:a14="http://schemas.microsoft.com/office/drawing/2010/main" val="0"/>
              </a:ext>
            </a:extLst>
          </a:blip>
          <a:srcRect t="51326"/>
          <a:stretch/>
        </p:blipFill>
        <p:spPr>
          <a:xfrm>
            <a:off x="1804714" y="2187656"/>
            <a:ext cx="8582561" cy="3810000"/>
          </a:xfrm>
          <a:prstGeom prst="rect">
            <a:avLst/>
          </a:prstGeom>
        </p:spPr>
      </p:pic>
    </p:spTree>
    <p:extLst>
      <p:ext uri="{BB962C8B-B14F-4D97-AF65-F5344CB8AC3E}">
        <p14:creationId xmlns:p14="http://schemas.microsoft.com/office/powerpoint/2010/main" val="90105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E: </a:t>
            </a:r>
            <a:br>
              <a:rPr lang="es-EC" sz="2400" dirty="0">
                <a:latin typeface="Futura Md BT" panose="020B0602020204020303" pitchFamily="34" charset="0"/>
              </a:rPr>
            </a:br>
            <a:r>
              <a:rPr lang="es-EC" sz="2400" dirty="0">
                <a:latin typeface="Futura Md BT" panose="020B0602020204020303" pitchFamily="34" charset="0"/>
              </a:rPr>
              <a:t>Estimulación Cognitiva y Motriz</a:t>
            </a:r>
            <a:endParaRPr lang="en-US" sz="2400" dirty="0">
              <a:latin typeface="Futura Md BT" panose="020B0602020204020303" pitchFamily="34" charset="0"/>
            </a:endParaRPr>
          </a:p>
        </p:txBody>
      </p:sp>
      <p:sp>
        <p:nvSpPr>
          <p:cNvPr id="6" name="CuadroTexto 5">
            <a:extLst>
              <a:ext uri="{FF2B5EF4-FFF2-40B4-BE49-F238E27FC236}">
                <a16:creationId xmlns:a16="http://schemas.microsoft.com/office/drawing/2014/main" id="{B030DC41-061F-CD4C-BB64-41560AA45508}"/>
              </a:ext>
            </a:extLst>
          </p:cNvPr>
          <p:cNvSpPr txBox="1"/>
          <p:nvPr/>
        </p:nvSpPr>
        <p:spPr>
          <a:xfrm>
            <a:off x="1310005" y="6081688"/>
            <a:ext cx="9571980" cy="276999"/>
          </a:xfrm>
          <a:prstGeom prst="rect">
            <a:avLst/>
          </a:prstGeom>
          <a:noFill/>
        </p:spPr>
        <p:txBody>
          <a:bodyPr wrap="square">
            <a:spAutoFit/>
          </a:bodyPr>
          <a:lstStyle/>
          <a:p>
            <a:pPr algn="ctr"/>
            <a:r>
              <a:rPr lang="es-EC" sz="1200" dirty="0">
                <a:latin typeface="Futura Md BT" panose="020B0602020204020303" pitchFamily="34" charset="0"/>
              </a:rPr>
              <a:t>CORTES TRANSVERSALES BLOQUE E</a:t>
            </a:r>
            <a:endParaRPr lang="en-US" sz="1200" dirty="0">
              <a:latin typeface="Futura Md BT" panose="020B0602020204020303" pitchFamily="34" charset="0"/>
            </a:endParaRPr>
          </a:p>
        </p:txBody>
      </p:sp>
      <p:pic>
        <p:nvPicPr>
          <p:cNvPr id="4" name="Imagen 3">
            <a:extLst>
              <a:ext uri="{FF2B5EF4-FFF2-40B4-BE49-F238E27FC236}">
                <a16:creationId xmlns:a16="http://schemas.microsoft.com/office/drawing/2014/main" id="{96A08276-BB71-DEF2-F521-8AABCF34E7DA}"/>
              </a:ext>
            </a:extLst>
          </p:cNvPr>
          <p:cNvPicPr>
            <a:picLocks noChangeAspect="1"/>
          </p:cNvPicPr>
          <p:nvPr/>
        </p:nvPicPr>
        <p:blipFill rotWithShape="1">
          <a:blip r:embed="rId3">
            <a:extLst>
              <a:ext uri="{28A0092B-C50C-407E-A947-70E740481C1C}">
                <a14:useLocalDpi xmlns:a14="http://schemas.microsoft.com/office/drawing/2010/main" val="0"/>
              </a:ext>
            </a:extLst>
          </a:blip>
          <a:srcRect l="-1375" t="-19440" r="1375" b="51109"/>
          <a:stretch/>
        </p:blipFill>
        <p:spPr>
          <a:xfrm>
            <a:off x="1637566" y="647545"/>
            <a:ext cx="8582561" cy="5348727"/>
          </a:xfrm>
          <a:prstGeom prst="rect">
            <a:avLst/>
          </a:prstGeom>
        </p:spPr>
      </p:pic>
    </p:spTree>
    <p:extLst>
      <p:ext uri="{BB962C8B-B14F-4D97-AF65-F5344CB8AC3E}">
        <p14:creationId xmlns:p14="http://schemas.microsoft.com/office/powerpoint/2010/main" val="255021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8BFB473-DCF4-0B7C-88FE-DF8045A4E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349" y="1422343"/>
            <a:ext cx="11080955" cy="4892945"/>
          </a:xfrm>
          <a:prstGeom prst="rect">
            <a:avLst/>
          </a:prstGeom>
        </p:spPr>
      </p:pic>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BLOQUE E: </a:t>
            </a:r>
            <a:br>
              <a:rPr lang="es-EC" sz="2400" dirty="0">
                <a:latin typeface="Futura Md BT" panose="020B0602020204020303" pitchFamily="34" charset="0"/>
              </a:rPr>
            </a:br>
            <a:r>
              <a:rPr lang="es-EC" sz="2400" dirty="0">
                <a:latin typeface="Futura Md BT" panose="020B0602020204020303" pitchFamily="34" charset="0"/>
              </a:rPr>
              <a:t>Estimulación Cognitiva y Motriz</a:t>
            </a:r>
            <a:endParaRPr lang="en-US" sz="2400" dirty="0">
              <a:latin typeface="Futura Md BT" panose="020B0602020204020303" pitchFamily="34" charset="0"/>
            </a:endParaRPr>
          </a:p>
        </p:txBody>
      </p:sp>
      <p:sp>
        <p:nvSpPr>
          <p:cNvPr id="6" name="CuadroTexto 5">
            <a:extLst>
              <a:ext uri="{FF2B5EF4-FFF2-40B4-BE49-F238E27FC236}">
                <a16:creationId xmlns:a16="http://schemas.microsoft.com/office/drawing/2014/main" id="{B030DC41-061F-CD4C-BB64-41560AA45508}"/>
              </a:ext>
            </a:extLst>
          </p:cNvPr>
          <p:cNvSpPr txBox="1"/>
          <p:nvPr/>
        </p:nvSpPr>
        <p:spPr>
          <a:xfrm>
            <a:off x="1310005" y="6081688"/>
            <a:ext cx="9571980" cy="276999"/>
          </a:xfrm>
          <a:prstGeom prst="rect">
            <a:avLst/>
          </a:prstGeom>
          <a:noFill/>
        </p:spPr>
        <p:txBody>
          <a:bodyPr wrap="square">
            <a:spAutoFit/>
          </a:bodyPr>
          <a:lstStyle/>
          <a:p>
            <a:pPr algn="ctr"/>
            <a:r>
              <a:rPr lang="es-EC" sz="1200" dirty="0">
                <a:latin typeface="Futura Md BT" panose="020B0602020204020303" pitchFamily="34" charset="0"/>
              </a:rPr>
              <a:t>FACHADA BLOQUE E</a:t>
            </a:r>
            <a:endParaRPr lang="en-US" sz="1200" dirty="0">
              <a:latin typeface="Futura Md BT" panose="020B0602020204020303" pitchFamily="34" charset="0"/>
            </a:endParaRPr>
          </a:p>
        </p:txBody>
      </p:sp>
    </p:spTree>
    <p:extLst>
      <p:ext uri="{BB962C8B-B14F-4D97-AF65-F5344CB8AC3E}">
        <p14:creationId xmlns:p14="http://schemas.microsoft.com/office/powerpoint/2010/main" val="281232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F42AA9F8-2982-AB83-E74F-78F0CA7F30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783" y="0"/>
            <a:ext cx="10440424" cy="6858000"/>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77809" y="6409548"/>
            <a:ext cx="4699468" cy="646594"/>
          </a:xfrm>
        </p:spPr>
        <p:txBody>
          <a:bodyPr>
            <a:noAutofit/>
          </a:bodyPr>
          <a:lstStyle/>
          <a:p>
            <a:pPr algn="ctr"/>
            <a:r>
              <a:rPr lang="es-EC" sz="1600" dirty="0">
                <a:solidFill>
                  <a:schemeClr val="bg1"/>
                </a:solidFill>
                <a:latin typeface="Futura Md BT" panose="020B0602020204020303" pitchFamily="34" charset="0"/>
              </a:rPr>
              <a:t>Vista Exterior Plaza Principal</a:t>
            </a:r>
            <a:endParaRPr lang="en-US" sz="1600" dirty="0">
              <a:solidFill>
                <a:schemeClr val="bg1"/>
              </a:solidFill>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Tree>
    <p:extLst>
      <p:ext uri="{BB962C8B-B14F-4D97-AF65-F5344CB8AC3E}">
        <p14:creationId xmlns:p14="http://schemas.microsoft.com/office/powerpoint/2010/main" val="4159883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MATERIALIDAD</a:t>
            </a:r>
            <a:br>
              <a:rPr lang="es-EC" sz="2400" dirty="0">
                <a:latin typeface="Futura Md BT" panose="020B0602020204020303" pitchFamily="34" charset="0"/>
              </a:rPr>
            </a:br>
            <a:r>
              <a:rPr lang="es-EC" sz="2400" dirty="0">
                <a:latin typeface="Futura Md BT" panose="020B0602020204020303" pitchFamily="34" charset="0"/>
              </a:rPr>
              <a:t>Selección acorde a la intención</a:t>
            </a:r>
            <a:endParaRPr lang="en-US" sz="2400" dirty="0">
              <a:latin typeface="Futura Md BT" panose="020B0602020204020303" pitchFamily="34" charset="0"/>
            </a:endParaRPr>
          </a:p>
        </p:txBody>
      </p:sp>
      <p:sp>
        <p:nvSpPr>
          <p:cNvPr id="6" name="CuadroTexto 5">
            <a:extLst>
              <a:ext uri="{FF2B5EF4-FFF2-40B4-BE49-F238E27FC236}">
                <a16:creationId xmlns:a16="http://schemas.microsoft.com/office/drawing/2014/main" id="{B030DC41-061F-CD4C-BB64-41560AA45508}"/>
              </a:ext>
            </a:extLst>
          </p:cNvPr>
          <p:cNvSpPr txBox="1"/>
          <p:nvPr/>
        </p:nvSpPr>
        <p:spPr>
          <a:xfrm>
            <a:off x="-578442" y="5349301"/>
            <a:ext cx="4627665" cy="276999"/>
          </a:xfrm>
          <a:prstGeom prst="rect">
            <a:avLst/>
          </a:prstGeom>
          <a:noFill/>
        </p:spPr>
        <p:txBody>
          <a:bodyPr wrap="square">
            <a:spAutoFit/>
          </a:bodyPr>
          <a:lstStyle/>
          <a:p>
            <a:pPr algn="ctr"/>
            <a:r>
              <a:rPr lang="es-EC" sz="1200" dirty="0">
                <a:latin typeface="Futura Md BT" panose="020B0602020204020303" pitchFamily="34" charset="0"/>
              </a:rPr>
              <a:t>BLOQUES BOONKER</a:t>
            </a:r>
            <a:endParaRPr lang="en-US" sz="1200" dirty="0">
              <a:latin typeface="Futura Md BT" panose="020B0602020204020303" pitchFamily="34" charset="0"/>
            </a:endParaRPr>
          </a:p>
        </p:txBody>
      </p:sp>
      <p:pic>
        <p:nvPicPr>
          <p:cNvPr id="7" name="Imagen 6">
            <a:extLst>
              <a:ext uri="{FF2B5EF4-FFF2-40B4-BE49-F238E27FC236}">
                <a16:creationId xmlns:a16="http://schemas.microsoft.com/office/drawing/2014/main" id="{9EA5ED67-E8F5-54A9-9677-D99AB942083A}"/>
              </a:ext>
            </a:extLst>
          </p:cNvPr>
          <p:cNvPicPr>
            <a:picLocks noChangeAspect="1"/>
          </p:cNvPicPr>
          <p:nvPr/>
        </p:nvPicPr>
        <p:blipFill rotWithShape="1">
          <a:blip r:embed="rId3">
            <a:extLst>
              <a:ext uri="{28A0092B-C50C-407E-A947-70E740481C1C}">
                <a14:useLocalDpi xmlns:a14="http://schemas.microsoft.com/office/drawing/2010/main" val="0"/>
              </a:ext>
            </a:extLst>
          </a:blip>
          <a:srcRect l="79176" b="6320"/>
          <a:stretch/>
        </p:blipFill>
        <p:spPr>
          <a:xfrm>
            <a:off x="9170471" y="1826973"/>
            <a:ext cx="2251592" cy="3364459"/>
          </a:xfrm>
          <a:prstGeom prst="rect">
            <a:avLst/>
          </a:prstGeom>
        </p:spPr>
      </p:pic>
      <p:pic>
        <p:nvPicPr>
          <p:cNvPr id="8" name="Imagen 7">
            <a:extLst>
              <a:ext uri="{FF2B5EF4-FFF2-40B4-BE49-F238E27FC236}">
                <a16:creationId xmlns:a16="http://schemas.microsoft.com/office/drawing/2014/main" id="{D3C08F98-F9DD-91E7-08AC-973A0C848DDC}"/>
              </a:ext>
            </a:extLst>
          </p:cNvPr>
          <p:cNvPicPr>
            <a:picLocks noChangeAspect="1"/>
          </p:cNvPicPr>
          <p:nvPr/>
        </p:nvPicPr>
        <p:blipFill rotWithShape="1">
          <a:blip r:embed="rId3">
            <a:extLst>
              <a:ext uri="{28A0092B-C50C-407E-A947-70E740481C1C}">
                <a14:useLocalDpi xmlns:a14="http://schemas.microsoft.com/office/drawing/2010/main" val="0"/>
              </a:ext>
            </a:extLst>
          </a:blip>
          <a:srcRect l="60199" r="18977" b="9057"/>
          <a:stretch/>
        </p:blipFill>
        <p:spPr>
          <a:xfrm>
            <a:off x="7118556" y="1826973"/>
            <a:ext cx="2251592" cy="3266137"/>
          </a:xfrm>
          <a:prstGeom prst="rect">
            <a:avLst/>
          </a:prstGeom>
        </p:spPr>
      </p:pic>
      <p:pic>
        <p:nvPicPr>
          <p:cNvPr id="9" name="Imagen 8">
            <a:extLst>
              <a:ext uri="{FF2B5EF4-FFF2-40B4-BE49-F238E27FC236}">
                <a16:creationId xmlns:a16="http://schemas.microsoft.com/office/drawing/2014/main" id="{58C2B529-0BFF-31DE-256E-AB7F32590BA7}"/>
              </a:ext>
            </a:extLst>
          </p:cNvPr>
          <p:cNvPicPr>
            <a:picLocks noChangeAspect="1"/>
          </p:cNvPicPr>
          <p:nvPr/>
        </p:nvPicPr>
        <p:blipFill rotWithShape="1">
          <a:blip r:embed="rId3">
            <a:extLst>
              <a:ext uri="{28A0092B-C50C-407E-A947-70E740481C1C}">
                <a14:useLocalDpi xmlns:a14="http://schemas.microsoft.com/office/drawing/2010/main" val="0"/>
              </a:ext>
            </a:extLst>
          </a:blip>
          <a:srcRect l="44285" r="36346" b="9847"/>
          <a:stretch/>
        </p:blipFill>
        <p:spPr>
          <a:xfrm>
            <a:off x="5397910" y="1826973"/>
            <a:ext cx="2094271" cy="3237771"/>
          </a:xfrm>
          <a:prstGeom prst="rect">
            <a:avLst/>
          </a:prstGeom>
        </p:spPr>
      </p:pic>
      <p:pic>
        <p:nvPicPr>
          <p:cNvPr id="10" name="Imagen 9">
            <a:extLst>
              <a:ext uri="{FF2B5EF4-FFF2-40B4-BE49-F238E27FC236}">
                <a16:creationId xmlns:a16="http://schemas.microsoft.com/office/drawing/2014/main" id="{488E7153-5E01-77E1-0D9E-BE8BD9201C41}"/>
              </a:ext>
            </a:extLst>
          </p:cNvPr>
          <p:cNvPicPr>
            <a:picLocks noChangeAspect="1"/>
          </p:cNvPicPr>
          <p:nvPr/>
        </p:nvPicPr>
        <p:blipFill rotWithShape="1">
          <a:blip r:embed="rId3">
            <a:extLst>
              <a:ext uri="{28A0092B-C50C-407E-A947-70E740481C1C}">
                <a14:useLocalDpi xmlns:a14="http://schemas.microsoft.com/office/drawing/2010/main" val="0"/>
              </a:ext>
            </a:extLst>
          </a:blip>
          <a:srcRect l="21915" r="54624" b="9847"/>
          <a:stretch/>
        </p:blipFill>
        <p:spPr>
          <a:xfrm>
            <a:off x="2979174" y="1841157"/>
            <a:ext cx="2536723" cy="3237772"/>
          </a:xfrm>
          <a:prstGeom prst="rect">
            <a:avLst/>
          </a:prstGeom>
        </p:spPr>
      </p:pic>
      <p:pic>
        <p:nvPicPr>
          <p:cNvPr id="11" name="Imagen 10">
            <a:extLst>
              <a:ext uri="{FF2B5EF4-FFF2-40B4-BE49-F238E27FC236}">
                <a16:creationId xmlns:a16="http://schemas.microsoft.com/office/drawing/2014/main" id="{698EED4A-A3ED-ACAF-5DFB-685CE76ED5BB}"/>
              </a:ext>
            </a:extLst>
          </p:cNvPr>
          <p:cNvPicPr>
            <a:picLocks noChangeAspect="1"/>
          </p:cNvPicPr>
          <p:nvPr/>
        </p:nvPicPr>
        <p:blipFill rotWithShape="1">
          <a:blip r:embed="rId3">
            <a:extLst>
              <a:ext uri="{28A0092B-C50C-407E-A947-70E740481C1C}">
                <a14:useLocalDpi xmlns:a14="http://schemas.microsoft.com/office/drawing/2010/main" val="0"/>
              </a:ext>
            </a:extLst>
          </a:blip>
          <a:srcRect r="79176" b="9847"/>
          <a:stretch/>
        </p:blipFill>
        <p:spPr>
          <a:xfrm>
            <a:off x="609596" y="1855339"/>
            <a:ext cx="2251591" cy="3237771"/>
          </a:xfrm>
          <a:prstGeom prst="rect">
            <a:avLst/>
          </a:prstGeom>
        </p:spPr>
      </p:pic>
      <p:sp>
        <p:nvSpPr>
          <p:cNvPr id="12" name="CuadroTexto 11">
            <a:extLst>
              <a:ext uri="{FF2B5EF4-FFF2-40B4-BE49-F238E27FC236}">
                <a16:creationId xmlns:a16="http://schemas.microsoft.com/office/drawing/2014/main" id="{DE36EF0C-F216-0E1E-9FC1-E4B05E37B8F7}"/>
              </a:ext>
            </a:extLst>
          </p:cNvPr>
          <p:cNvSpPr txBox="1"/>
          <p:nvPr/>
        </p:nvSpPr>
        <p:spPr>
          <a:xfrm>
            <a:off x="1827212" y="5377666"/>
            <a:ext cx="4627665" cy="276999"/>
          </a:xfrm>
          <a:prstGeom prst="rect">
            <a:avLst/>
          </a:prstGeom>
          <a:noFill/>
        </p:spPr>
        <p:txBody>
          <a:bodyPr wrap="square">
            <a:spAutoFit/>
          </a:bodyPr>
          <a:lstStyle/>
          <a:p>
            <a:pPr algn="ctr"/>
            <a:r>
              <a:rPr lang="es-EC" sz="1200" dirty="0">
                <a:latin typeface="Futura Md BT" panose="020B0602020204020303" pitchFamily="34" charset="0"/>
              </a:rPr>
              <a:t>HORMIGÓN/ H. PULIDO</a:t>
            </a:r>
            <a:endParaRPr lang="en-US" sz="1200" dirty="0">
              <a:latin typeface="Futura Md BT" panose="020B0602020204020303" pitchFamily="34" charset="0"/>
            </a:endParaRPr>
          </a:p>
        </p:txBody>
      </p:sp>
      <p:sp>
        <p:nvSpPr>
          <p:cNvPr id="13" name="CuadroTexto 12">
            <a:extLst>
              <a:ext uri="{FF2B5EF4-FFF2-40B4-BE49-F238E27FC236}">
                <a16:creationId xmlns:a16="http://schemas.microsoft.com/office/drawing/2014/main" id="{2F56A3CE-0461-8DF9-B0BB-96B96C2929BB}"/>
              </a:ext>
            </a:extLst>
          </p:cNvPr>
          <p:cNvSpPr txBox="1"/>
          <p:nvPr/>
        </p:nvSpPr>
        <p:spPr>
          <a:xfrm>
            <a:off x="4131212" y="5372451"/>
            <a:ext cx="4627665" cy="276999"/>
          </a:xfrm>
          <a:prstGeom prst="rect">
            <a:avLst/>
          </a:prstGeom>
          <a:noFill/>
        </p:spPr>
        <p:txBody>
          <a:bodyPr wrap="square">
            <a:spAutoFit/>
          </a:bodyPr>
          <a:lstStyle/>
          <a:p>
            <a:pPr algn="ctr"/>
            <a:r>
              <a:rPr lang="es-EC" sz="1200" dirty="0">
                <a:latin typeface="Futura Md BT" panose="020B0602020204020303" pitchFamily="34" charset="0"/>
              </a:rPr>
              <a:t>VIDRIO</a:t>
            </a:r>
            <a:endParaRPr lang="en-US" sz="1200" dirty="0">
              <a:latin typeface="Futura Md BT" panose="020B0602020204020303" pitchFamily="34" charset="0"/>
            </a:endParaRPr>
          </a:p>
        </p:txBody>
      </p:sp>
      <p:sp>
        <p:nvSpPr>
          <p:cNvPr id="14" name="CuadroTexto 13">
            <a:extLst>
              <a:ext uri="{FF2B5EF4-FFF2-40B4-BE49-F238E27FC236}">
                <a16:creationId xmlns:a16="http://schemas.microsoft.com/office/drawing/2014/main" id="{5DD0985E-2BF2-B08B-3F84-703E0FE1E377}"/>
              </a:ext>
            </a:extLst>
          </p:cNvPr>
          <p:cNvSpPr txBox="1"/>
          <p:nvPr/>
        </p:nvSpPr>
        <p:spPr>
          <a:xfrm>
            <a:off x="6892412" y="5354516"/>
            <a:ext cx="3221647" cy="276999"/>
          </a:xfrm>
          <a:prstGeom prst="rect">
            <a:avLst/>
          </a:prstGeom>
          <a:noFill/>
        </p:spPr>
        <p:txBody>
          <a:bodyPr wrap="square">
            <a:spAutoFit/>
          </a:bodyPr>
          <a:lstStyle/>
          <a:p>
            <a:pPr algn="ctr"/>
            <a:r>
              <a:rPr lang="es-EC" sz="1200" dirty="0">
                <a:latin typeface="Futura Md BT" panose="020B0602020204020303" pitchFamily="34" charset="0"/>
              </a:rPr>
              <a:t>MADERA</a:t>
            </a:r>
            <a:endParaRPr lang="en-US" sz="1200" dirty="0">
              <a:latin typeface="Futura Md BT" panose="020B0602020204020303" pitchFamily="34" charset="0"/>
            </a:endParaRPr>
          </a:p>
        </p:txBody>
      </p:sp>
      <p:sp>
        <p:nvSpPr>
          <p:cNvPr id="15" name="CuadroTexto 14">
            <a:extLst>
              <a:ext uri="{FF2B5EF4-FFF2-40B4-BE49-F238E27FC236}">
                <a16:creationId xmlns:a16="http://schemas.microsoft.com/office/drawing/2014/main" id="{F617A993-FC2C-7DA0-4614-E63DC72BB218}"/>
              </a:ext>
            </a:extLst>
          </p:cNvPr>
          <p:cNvSpPr txBox="1"/>
          <p:nvPr/>
        </p:nvSpPr>
        <p:spPr>
          <a:xfrm>
            <a:off x="8399995" y="5315719"/>
            <a:ext cx="4627665" cy="276999"/>
          </a:xfrm>
          <a:prstGeom prst="rect">
            <a:avLst/>
          </a:prstGeom>
          <a:noFill/>
        </p:spPr>
        <p:txBody>
          <a:bodyPr wrap="square">
            <a:spAutoFit/>
          </a:bodyPr>
          <a:lstStyle/>
          <a:p>
            <a:pPr algn="ctr"/>
            <a:r>
              <a:rPr lang="es-EC" sz="1200" dirty="0">
                <a:latin typeface="Futura Md BT" panose="020B0602020204020303" pitchFamily="34" charset="0"/>
              </a:rPr>
              <a:t>ESTUCADO PINTADO DE BLANCO</a:t>
            </a:r>
            <a:endParaRPr lang="en-US" sz="1200" dirty="0">
              <a:latin typeface="Futura Md BT" panose="020B0602020204020303" pitchFamily="34" charset="0"/>
            </a:endParaRPr>
          </a:p>
        </p:txBody>
      </p:sp>
    </p:spTree>
    <p:extLst>
      <p:ext uri="{BB962C8B-B14F-4D97-AF65-F5344CB8AC3E}">
        <p14:creationId xmlns:p14="http://schemas.microsoft.com/office/powerpoint/2010/main" val="374640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P spid="14" grpId="0"/>
      <p:bldP spid="15"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ESTRUCTURA</a:t>
            </a:r>
            <a:br>
              <a:rPr lang="es-EC" sz="2400" dirty="0">
                <a:latin typeface="Futura Md BT" panose="020B0602020204020303" pitchFamily="34" charset="0"/>
              </a:rPr>
            </a:br>
            <a:r>
              <a:rPr lang="es-EC" sz="2400" dirty="0">
                <a:latin typeface="Futura Md BT" panose="020B0602020204020303" pitchFamily="34" charset="0"/>
              </a:rPr>
              <a:t>MUROS DE CORTE</a:t>
            </a:r>
            <a:endParaRPr lang="en-US" sz="2400" dirty="0">
              <a:latin typeface="Futura Md BT" panose="020B0602020204020303" pitchFamily="34" charset="0"/>
            </a:endParaRPr>
          </a:p>
        </p:txBody>
      </p:sp>
      <p:pic>
        <p:nvPicPr>
          <p:cNvPr id="3" name="Imagen 2">
            <a:extLst>
              <a:ext uri="{FF2B5EF4-FFF2-40B4-BE49-F238E27FC236}">
                <a16:creationId xmlns:a16="http://schemas.microsoft.com/office/drawing/2014/main" id="{DD9BF8A7-8BC2-6B01-C330-BB11579EBC86}"/>
              </a:ext>
            </a:extLst>
          </p:cNvPr>
          <p:cNvPicPr>
            <a:picLocks noChangeAspect="1"/>
          </p:cNvPicPr>
          <p:nvPr/>
        </p:nvPicPr>
        <p:blipFill rotWithShape="1">
          <a:blip r:embed="rId3">
            <a:extLst>
              <a:ext uri="{28A0092B-C50C-407E-A947-70E740481C1C}">
                <a14:useLocalDpi xmlns:a14="http://schemas.microsoft.com/office/drawing/2010/main" val="0"/>
              </a:ext>
            </a:extLst>
          </a:blip>
          <a:srcRect l="21110" r="56258" b="51590"/>
          <a:stretch/>
        </p:blipFill>
        <p:spPr>
          <a:xfrm>
            <a:off x="2735425" y="1343566"/>
            <a:ext cx="2760812" cy="4170867"/>
          </a:xfrm>
          <a:prstGeom prst="rect">
            <a:avLst/>
          </a:prstGeom>
        </p:spPr>
      </p:pic>
      <p:pic>
        <p:nvPicPr>
          <p:cNvPr id="4" name="Imagen 3">
            <a:extLst>
              <a:ext uri="{FF2B5EF4-FFF2-40B4-BE49-F238E27FC236}">
                <a16:creationId xmlns:a16="http://schemas.microsoft.com/office/drawing/2014/main" id="{DAA39775-4948-E36C-EF05-B0D38B81B4B7}"/>
              </a:ext>
            </a:extLst>
          </p:cNvPr>
          <p:cNvPicPr>
            <a:picLocks noChangeAspect="1"/>
          </p:cNvPicPr>
          <p:nvPr/>
        </p:nvPicPr>
        <p:blipFill rotWithShape="1">
          <a:blip r:embed="rId3">
            <a:extLst>
              <a:ext uri="{28A0092B-C50C-407E-A947-70E740481C1C}">
                <a14:useLocalDpi xmlns:a14="http://schemas.microsoft.com/office/drawing/2010/main" val="0"/>
              </a:ext>
            </a:extLst>
          </a:blip>
          <a:srcRect l="43721" r="23048" b="51590"/>
          <a:stretch/>
        </p:blipFill>
        <p:spPr>
          <a:xfrm>
            <a:off x="5758844" y="1343565"/>
            <a:ext cx="4053754" cy="4170867"/>
          </a:xfrm>
          <a:prstGeom prst="rect">
            <a:avLst/>
          </a:prstGeom>
        </p:spPr>
      </p:pic>
    </p:spTree>
    <p:extLst>
      <p:ext uri="{BB962C8B-B14F-4D97-AF65-F5344CB8AC3E}">
        <p14:creationId xmlns:p14="http://schemas.microsoft.com/office/powerpoint/2010/main" val="384229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ESTRUCTURA</a:t>
            </a:r>
            <a:br>
              <a:rPr lang="es-EC" sz="2400" dirty="0">
                <a:latin typeface="Futura Md BT" panose="020B0602020204020303" pitchFamily="34" charset="0"/>
              </a:rPr>
            </a:br>
            <a:r>
              <a:rPr lang="es-EC" sz="2400" dirty="0">
                <a:latin typeface="Futura Md BT" panose="020B0602020204020303" pitchFamily="34" charset="0"/>
              </a:rPr>
              <a:t>MUROS DE CORTE</a:t>
            </a:r>
            <a:endParaRPr lang="en-US" sz="2400" dirty="0">
              <a:latin typeface="Futura Md BT" panose="020B0602020204020303" pitchFamily="34" charset="0"/>
            </a:endParaRPr>
          </a:p>
        </p:txBody>
      </p:sp>
      <p:pic>
        <p:nvPicPr>
          <p:cNvPr id="3" name="Imagen 2">
            <a:extLst>
              <a:ext uri="{FF2B5EF4-FFF2-40B4-BE49-F238E27FC236}">
                <a16:creationId xmlns:a16="http://schemas.microsoft.com/office/drawing/2014/main" id="{DD9BF8A7-8BC2-6B01-C330-BB11579EBC86}"/>
              </a:ext>
            </a:extLst>
          </p:cNvPr>
          <p:cNvPicPr>
            <a:picLocks noChangeAspect="1"/>
          </p:cNvPicPr>
          <p:nvPr/>
        </p:nvPicPr>
        <p:blipFill rotWithShape="1">
          <a:blip r:embed="rId3">
            <a:extLst>
              <a:ext uri="{28A0092B-C50C-407E-A947-70E740481C1C}">
                <a14:useLocalDpi xmlns:a14="http://schemas.microsoft.com/office/drawing/2010/main" val="0"/>
              </a:ext>
            </a:extLst>
          </a:blip>
          <a:srcRect l="21110" t="51849" r="56258" b="7639"/>
          <a:stretch/>
        </p:blipFill>
        <p:spPr>
          <a:xfrm>
            <a:off x="2735425" y="1936955"/>
            <a:ext cx="2760812" cy="3490452"/>
          </a:xfrm>
          <a:prstGeom prst="rect">
            <a:avLst/>
          </a:prstGeom>
        </p:spPr>
      </p:pic>
      <p:pic>
        <p:nvPicPr>
          <p:cNvPr id="2" name="Imagen 1">
            <a:extLst>
              <a:ext uri="{FF2B5EF4-FFF2-40B4-BE49-F238E27FC236}">
                <a16:creationId xmlns:a16="http://schemas.microsoft.com/office/drawing/2014/main" id="{31DDED04-4C25-F589-7EFA-F9E9280D14C7}"/>
              </a:ext>
            </a:extLst>
          </p:cNvPr>
          <p:cNvPicPr>
            <a:picLocks noChangeAspect="1"/>
          </p:cNvPicPr>
          <p:nvPr/>
        </p:nvPicPr>
        <p:blipFill rotWithShape="1">
          <a:blip r:embed="rId3">
            <a:extLst>
              <a:ext uri="{28A0092B-C50C-407E-A947-70E740481C1C}">
                <a14:useLocalDpi xmlns:a14="http://schemas.microsoft.com/office/drawing/2010/main" val="0"/>
              </a:ext>
            </a:extLst>
          </a:blip>
          <a:srcRect l="46617" t="47680" r="25495" b="7585"/>
          <a:stretch/>
        </p:blipFill>
        <p:spPr>
          <a:xfrm>
            <a:off x="6564313" y="1573161"/>
            <a:ext cx="3401961" cy="3854246"/>
          </a:xfrm>
          <a:prstGeom prst="rect">
            <a:avLst/>
          </a:prstGeom>
        </p:spPr>
      </p:pic>
    </p:spTree>
    <p:extLst>
      <p:ext uri="{BB962C8B-B14F-4D97-AF65-F5344CB8AC3E}">
        <p14:creationId xmlns:p14="http://schemas.microsoft.com/office/powerpoint/2010/main" val="281993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DETALLE ESPECÍFICO</a:t>
            </a:r>
            <a:br>
              <a:rPr lang="es-EC" sz="2400" dirty="0">
                <a:latin typeface="Futura Md BT" panose="020B0602020204020303" pitchFamily="34" charset="0"/>
              </a:rPr>
            </a:br>
            <a:r>
              <a:rPr lang="es-EC" sz="2400" dirty="0">
                <a:latin typeface="Futura Md BT" panose="020B0602020204020303" pitchFamily="34" charset="0"/>
              </a:rPr>
              <a:t>MOBILIARIO FIJO</a:t>
            </a:r>
            <a:endParaRPr lang="en-US" sz="2400" dirty="0">
              <a:latin typeface="Futura Md BT" panose="020B0602020204020303" pitchFamily="34" charset="0"/>
            </a:endParaRPr>
          </a:p>
        </p:txBody>
      </p:sp>
      <p:pic>
        <p:nvPicPr>
          <p:cNvPr id="10" name="Imagen 9">
            <a:extLst>
              <a:ext uri="{FF2B5EF4-FFF2-40B4-BE49-F238E27FC236}">
                <a16:creationId xmlns:a16="http://schemas.microsoft.com/office/drawing/2014/main" id="{6E140498-0B3B-5849-835E-A3C85506B2C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3732" b="34822"/>
          <a:stretch/>
        </p:blipFill>
        <p:spPr>
          <a:xfrm>
            <a:off x="265471" y="847948"/>
            <a:ext cx="11366091" cy="5434865"/>
          </a:xfrm>
          <a:prstGeom prst="rect">
            <a:avLst/>
          </a:prstGeom>
        </p:spPr>
      </p:pic>
      <p:sp>
        <p:nvSpPr>
          <p:cNvPr id="11" name="Rectángulo 10">
            <a:extLst>
              <a:ext uri="{FF2B5EF4-FFF2-40B4-BE49-F238E27FC236}">
                <a16:creationId xmlns:a16="http://schemas.microsoft.com/office/drawing/2014/main" id="{B84BE607-D818-8AD9-510F-A499BA529B9F}"/>
              </a:ext>
            </a:extLst>
          </p:cNvPr>
          <p:cNvSpPr/>
          <p:nvPr/>
        </p:nvSpPr>
        <p:spPr>
          <a:xfrm>
            <a:off x="3205316" y="5910856"/>
            <a:ext cx="1268361" cy="4309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ángulo 11">
            <a:extLst>
              <a:ext uri="{FF2B5EF4-FFF2-40B4-BE49-F238E27FC236}">
                <a16:creationId xmlns:a16="http://schemas.microsoft.com/office/drawing/2014/main" id="{5C0127B5-3975-B81D-A8AE-1721A92C7667}"/>
              </a:ext>
            </a:extLst>
          </p:cNvPr>
          <p:cNvSpPr/>
          <p:nvPr/>
        </p:nvSpPr>
        <p:spPr>
          <a:xfrm>
            <a:off x="8721213" y="5847780"/>
            <a:ext cx="1268361" cy="4940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676689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
        <p:nvSpPr>
          <p:cNvPr id="5" name="Título 1">
            <a:extLst>
              <a:ext uri="{FF2B5EF4-FFF2-40B4-BE49-F238E27FC236}">
                <a16:creationId xmlns:a16="http://schemas.microsoft.com/office/drawing/2014/main" id="{A2F02970-C659-470E-F9EA-DBFEC87A1A14}"/>
              </a:ext>
            </a:extLst>
          </p:cNvPr>
          <p:cNvSpPr txBox="1">
            <a:spLocks/>
          </p:cNvSpPr>
          <p:nvPr/>
        </p:nvSpPr>
        <p:spPr>
          <a:xfrm>
            <a:off x="3746263" y="363767"/>
            <a:ext cx="4699468" cy="64659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C" sz="2400" dirty="0">
                <a:latin typeface="Futura Md BT" panose="020B0602020204020303" pitchFamily="34" charset="0"/>
              </a:rPr>
              <a:t>DETALLE ESPECÍFICO</a:t>
            </a:r>
            <a:br>
              <a:rPr lang="es-EC" sz="2400" dirty="0">
                <a:latin typeface="Futura Md BT" panose="020B0602020204020303" pitchFamily="34" charset="0"/>
              </a:rPr>
            </a:br>
            <a:r>
              <a:rPr lang="es-EC" sz="2400" dirty="0">
                <a:latin typeface="Futura Md BT" panose="020B0602020204020303" pitchFamily="34" charset="0"/>
              </a:rPr>
              <a:t>MOBILIARIO FIJO</a:t>
            </a:r>
            <a:endParaRPr lang="en-US" sz="2400" dirty="0">
              <a:latin typeface="Futura Md BT" panose="020B0602020204020303" pitchFamily="34" charset="0"/>
            </a:endParaRPr>
          </a:p>
        </p:txBody>
      </p:sp>
      <p:pic>
        <p:nvPicPr>
          <p:cNvPr id="10" name="Imagen 9">
            <a:extLst>
              <a:ext uri="{FF2B5EF4-FFF2-40B4-BE49-F238E27FC236}">
                <a16:creationId xmlns:a16="http://schemas.microsoft.com/office/drawing/2014/main" id="{6E140498-0B3B-5849-835E-A3C85506B2C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333" t="60108" r="4065" b="8291"/>
          <a:stretch/>
        </p:blipFill>
        <p:spPr>
          <a:xfrm>
            <a:off x="255639" y="2654709"/>
            <a:ext cx="11366091" cy="2635045"/>
          </a:xfrm>
          <a:prstGeom prst="rect">
            <a:avLst/>
          </a:prstGeom>
        </p:spPr>
      </p:pic>
      <p:sp>
        <p:nvSpPr>
          <p:cNvPr id="11" name="Rectángulo 10">
            <a:extLst>
              <a:ext uri="{FF2B5EF4-FFF2-40B4-BE49-F238E27FC236}">
                <a16:creationId xmlns:a16="http://schemas.microsoft.com/office/drawing/2014/main" id="{B84BE607-D818-8AD9-510F-A499BA529B9F}"/>
              </a:ext>
            </a:extLst>
          </p:cNvPr>
          <p:cNvSpPr/>
          <p:nvPr/>
        </p:nvSpPr>
        <p:spPr>
          <a:xfrm>
            <a:off x="1548582" y="2521137"/>
            <a:ext cx="1268361" cy="4309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ángulo 11">
            <a:extLst>
              <a:ext uri="{FF2B5EF4-FFF2-40B4-BE49-F238E27FC236}">
                <a16:creationId xmlns:a16="http://schemas.microsoft.com/office/drawing/2014/main" id="{5C0127B5-3975-B81D-A8AE-1721A92C7667}"/>
              </a:ext>
            </a:extLst>
          </p:cNvPr>
          <p:cNvSpPr/>
          <p:nvPr/>
        </p:nvSpPr>
        <p:spPr>
          <a:xfrm>
            <a:off x="6646607" y="2654709"/>
            <a:ext cx="1268361" cy="4940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63744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2F26FBB-D917-F769-D96E-C64570DC5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162" y="0"/>
            <a:ext cx="9981675" cy="6858000"/>
          </a:xfrm>
          <a:prstGeom prst="rect">
            <a:avLst/>
          </a:prstGeom>
        </p:spPr>
      </p:pic>
      <p:sp>
        <p:nvSpPr>
          <p:cNvPr id="2" name="Título 1">
            <a:extLst>
              <a:ext uri="{FF2B5EF4-FFF2-40B4-BE49-F238E27FC236}">
                <a16:creationId xmlns:a16="http://schemas.microsoft.com/office/drawing/2014/main" id="{EC43F121-F700-AEDB-BBBC-4E47472CA809}"/>
              </a:ext>
            </a:extLst>
          </p:cNvPr>
          <p:cNvSpPr>
            <a:spLocks noGrp="1"/>
          </p:cNvSpPr>
          <p:nvPr>
            <p:ph type="title"/>
          </p:nvPr>
        </p:nvSpPr>
        <p:spPr>
          <a:xfrm>
            <a:off x="0" y="6396423"/>
            <a:ext cx="4699468" cy="646594"/>
          </a:xfrm>
        </p:spPr>
        <p:txBody>
          <a:bodyPr>
            <a:noAutofit/>
          </a:bodyPr>
          <a:lstStyle/>
          <a:p>
            <a:pPr algn="ctr"/>
            <a:r>
              <a:rPr lang="es-EC" sz="1600" dirty="0">
                <a:solidFill>
                  <a:schemeClr val="bg1"/>
                </a:solidFill>
                <a:latin typeface="Futura Md BT" panose="020B0602020204020303" pitchFamily="34" charset="0"/>
              </a:rPr>
              <a:t>Vista Exterior Bloque A+B</a:t>
            </a:r>
            <a:endParaRPr lang="en-US" sz="1600" dirty="0">
              <a:solidFill>
                <a:schemeClr val="bg1"/>
              </a:solidFill>
              <a:latin typeface="Futura Md BT" panose="020B0602020204020303" pitchFamily="34" charset="0"/>
            </a:endParaRPr>
          </a:p>
        </p:txBody>
      </p:sp>
      <p:sp>
        <p:nvSpPr>
          <p:cNvPr id="17" name="Título 1">
            <a:extLst>
              <a:ext uri="{FF2B5EF4-FFF2-40B4-BE49-F238E27FC236}">
                <a16:creationId xmlns:a16="http://schemas.microsoft.com/office/drawing/2014/main" id="{3A9B70CE-2E88-569E-8FD8-62B674C3E4B6}"/>
              </a:ext>
            </a:extLst>
          </p:cNvPr>
          <p:cNvSpPr txBox="1">
            <a:spLocks/>
          </p:cNvSpPr>
          <p:nvPr/>
        </p:nvSpPr>
        <p:spPr>
          <a:xfrm>
            <a:off x="3844403" y="5910856"/>
            <a:ext cx="4503184" cy="80886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1200" dirty="0">
              <a:latin typeface="Futura Md BT" panose="020B0602020204020303" pitchFamily="34" charset="0"/>
            </a:endParaRPr>
          </a:p>
        </p:txBody>
      </p:sp>
    </p:spTree>
    <p:extLst>
      <p:ext uri="{BB962C8B-B14F-4D97-AF65-F5344CB8AC3E}">
        <p14:creationId xmlns:p14="http://schemas.microsoft.com/office/powerpoint/2010/main" val="57001744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7bf3d5e-8fa0-4f0d-8851-6942b535aae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DEAC7F235ABD074A80529BE42B39227D" ma:contentTypeVersion="7" ma:contentTypeDescription="Crear nuevo documento." ma:contentTypeScope="" ma:versionID="e09525f6b145f6dab4411ea6c25c2a8a">
  <xsd:schema xmlns:xsd="http://www.w3.org/2001/XMLSchema" xmlns:xs="http://www.w3.org/2001/XMLSchema" xmlns:p="http://schemas.microsoft.com/office/2006/metadata/properties" xmlns:ns3="77bf3d5e-8fa0-4f0d-8851-6942b535aae5" targetNamespace="http://schemas.microsoft.com/office/2006/metadata/properties" ma:root="true" ma:fieldsID="54c3c4b752e87b927cf6ba426d957d73" ns3:_="">
    <xsd:import namespace="77bf3d5e-8fa0-4f0d-8851-6942b535aae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bf3d5e-8fa0-4f0d-8851-6942b535aa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_activity" ma:index="14"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DCAEE1-9019-4E4B-BB58-9E3315E4F05A}">
  <ds:schemaRefs>
    <ds:schemaRef ds:uri="http://purl.org/dc/elements/1.1/"/>
    <ds:schemaRef ds:uri="77bf3d5e-8fa0-4f0d-8851-6942b535aae5"/>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B01FBBD7-58F3-441A-86D1-1815BA94172C}">
  <ds:schemaRefs>
    <ds:schemaRef ds:uri="http://schemas.microsoft.com/sharepoint/v3/contenttype/forms"/>
  </ds:schemaRefs>
</ds:datastoreItem>
</file>

<file path=customXml/itemProps3.xml><?xml version="1.0" encoding="utf-8"?>
<ds:datastoreItem xmlns:ds="http://schemas.openxmlformats.org/officeDocument/2006/customXml" ds:itemID="{6660DF4B-0E77-49F7-B41F-A91081C84A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bf3d5e-8fa0-4f0d-8851-6942b535aa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1829</TotalTime>
  <Words>5027</Words>
  <Application>Microsoft Office PowerPoint</Application>
  <PresentationFormat>Panorámica</PresentationFormat>
  <Paragraphs>462</Paragraphs>
  <Slides>95</Slides>
  <Notes>87</Notes>
  <HiddenSlides>0</HiddenSlides>
  <MMClips>0</MMClips>
  <ScaleCrop>false</ScaleCrop>
  <HeadingPairs>
    <vt:vector size="8" baseType="variant">
      <vt:variant>
        <vt:lpstr>Fuentes usadas</vt:lpstr>
      </vt:variant>
      <vt:variant>
        <vt:i4>5</vt:i4>
      </vt:variant>
      <vt:variant>
        <vt:lpstr>Tema</vt:lpstr>
      </vt:variant>
      <vt:variant>
        <vt:i4>1</vt:i4>
      </vt:variant>
      <vt:variant>
        <vt:lpstr>Servidores OLE incrustados</vt:lpstr>
      </vt:variant>
      <vt:variant>
        <vt:i4>1</vt:i4>
      </vt:variant>
      <vt:variant>
        <vt:lpstr>Títulos de diapositiva</vt:lpstr>
      </vt:variant>
      <vt:variant>
        <vt:i4>95</vt:i4>
      </vt:variant>
    </vt:vector>
  </HeadingPairs>
  <TitlesOfParts>
    <vt:vector size="102" baseType="lpstr">
      <vt:lpstr>Arial</vt:lpstr>
      <vt:lpstr>Calibri</vt:lpstr>
      <vt:lpstr>Calibri Light</vt:lpstr>
      <vt:lpstr>Futura Md BT</vt:lpstr>
      <vt:lpstr>Montserrat-Regular</vt:lpstr>
      <vt:lpstr>Tema de Office</vt:lpstr>
      <vt:lpstr>Acrobat Document</vt:lpstr>
      <vt:lpstr>MURO HABITABLE + VACÍO DEL ENCUENTRO COMUNITARIO</vt:lpstr>
      <vt:lpstr>Presentación de PowerPoint</vt:lpstr>
      <vt:lpstr>Presentación de PowerPoint</vt:lpstr>
      <vt:lpstr>Presentación de PowerPoint</vt:lpstr>
      <vt:lpstr>Presentación de PowerPoint</vt:lpstr>
      <vt:lpstr>Presentación de PowerPoint</vt:lpstr>
      <vt:lpstr>CONTEXTUALIZACIÓN</vt:lpstr>
      <vt:lpstr>CONTEXTUALIZACIÓN</vt:lpstr>
      <vt:lpstr>CONTEXTUALIZACIÓN</vt:lpstr>
      <vt:lpstr>DIAGNÓSTICO</vt:lpstr>
      <vt:lpstr>DIAGNÓSTICO</vt:lpstr>
      <vt:lpstr>DIAGNÓSTICO</vt:lpstr>
      <vt:lpstr>DIAGNÓSTICO</vt:lpstr>
      <vt:lpstr>MATRIZ</vt:lpstr>
      <vt:lpstr>PLAN MASA</vt:lpstr>
      <vt:lpstr>PLAN MASA</vt:lpstr>
      <vt:lpstr>PLAN MASA</vt:lpstr>
      <vt:lpstr>PLAN MASA</vt:lpstr>
      <vt:lpstr>Presentación de PowerPoint</vt:lpstr>
      <vt:lpstr>ANÁLISIS DEL SITIO</vt:lpstr>
      <vt:lpstr>VOCACIÓN DEL SITIO</vt:lpstr>
      <vt:lpstr>VOCACIÓN DEL SITIO</vt:lpstr>
      <vt:lpstr>VOCACIÓN DEL SITIO</vt:lpstr>
      <vt:lpstr>Presentación de PowerPoint</vt:lpstr>
      <vt:lpstr>Presentación de PowerPoint</vt:lpstr>
      <vt:lpstr>INTENCIONES PROYECTUALES</vt:lpstr>
      <vt:lpstr>INTENCIONES PROYECTUALES</vt:lpstr>
      <vt:lpstr>REFERENTES</vt:lpstr>
      <vt:lpstr>ESPACIOS PARA</vt:lpstr>
      <vt:lpstr>Presentación de PowerPoint</vt:lpstr>
      <vt:lpstr>DECISIONES PROYECTUALES</vt:lpstr>
      <vt:lpstr>DECISIONES PROYECTUALES</vt:lpstr>
      <vt:lpstr>DECISIONES PROYECTUALES</vt:lpstr>
      <vt:lpstr>DECISIONES PROYECTUALES</vt:lpstr>
      <vt:lpstr>DECISIONES PROYECTUALES</vt:lpstr>
      <vt:lpstr>DECISIONES PROYECTUALES</vt:lpstr>
      <vt:lpstr>DECISIONES PROYECTUALES</vt:lpstr>
      <vt:lpstr>DECISIONES PROYECTUALES</vt:lpstr>
      <vt:lpstr>DECISIONES PROYECTUALES</vt:lpstr>
      <vt:lpstr>DECISIONES PROYECTUALES</vt:lpstr>
      <vt:lpstr>Presentación de PowerPoint</vt:lpstr>
      <vt:lpstr>Presentación de PowerPoint</vt:lpstr>
      <vt:lpstr>Presentación de PowerPoint</vt:lpstr>
      <vt:lpstr>Presentación de PowerPoint</vt:lpstr>
      <vt:lpstr>PROGRAMA ARQUITECTÓNICO</vt:lpstr>
      <vt:lpstr>PROGRAMA ARQUITECTÓNICO</vt:lpstr>
      <vt:lpstr>PROGRAMA ARQUITECTÓNICO</vt:lpstr>
      <vt:lpstr>PROGRAMA ARQUITECTÓNICO</vt:lpstr>
      <vt:lpstr>PROGRAMA ARQUITECTÓNICO</vt:lpstr>
      <vt:lpstr>PROGRAMA ARQUITECTÓNICO</vt:lpstr>
      <vt:lpstr>PROGRAMA ARQUITECTÓNICO</vt:lpstr>
      <vt:lpstr>PROGRAMA ARQUITECTÓNICO</vt:lpstr>
      <vt:lpstr>PROGRAMA ARQUITECTÓNICO</vt:lpstr>
      <vt:lpstr>PROGRAMA ARQUITECTÓNICO</vt:lpstr>
      <vt:lpstr>PROGRAMA ARQUITECTÓNICO</vt:lpstr>
      <vt:lpstr>PROGRAMA ARQUITECTÓNICO</vt:lpstr>
      <vt:lpstr>Umbral Calle Galápagos</vt:lpstr>
      <vt:lpstr>BLOQUE A:  Aprendizaje Complementario</vt:lpstr>
      <vt:lpstr>Presentación de PowerPoint</vt:lpstr>
      <vt:lpstr>Presentación de PowerPoint</vt:lpstr>
      <vt:lpstr>Presentación de PowerPoint</vt:lpstr>
      <vt:lpstr>Presentación de PowerPoint</vt:lpstr>
      <vt:lpstr>Presentación de PowerPoint</vt:lpstr>
      <vt:lpstr>Presentación de PowerPoint</vt:lpstr>
      <vt:lpstr>Vista triple altura espacio de expresión Bloque 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Remate Visual Bloque B</vt:lpstr>
      <vt:lpstr>Presentación de PowerPoint</vt:lpstr>
      <vt:lpstr>Presentación de PowerPoint</vt:lpstr>
      <vt:lpstr>Presentación de PowerPoint</vt:lpstr>
      <vt:lpstr>Presentación de PowerPoint</vt:lpstr>
      <vt:lpstr>Vista Exterior Plaza de las Comidas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Vista Exterior Plaza Principal</vt:lpstr>
      <vt:lpstr>Presentación de PowerPoint</vt:lpstr>
      <vt:lpstr>Presentación de PowerPoint</vt:lpstr>
      <vt:lpstr>Presentación de PowerPoint</vt:lpstr>
      <vt:lpstr>Presentación de PowerPoint</vt:lpstr>
      <vt:lpstr>Presentación de PowerPoint</vt:lpstr>
      <vt:lpstr>Vista Exterior Bloque A+B</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MURO HABITABLE + VACÍO DEL ENCUENTRO COMUNITARIO</dc:title>
  <dc:creator>PAZMINO GRANJA PABLO ANDRES</dc:creator>
  <cp:lastModifiedBy>PAZMINO GRANJA PABLO ANDRES</cp:lastModifiedBy>
  <cp:revision>7</cp:revision>
  <dcterms:created xsi:type="dcterms:W3CDTF">2024-01-03T02:42:55Z</dcterms:created>
  <dcterms:modified xsi:type="dcterms:W3CDTF">2024-01-21T21:08:09Z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0x010100DEAC7F235ABD074A80529BE42B39227D</vt:lpwstr>
  </property>
</Properties>
</file>