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8288000" cy="10287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helsea Market" panose="02000000000000000000" pitchFamily="2" charset="0"/>
      <p:regular r:id="rId34"/>
    </p:embeddedFont>
    <p:embeddedFont>
      <p:font typeface="Open Sans" panose="020B0606030504020204" pitchFamily="34" charset="0"/>
      <p:regular r:id="rId35"/>
      <p:bold r:id="rId36"/>
      <p:italic r:id="rId37"/>
      <p:boldItalic r:id="rId38"/>
    </p:embeddedFont>
    <p:embeddedFont>
      <p:font typeface="Open Sans Bold" panose="020B0604020202020204" charset="0"/>
      <p:regular r:id="rId39"/>
    </p:embeddedFont>
    <p:embeddedFont>
      <p:font typeface="Open Sans Bold Italics" panose="020B0604020202020204" charset="0"/>
      <p:regular r:id="rId40"/>
    </p:embeddedFont>
    <p:embeddedFont>
      <p:font typeface="Open Sans Italics" panose="020B0604020202020204" charset="0"/>
      <p:regular r:id="rId41"/>
    </p:embeddedFont>
    <p:embeddedFont>
      <p:font typeface="Patrick Hand" panose="00000500000000000000" pitchFamily="2" charset="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5F94"/>
    <a:srgbClr val="95B3EF"/>
    <a:srgbClr val="B9CDEF"/>
    <a:srgbClr val="7D9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9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1.png"/><Relationship Id="rId16" Type="http://schemas.openxmlformats.org/officeDocument/2006/relationships/image" Target="../media/image2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0" r="17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767546" y="5143500"/>
            <a:ext cx="6796236" cy="679623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r="8747"/>
          <a:stretch>
            <a:fillRect/>
          </a:stretch>
        </p:blipFill>
        <p:spPr>
          <a:xfrm>
            <a:off x="12955506" y="3111330"/>
            <a:ext cx="8297030" cy="9092356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4606334" y="1602510"/>
            <a:ext cx="9592270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5D2AA6"/>
                </a:solidFill>
                <a:latin typeface="Open Sans Bold"/>
              </a:rPr>
              <a:t>PONTIFICIA UNIVERSIDAD CATÓLICA DEL ECUADOR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5D2AA6"/>
                </a:solidFill>
                <a:latin typeface="Open Sans Bold"/>
              </a:rPr>
              <a:t>FACULTAD DE ARQUITECTURA, DISEÑO Y ARTES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5D2AA6"/>
                </a:solidFill>
                <a:latin typeface="Open Sans Bold"/>
              </a:rPr>
              <a:t>CARRERA DE DISEÑO GRÁFICO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967504" y="3780790"/>
            <a:ext cx="10869931" cy="1362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>
                <a:solidFill>
                  <a:srgbClr val="5D2AA6"/>
                </a:solidFill>
                <a:latin typeface="Open Sans Bold"/>
              </a:rPr>
              <a:t>Diseño de material de apoyo para la enseñanza aprendizaje de las habilidades de </a:t>
            </a:r>
            <a:r>
              <a:rPr lang="en-US" sz="2600">
                <a:solidFill>
                  <a:srgbClr val="5D2AA6"/>
                </a:solidFill>
                <a:latin typeface="Open Sans Bold Italics"/>
              </a:rPr>
              <a:t>listening</a:t>
            </a:r>
            <a:r>
              <a:rPr lang="en-US" sz="2600">
                <a:solidFill>
                  <a:srgbClr val="5D2AA6"/>
                </a:solidFill>
                <a:latin typeface="Open Sans Bold"/>
              </a:rPr>
              <a:t> y </a:t>
            </a:r>
            <a:r>
              <a:rPr lang="en-US" sz="2600">
                <a:solidFill>
                  <a:srgbClr val="5D2AA6"/>
                </a:solidFill>
                <a:latin typeface="Open Sans Bold Italics"/>
              </a:rPr>
              <a:t>speaking</a:t>
            </a:r>
            <a:r>
              <a:rPr lang="en-US" sz="2600">
                <a:solidFill>
                  <a:srgbClr val="5D2AA6"/>
                </a:solidFill>
                <a:latin typeface="Open Sans Bold"/>
              </a:rPr>
              <a:t> del idioma inglés en niños de nivel inicial de la Unidad Educativa Particular Córdova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398872" y="6051594"/>
            <a:ext cx="1200719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5D2AA6"/>
                </a:solidFill>
                <a:latin typeface="Open Sans"/>
              </a:rPr>
              <a:t>Estudiante: Brenda Jiménez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734882" y="7404778"/>
            <a:ext cx="1200719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5D2AA6"/>
                </a:solidFill>
                <a:latin typeface="Open Sans"/>
              </a:rPr>
              <a:t>Docente: Dis. Xavier Jiménez Alvaro, M.D.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398872" y="8757963"/>
            <a:ext cx="1200719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5D2AA6"/>
                </a:solidFill>
                <a:latin typeface="Open Sans"/>
              </a:rPr>
              <a:t>Diciembre de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F803A4B1-B84B-A04F-874B-973D17054EA4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REQUISITOS GRÁFICOS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8369900-A83B-789C-C9ED-D57A0613A6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32394"/>
            <a:ext cx="5029200" cy="4023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8FBEE3BB-76D8-75A8-6B3E-5AFD97C0EF28}"/>
              </a:ext>
            </a:extLst>
          </p:cNvPr>
          <p:cNvSpPr txBox="1"/>
          <p:nvPr/>
        </p:nvSpPr>
        <p:spPr>
          <a:xfrm>
            <a:off x="4558308" y="7554606"/>
            <a:ext cx="3966567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3200" b="1" dirty="0">
                <a:solidFill>
                  <a:srgbClr val="FFFFFF"/>
                </a:solidFill>
                <a:latin typeface="Open Sans"/>
              </a:rPr>
              <a:t>Intuitivo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201AF5-C8EC-8BA7-BE60-3B531BC36E5B}"/>
              </a:ext>
            </a:extLst>
          </p:cNvPr>
          <p:cNvSpPr txBox="1"/>
          <p:nvPr/>
        </p:nvSpPr>
        <p:spPr>
          <a:xfrm>
            <a:off x="10820400" y="3009409"/>
            <a:ext cx="5181600" cy="1308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FFFFFF"/>
                </a:solidFill>
                <a:latin typeface="Open Sans"/>
              </a:rPr>
              <a:t>Actividades dinámicas con la</a:t>
            </a:r>
            <a:r>
              <a:rPr lang="es-EC" sz="3200" b="1" dirty="0">
                <a:solidFill>
                  <a:srgbClr val="FFFFFF"/>
                </a:solidFill>
                <a:latin typeface="Open Sans"/>
              </a:rPr>
              <a:t> música </a:t>
            </a:r>
            <a:r>
              <a:rPr lang="es-EC" sz="3200" dirty="0">
                <a:solidFill>
                  <a:srgbClr val="FFFFFF"/>
                </a:solidFill>
                <a:latin typeface="Open Sans"/>
              </a:rPr>
              <a:t>como elemento principal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B023E3B7-52DE-5B12-9153-632F9A7E3B7A}"/>
              </a:ext>
            </a:extLst>
          </p:cNvPr>
          <p:cNvSpPr txBox="1"/>
          <p:nvPr/>
        </p:nvSpPr>
        <p:spPr>
          <a:xfrm>
            <a:off x="10820400" y="5143500"/>
            <a:ext cx="5181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FFFFFF"/>
                </a:solidFill>
                <a:latin typeface="Open Sans"/>
              </a:rPr>
              <a:t>Narrativa con el usuario como protagonista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BE8F795E-5C9C-B79E-8839-3A4CEEC23C3B}"/>
              </a:ext>
            </a:extLst>
          </p:cNvPr>
          <p:cNvSpPr txBox="1"/>
          <p:nvPr/>
        </p:nvSpPr>
        <p:spPr>
          <a:xfrm>
            <a:off x="10820400" y="6853734"/>
            <a:ext cx="5181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FFFFFF"/>
                </a:solidFill>
                <a:latin typeface="Open Sans"/>
              </a:rPr>
              <a:t>Vocabulario y gramática aprendidos en clase</a:t>
            </a:r>
          </a:p>
        </p:txBody>
      </p:sp>
    </p:spTree>
    <p:extLst>
      <p:ext uri="{BB962C8B-B14F-4D97-AF65-F5344CB8AC3E}">
        <p14:creationId xmlns:p14="http://schemas.microsoft.com/office/powerpoint/2010/main" val="65720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CONCEPTO DE DISEÑO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8BD525A5-C78A-987A-2440-3C9787CA2C9F}"/>
              </a:ext>
            </a:extLst>
          </p:cNvPr>
          <p:cNvSpPr txBox="1"/>
          <p:nvPr/>
        </p:nvSpPr>
        <p:spPr>
          <a:xfrm>
            <a:off x="3526628" y="2952907"/>
            <a:ext cx="1287780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3200" b="1" dirty="0">
                <a:solidFill>
                  <a:srgbClr val="002060"/>
                </a:solidFill>
                <a:latin typeface="Open Sans"/>
              </a:rPr>
              <a:t>La música: Una nueva expresión de la magia de las palabras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08CB77-AFAD-6D74-B17D-1E6DA7D62BEE}"/>
              </a:ext>
            </a:extLst>
          </p:cNvPr>
          <p:cNvSpPr txBox="1"/>
          <p:nvPr/>
        </p:nvSpPr>
        <p:spPr>
          <a:xfrm>
            <a:off x="3512341" y="4779731"/>
            <a:ext cx="12415839" cy="1278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s-ES" sz="2400" b="1" dirty="0">
                <a:solidFill>
                  <a:srgbClr val="002060"/>
                </a:solidFill>
                <a:latin typeface="Open Sans"/>
              </a:rPr>
              <a:t>La música, sus canciones, permitirán a los niños transformar su realidad. </a:t>
            </a:r>
          </a:p>
          <a:p>
            <a:pPr algn="ctr">
              <a:lnSpc>
                <a:spcPts val="3360"/>
              </a:lnSpc>
            </a:pPr>
            <a:r>
              <a:rPr lang="es-ES" sz="2400" b="1" dirty="0">
                <a:solidFill>
                  <a:srgbClr val="002060"/>
                </a:solidFill>
                <a:latin typeface="Open Sans"/>
              </a:rPr>
              <a:t>Una realidad en la que se sienten intimidados por no saber inglés, con esta “magia”, ellos podrán entenderlo sin que los asuste.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ECC8967-1DEA-DC4A-1430-5980942F8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261" y="6310718"/>
            <a:ext cx="8725815" cy="409250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BD1222C-FA51-31AD-2117-E1DA958741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8069" y="156210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1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EXPLORACIÓN DE LA FORMA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514F18E-0FB1-6656-2FB5-7BF48C9947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4" y="5793455"/>
            <a:ext cx="6886575" cy="413676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5952B61-37DB-5A64-8EF0-B138ABE687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02681"/>
            <a:ext cx="6858000" cy="377152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9B8BCF9-11B6-6E56-7076-DC703A51D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111498"/>
            <a:ext cx="10622341" cy="536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1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EVALUACIÓN DEL CONCEPTO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6476C89-1565-C9B7-8289-AA52368878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3859802"/>
            <a:ext cx="7581900" cy="7581900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568FC255-F58E-E729-BCD9-5370D779DD55}"/>
              </a:ext>
            </a:extLst>
          </p:cNvPr>
          <p:cNvSpPr txBox="1"/>
          <p:nvPr/>
        </p:nvSpPr>
        <p:spPr>
          <a:xfrm>
            <a:off x="1447800" y="2411958"/>
            <a:ext cx="637163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Validaciones con expertos en diseño y </a:t>
            </a:r>
            <a:r>
              <a:rPr lang="es-ES" sz="3200" b="1" dirty="0">
                <a:solidFill>
                  <a:srgbClr val="002060"/>
                </a:solidFill>
                <a:latin typeface="Open Sans"/>
              </a:rPr>
              <a:t>psicología</a:t>
            </a:r>
            <a:r>
              <a:rPr lang="es-ES" sz="3200" dirty="0">
                <a:solidFill>
                  <a:srgbClr val="002060"/>
                </a:solidFill>
                <a:latin typeface="Open Sans"/>
              </a:rPr>
              <a:t> y comitente</a:t>
            </a:r>
            <a:endParaRPr lang="es-EC" sz="3200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B0065D3A-0695-16A9-A67D-8BFF31638225}"/>
              </a:ext>
            </a:extLst>
          </p:cNvPr>
          <p:cNvSpPr txBox="1"/>
          <p:nvPr/>
        </p:nvSpPr>
        <p:spPr>
          <a:xfrm>
            <a:off x="10744200" y="2629966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Magia utilizada por los niños</a:t>
            </a:r>
            <a:endParaRPr lang="es-EC" sz="3200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F1630EE2-2275-FFC0-0158-F6DADD0C20A4}"/>
              </a:ext>
            </a:extLst>
          </p:cNvPr>
          <p:cNvSpPr txBox="1"/>
          <p:nvPr/>
        </p:nvSpPr>
        <p:spPr>
          <a:xfrm>
            <a:off x="6705600" y="5394437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Mundo de fantasía imaginario</a:t>
            </a:r>
            <a:endParaRPr lang="es-EC" sz="3200" dirty="0">
              <a:solidFill>
                <a:srgbClr val="002060"/>
              </a:solidFill>
              <a:latin typeface="Open Sans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56919A3-69BF-0A88-5943-940E521EF1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7275" y="3467100"/>
            <a:ext cx="8991600" cy="89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7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DESARROLLO DEL PROTOTIPO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A0C354C-C8FA-007F-DF47-342C6BC553C9}"/>
              </a:ext>
            </a:extLst>
          </p:cNvPr>
          <p:cNvSpPr txBox="1"/>
          <p:nvPr/>
        </p:nvSpPr>
        <p:spPr>
          <a:xfrm>
            <a:off x="638770" y="1963507"/>
            <a:ext cx="91148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Página web con una narrativa de </a:t>
            </a:r>
            <a:r>
              <a:rPr lang="es-ES" sz="3200" b="1" dirty="0">
                <a:solidFill>
                  <a:srgbClr val="002060"/>
                </a:solidFill>
                <a:latin typeface="Open Sans"/>
              </a:rPr>
              <a:t>10</a:t>
            </a:r>
            <a:r>
              <a:rPr lang="es-ES" sz="3200" dirty="0">
                <a:solidFill>
                  <a:srgbClr val="002060"/>
                </a:solidFill>
                <a:latin typeface="Open Sans"/>
              </a:rPr>
              <a:t> capítulos</a:t>
            </a:r>
            <a:endParaRPr lang="es-EC" sz="3200" dirty="0">
              <a:solidFill>
                <a:srgbClr val="002060"/>
              </a:solidFill>
              <a:latin typeface="Open Sans"/>
            </a:endParaRPr>
          </a:p>
        </p:txBody>
      </p:sp>
      <p:grpSp>
        <p:nvGrpSpPr>
          <p:cNvPr id="27" name="Grupo 26">
            <a:extLst>
              <a:ext uri="{FF2B5EF4-FFF2-40B4-BE49-F238E27FC236}">
                <a16:creationId xmlns:a16="http://schemas.microsoft.com/office/drawing/2014/main" id="{5D474CE5-30A2-23FA-0F6C-5BE41C6FC78D}"/>
              </a:ext>
            </a:extLst>
          </p:cNvPr>
          <p:cNvGrpSpPr/>
          <p:nvPr/>
        </p:nvGrpSpPr>
        <p:grpSpPr>
          <a:xfrm>
            <a:off x="2705100" y="3411698"/>
            <a:ext cx="12877800" cy="4911795"/>
            <a:chOff x="2705100" y="3741761"/>
            <a:chExt cx="12877800" cy="4911795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FF098A27-8889-FECA-B7EE-6FB6EDA6AF28}"/>
                </a:ext>
              </a:extLst>
            </p:cNvPr>
            <p:cNvGrpSpPr/>
            <p:nvPr/>
          </p:nvGrpSpPr>
          <p:grpSpPr>
            <a:xfrm>
              <a:off x="2705100" y="3741761"/>
              <a:ext cx="12877800" cy="4911795"/>
              <a:chOff x="2705100" y="3390900"/>
              <a:chExt cx="12877800" cy="49117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C409E146-962B-3B91-22C9-601245CD9D0C}"/>
                  </a:ext>
                </a:extLst>
              </p:cNvPr>
              <p:cNvSpPr/>
              <p:nvPr/>
            </p:nvSpPr>
            <p:spPr>
              <a:xfrm>
                <a:off x="2705100" y="3773062"/>
                <a:ext cx="12877800" cy="4529633"/>
              </a:xfrm>
              <a:prstGeom prst="rect">
                <a:avLst/>
              </a:prstGeom>
              <a:solidFill>
                <a:srgbClr val="95B3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38153FBE-F90C-9B0A-889D-3DCDF1853499}"/>
                  </a:ext>
                </a:extLst>
              </p:cNvPr>
              <p:cNvSpPr/>
              <p:nvPr/>
            </p:nvSpPr>
            <p:spPr>
              <a:xfrm>
                <a:off x="2705100" y="3390900"/>
                <a:ext cx="12877800" cy="87203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</p:grp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78885813-52DD-E09B-53E0-3415C237537B}"/>
                </a:ext>
              </a:extLst>
            </p:cNvPr>
            <p:cNvSpPr txBox="1"/>
            <p:nvPr/>
          </p:nvSpPr>
          <p:spPr>
            <a:xfrm>
              <a:off x="5791200" y="3959769"/>
              <a:ext cx="8557915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chemeClr val="bg1"/>
                  </a:solidFill>
                  <a:latin typeface="Open Sans"/>
                </a:rPr>
                <a:t>Distribución del tiempo por capítulo</a:t>
              </a:r>
              <a:endParaRPr lang="es-EC" sz="3200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1AB802D7-9F97-F2CE-5985-2885CEDE9BED}"/>
                </a:ext>
              </a:extLst>
            </p:cNvPr>
            <p:cNvSpPr txBox="1"/>
            <p:nvPr/>
          </p:nvSpPr>
          <p:spPr>
            <a:xfrm>
              <a:off x="4038600" y="5384539"/>
              <a:ext cx="1828799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b="1" dirty="0">
                  <a:solidFill>
                    <a:schemeClr val="bg1"/>
                  </a:solidFill>
                  <a:latin typeface="Open Sans"/>
                </a:rPr>
                <a:t>Historia</a:t>
              </a:r>
              <a:endParaRPr lang="es-EC" sz="3200" b="1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15" name="TextBox 6">
              <a:extLst>
                <a:ext uri="{FF2B5EF4-FFF2-40B4-BE49-F238E27FC236}">
                  <a16:creationId xmlns:a16="http://schemas.microsoft.com/office/drawing/2014/main" id="{05D00776-3335-D995-47FD-E184B02D295C}"/>
                </a:ext>
              </a:extLst>
            </p:cNvPr>
            <p:cNvSpPr txBox="1"/>
            <p:nvPr/>
          </p:nvSpPr>
          <p:spPr>
            <a:xfrm>
              <a:off x="8305800" y="5384539"/>
              <a:ext cx="1828799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b="1" dirty="0">
                  <a:solidFill>
                    <a:schemeClr val="bg1"/>
                  </a:solidFill>
                  <a:latin typeface="Open Sans"/>
                </a:rPr>
                <a:t>Canción</a:t>
              </a:r>
              <a:endParaRPr lang="es-EC" sz="3200" b="1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A57D7D86-F28F-FC26-BFFA-1721951E0025}"/>
                </a:ext>
              </a:extLst>
            </p:cNvPr>
            <p:cNvSpPr txBox="1"/>
            <p:nvPr/>
          </p:nvSpPr>
          <p:spPr>
            <a:xfrm>
              <a:off x="12954000" y="5455197"/>
              <a:ext cx="1828799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b="1" dirty="0">
                  <a:solidFill>
                    <a:schemeClr val="bg1"/>
                  </a:solidFill>
                  <a:latin typeface="Open Sans"/>
                </a:rPr>
                <a:t>Juego</a:t>
              </a:r>
              <a:endParaRPr lang="es-EC" sz="3200" b="1" dirty="0">
                <a:solidFill>
                  <a:schemeClr val="bg1"/>
                </a:solidFill>
                <a:latin typeface="Open Sans"/>
              </a:endParaRPr>
            </a:p>
          </p:txBody>
        </p:sp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93A445F0-8DB4-28F6-67C7-619B1485E9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5100" y="6591300"/>
              <a:ext cx="12877800" cy="26040"/>
            </a:xfrm>
            <a:prstGeom prst="line">
              <a:avLst/>
            </a:prstGeom>
            <a:ln w="28575">
              <a:solidFill>
                <a:srgbClr val="002060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AD098A40-C1D1-DE8A-4648-CCA27F9F5F8B}"/>
                </a:ext>
              </a:extLst>
            </p:cNvPr>
            <p:cNvCxnSpPr>
              <a:cxnSpLocks/>
            </p:cNvCxnSpPr>
            <p:nvPr/>
          </p:nvCxnSpPr>
          <p:spPr>
            <a:xfrm>
              <a:off x="7010400" y="4613795"/>
              <a:ext cx="0" cy="4039761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A1186AFE-E076-F1CD-9E20-06DF659D9D8C}"/>
                </a:ext>
              </a:extLst>
            </p:cNvPr>
            <p:cNvCxnSpPr>
              <a:cxnSpLocks/>
            </p:cNvCxnSpPr>
            <p:nvPr/>
          </p:nvCxnSpPr>
          <p:spPr>
            <a:xfrm>
              <a:off x="11353800" y="4613795"/>
              <a:ext cx="0" cy="4039761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6">
              <a:extLst>
                <a:ext uri="{FF2B5EF4-FFF2-40B4-BE49-F238E27FC236}">
                  <a16:creationId xmlns:a16="http://schemas.microsoft.com/office/drawing/2014/main" id="{C7F3E762-BF26-84EF-A02D-B03064CF6372}"/>
                </a:ext>
              </a:extLst>
            </p:cNvPr>
            <p:cNvSpPr txBox="1"/>
            <p:nvPr/>
          </p:nvSpPr>
          <p:spPr>
            <a:xfrm>
              <a:off x="3963813" y="7419665"/>
              <a:ext cx="1978372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chemeClr val="bg1"/>
                  </a:solidFill>
                  <a:latin typeface="Open Sans"/>
                </a:rPr>
                <a:t>2 minutos</a:t>
              </a:r>
              <a:endParaRPr lang="es-EC" sz="3200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24" name="TextBox 6">
              <a:extLst>
                <a:ext uri="{FF2B5EF4-FFF2-40B4-BE49-F238E27FC236}">
                  <a16:creationId xmlns:a16="http://schemas.microsoft.com/office/drawing/2014/main" id="{872C3195-11F7-A61A-5A06-B1BB2BE615BD}"/>
                </a:ext>
              </a:extLst>
            </p:cNvPr>
            <p:cNvSpPr txBox="1"/>
            <p:nvPr/>
          </p:nvSpPr>
          <p:spPr>
            <a:xfrm>
              <a:off x="8307212" y="7419665"/>
              <a:ext cx="1978372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chemeClr val="bg1"/>
                  </a:solidFill>
                  <a:latin typeface="Open Sans"/>
                </a:rPr>
                <a:t>3 minutos</a:t>
              </a:r>
              <a:endParaRPr lang="es-EC" sz="3200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25" name="TextBox 6">
              <a:extLst>
                <a:ext uri="{FF2B5EF4-FFF2-40B4-BE49-F238E27FC236}">
                  <a16:creationId xmlns:a16="http://schemas.microsoft.com/office/drawing/2014/main" id="{E5D087F8-AAC7-789D-945D-6D26B9869DA8}"/>
                </a:ext>
              </a:extLst>
            </p:cNvPr>
            <p:cNvSpPr txBox="1"/>
            <p:nvPr/>
          </p:nvSpPr>
          <p:spPr>
            <a:xfrm>
              <a:off x="12344400" y="7417439"/>
              <a:ext cx="2587973" cy="43601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chemeClr val="bg1"/>
                  </a:solidFill>
                  <a:latin typeface="Open Sans"/>
                </a:rPr>
                <a:t>15 minutos</a:t>
              </a:r>
              <a:endParaRPr lang="es-EC" sz="3200" dirty="0">
                <a:solidFill>
                  <a:schemeClr val="bg1"/>
                </a:solidFill>
                <a:latin typeface="Open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666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NARRATIVA Y PERSONAJES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62607FA9-7FEB-3923-DDF1-7E7D48CE7247}"/>
              </a:ext>
            </a:extLst>
          </p:cNvPr>
          <p:cNvSpPr txBox="1"/>
          <p:nvPr/>
        </p:nvSpPr>
        <p:spPr>
          <a:xfrm>
            <a:off x="2419350" y="9081835"/>
            <a:ext cx="91148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b="1" dirty="0">
                <a:solidFill>
                  <a:srgbClr val="002060"/>
                </a:solidFill>
                <a:latin typeface="Open Sans"/>
              </a:rPr>
              <a:t>Niños = Aprendices de magia</a:t>
            </a:r>
            <a:endParaRPr lang="es-EC" sz="3200" b="1" dirty="0">
              <a:solidFill>
                <a:srgbClr val="002060"/>
              </a:solidFill>
              <a:latin typeface="Open San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1256AA1-45EE-AEFE-2811-EFD9DD0E4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723900"/>
            <a:ext cx="7099522" cy="297546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42582DD-1834-80AB-CEE8-8EF8D4BA1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3844438"/>
            <a:ext cx="7099522" cy="297546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6F5E3D3-D8B7-2400-5DE5-28D86C77A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6964976"/>
            <a:ext cx="7099522" cy="2975462"/>
          </a:xfrm>
          <a:prstGeom prst="rect">
            <a:avLst/>
          </a:prstGeom>
        </p:spPr>
      </p:pic>
      <p:grpSp>
        <p:nvGrpSpPr>
          <p:cNvPr id="50" name="Grupo 49">
            <a:extLst>
              <a:ext uri="{FF2B5EF4-FFF2-40B4-BE49-F238E27FC236}">
                <a16:creationId xmlns:a16="http://schemas.microsoft.com/office/drawing/2014/main" id="{A8571EE9-DE1D-8442-1B18-7A94B81B2962}"/>
              </a:ext>
            </a:extLst>
          </p:cNvPr>
          <p:cNvGrpSpPr/>
          <p:nvPr/>
        </p:nvGrpSpPr>
        <p:grpSpPr>
          <a:xfrm>
            <a:off x="783549" y="1409283"/>
            <a:ext cx="8986602" cy="6684834"/>
            <a:chOff x="783549" y="1409283"/>
            <a:chExt cx="8986602" cy="6684834"/>
          </a:xfrm>
        </p:grpSpPr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C4C6BC3C-CE7E-32BF-9F38-D78093DB9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649" y="3288434"/>
              <a:ext cx="8667514" cy="4158353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8A02A058-793E-28E8-F10C-8FFF81C1C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549" y="5532472"/>
              <a:ext cx="1994354" cy="1752999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29A8F0D4-1A98-855B-72F8-3AC833A55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5532472"/>
              <a:ext cx="1981651" cy="1752999"/>
            </a:xfrm>
            <a:prstGeom prst="rect">
              <a:avLst/>
            </a:prstGeom>
          </p:spPr>
        </p:pic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1E766026-77D1-0B50-A86B-EC67DCCF1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1409283"/>
              <a:ext cx="2227001" cy="2227001"/>
            </a:xfrm>
            <a:prstGeom prst="rect">
              <a:avLst/>
            </a:prstGeom>
          </p:spPr>
        </p:pic>
        <p:sp>
          <p:nvSpPr>
            <p:cNvPr id="47" name="TextBox 6">
              <a:extLst>
                <a:ext uri="{FF2B5EF4-FFF2-40B4-BE49-F238E27FC236}">
                  <a16:creationId xmlns:a16="http://schemas.microsoft.com/office/drawing/2014/main" id="{AF134F43-2913-432C-922F-76E997CFD7B2}"/>
                </a:ext>
              </a:extLst>
            </p:cNvPr>
            <p:cNvSpPr txBox="1"/>
            <p:nvPr/>
          </p:nvSpPr>
          <p:spPr>
            <a:xfrm>
              <a:off x="1278849" y="7658100"/>
              <a:ext cx="1159551" cy="4360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rgbClr val="002060"/>
                  </a:solidFill>
                  <a:latin typeface="Open Sans"/>
                </a:rPr>
                <a:t>Inicio</a:t>
              </a:r>
              <a:endParaRPr lang="es-EC" sz="3200" dirty="0">
                <a:solidFill>
                  <a:srgbClr val="002060"/>
                </a:solidFill>
                <a:latin typeface="Open Sans"/>
              </a:endParaRPr>
            </a:p>
          </p:txBody>
        </p:sp>
        <p:sp>
          <p:nvSpPr>
            <p:cNvPr id="48" name="TextBox 6">
              <a:extLst>
                <a:ext uri="{FF2B5EF4-FFF2-40B4-BE49-F238E27FC236}">
                  <a16:creationId xmlns:a16="http://schemas.microsoft.com/office/drawing/2014/main" id="{E5EE4515-85A6-DC0C-E0D5-88FFAD250DE9}"/>
                </a:ext>
              </a:extLst>
            </p:cNvPr>
            <p:cNvSpPr txBox="1"/>
            <p:nvPr/>
          </p:nvSpPr>
          <p:spPr>
            <a:xfrm>
              <a:off x="5486724" y="1694833"/>
              <a:ext cx="1159551" cy="4360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rgbClr val="002060"/>
                  </a:solidFill>
                  <a:latin typeface="Open Sans"/>
                </a:rPr>
                <a:t>Nudo</a:t>
              </a:r>
              <a:endParaRPr lang="es-EC" sz="3200" dirty="0">
                <a:solidFill>
                  <a:srgbClr val="002060"/>
                </a:solidFill>
                <a:latin typeface="Open Sans"/>
              </a:endParaRPr>
            </a:p>
          </p:txBody>
        </p:sp>
        <p:sp>
          <p:nvSpPr>
            <p:cNvPr id="49" name="TextBox 6">
              <a:extLst>
                <a:ext uri="{FF2B5EF4-FFF2-40B4-BE49-F238E27FC236}">
                  <a16:creationId xmlns:a16="http://schemas.microsoft.com/office/drawing/2014/main" id="{55599922-3BE6-F245-1E1B-B7BFE7A1171C}"/>
                </a:ext>
              </a:extLst>
            </p:cNvPr>
            <p:cNvSpPr txBox="1"/>
            <p:nvPr/>
          </p:nvSpPr>
          <p:spPr>
            <a:xfrm>
              <a:off x="7620000" y="7658100"/>
              <a:ext cx="2150151" cy="4360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360"/>
                </a:lnSpc>
              </a:pPr>
              <a:r>
                <a:rPr lang="es-ES" sz="3200" dirty="0">
                  <a:solidFill>
                    <a:srgbClr val="002060"/>
                  </a:solidFill>
                  <a:latin typeface="Open Sans"/>
                </a:rPr>
                <a:t>Desenlace</a:t>
              </a:r>
              <a:endParaRPr lang="es-EC" sz="3200" dirty="0">
                <a:solidFill>
                  <a:srgbClr val="002060"/>
                </a:solidFill>
                <a:latin typeface="Open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90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PÁGINA WEB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C42F849-1717-2DFA-73CB-D7AC33D21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18877"/>
            <a:ext cx="8391895" cy="423721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005CE5E-7BB9-A3C4-E01A-B72162E362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162300"/>
            <a:ext cx="9031570" cy="559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4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PÁGINA WEB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353A9FE-5876-7A46-1A2F-0412CE1E3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19" y="1953982"/>
            <a:ext cx="9009574" cy="5072577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9FB689EB-C567-178E-EC67-8D1581C6D1AC}"/>
              </a:ext>
            </a:extLst>
          </p:cNvPr>
          <p:cNvSpPr txBox="1"/>
          <p:nvPr/>
        </p:nvSpPr>
        <p:spPr>
          <a:xfrm>
            <a:off x="12077806" y="2375535"/>
            <a:ext cx="5143394" cy="1308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960.gs (grid system)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002060"/>
              </a:solidFill>
              <a:latin typeface="Open Sans"/>
            </a:endParaRP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Formato 1024 x 768 px</a:t>
            </a:r>
            <a:endParaRPr lang="es-EC" sz="3200" dirty="0">
              <a:solidFill>
                <a:srgbClr val="002060"/>
              </a:solidFill>
              <a:latin typeface="Open Sans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1469B5A1-58AB-B71C-216D-CED3435315D2}"/>
              </a:ext>
            </a:extLst>
          </p:cNvPr>
          <p:cNvGrpSpPr/>
          <p:nvPr/>
        </p:nvGrpSpPr>
        <p:grpSpPr>
          <a:xfrm>
            <a:off x="12254613" y="4227544"/>
            <a:ext cx="5537980" cy="6606191"/>
            <a:chOff x="12254613" y="4227544"/>
            <a:chExt cx="5537980" cy="660619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26EC3E0F-78FB-A50D-7C4F-35624F781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4613" y="4227544"/>
              <a:ext cx="1571030" cy="1515012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0E9AA71C-77BD-3F5F-164F-2B01077B5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25693" y="4227544"/>
              <a:ext cx="1589138" cy="153505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C0333972-48B1-5252-75A2-35F79720F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5831" y="4281627"/>
              <a:ext cx="1596762" cy="1535051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A3798D1-9E07-E755-80BD-45591177E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16006" y="6709198"/>
              <a:ext cx="4124537" cy="4124537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B6C869AA-40DB-690B-B0B1-FBDF5F7A4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29612" y="4813935"/>
              <a:ext cx="4064209" cy="4064209"/>
            </a:xfrm>
            <a:prstGeom prst="rect">
              <a:avLst/>
            </a:prstGeom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BDAD9F17-D05D-3B70-2353-A3AD3A78DE06}"/>
              </a:ext>
            </a:extLst>
          </p:cNvPr>
          <p:cNvGrpSpPr/>
          <p:nvPr/>
        </p:nvGrpSpPr>
        <p:grpSpPr>
          <a:xfrm>
            <a:off x="1252219" y="7505700"/>
            <a:ext cx="10430617" cy="2096763"/>
            <a:chOff x="1252219" y="7505700"/>
            <a:chExt cx="10430617" cy="2096763"/>
          </a:xfrm>
        </p:grpSpPr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CFA5B08-24D2-4A2B-6F0D-F925B4B9337A}"/>
                </a:ext>
              </a:extLst>
            </p:cNvPr>
            <p:cNvSpPr txBox="1"/>
            <p:nvPr/>
          </p:nvSpPr>
          <p:spPr>
            <a:xfrm>
              <a:off x="1252219" y="7505700"/>
              <a:ext cx="10416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4800" dirty="0">
                  <a:solidFill>
                    <a:schemeClr val="bg1"/>
                  </a:solidFill>
                  <a:latin typeface="Chelsea Market" panose="02000000000000000000" pitchFamily="2" charset="0"/>
                </a:rPr>
                <a:t>Chelsea Market               a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6985B3C6-AB7A-F0FD-5603-D3F1CD9EF5FE}"/>
                </a:ext>
              </a:extLst>
            </p:cNvPr>
            <p:cNvSpPr txBox="1"/>
            <p:nvPr/>
          </p:nvSpPr>
          <p:spPr>
            <a:xfrm>
              <a:off x="1266506" y="8771466"/>
              <a:ext cx="10416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4800" dirty="0">
                  <a:solidFill>
                    <a:schemeClr val="bg1"/>
                  </a:solidFill>
                  <a:latin typeface="Patrick Hand" panose="00000500000000000000" pitchFamily="2" charset="0"/>
                </a:rPr>
                <a:t>Patrick’s Hand                                       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933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VIDEOS ANIMADOS Y MUSICALES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2214928-06AC-A941-CF0A-D4FB616DE1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83" y="2711097"/>
            <a:ext cx="8895417" cy="5562600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20E8CA37-377A-F790-F39B-F01E2273E137}"/>
              </a:ext>
            </a:extLst>
          </p:cNvPr>
          <p:cNvGrpSpPr/>
          <p:nvPr/>
        </p:nvGrpSpPr>
        <p:grpSpPr>
          <a:xfrm>
            <a:off x="9529762" y="1790700"/>
            <a:ext cx="7834465" cy="4029075"/>
            <a:chOff x="9601200" y="3164609"/>
            <a:chExt cx="8229600" cy="411249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C0F1FD1F-FEA1-7927-2D9B-3C7C676054CB}"/>
                </a:ext>
              </a:extLst>
            </p:cNvPr>
            <p:cNvSpPr/>
            <p:nvPr/>
          </p:nvSpPr>
          <p:spPr>
            <a:xfrm>
              <a:off x="9601200" y="3164609"/>
              <a:ext cx="8229600" cy="411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DEE29FA-0BF4-201B-A9D2-C21326504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09" y="3344055"/>
              <a:ext cx="7983296" cy="3598889"/>
            </a:xfrm>
            <a:prstGeom prst="rect">
              <a:avLst/>
            </a:prstGeom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05123FF2-6C06-3F6D-DA4A-EE0485DC4F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455" y="5962243"/>
            <a:ext cx="71628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5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JUEGOS INTERACTIVOS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77E1E73-D53F-4509-328B-13B3C3D52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2774985"/>
            <a:ext cx="9298772" cy="56769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51AB6A5-9135-A10A-EC1F-B0F2902EFA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824" y="1866900"/>
            <a:ext cx="1265376" cy="126061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5FD4762-910C-0D54-FE9E-EDEEA3D121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744" y="2171700"/>
            <a:ext cx="292256" cy="71101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6E6F892-321B-B546-7686-2507575619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3219" y="1911510"/>
            <a:ext cx="401306" cy="119955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1A23E87-8B1A-CE11-F449-45EB8C3D0099}"/>
              </a:ext>
            </a:extLst>
          </p:cNvPr>
          <p:cNvSpPr txBox="1"/>
          <p:nvPr/>
        </p:nvSpPr>
        <p:spPr>
          <a:xfrm>
            <a:off x="12960094" y="3275929"/>
            <a:ext cx="3035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dirty="0">
                <a:solidFill>
                  <a:srgbClr val="7D5F94"/>
                </a:solidFill>
                <a:latin typeface="Chelsea Market" panose="02000000000000000000" pitchFamily="2" charset="0"/>
              </a:rPr>
              <a:t>audio on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3BCE6C64-B1C9-2A2A-7671-F7FBF401F0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729" y="4838700"/>
            <a:ext cx="6699663" cy="502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4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"/>
                            </p:stCondLst>
                            <p:childTnLst>
                              <p:par>
                                <p:cTn id="27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12560" b="1256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62583" y="580073"/>
            <a:ext cx="7338417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OBJETIVO GENERAL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62583" y="1552930"/>
            <a:ext cx="12555157" cy="1967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20"/>
              </a:lnSpc>
            </a:pPr>
            <a:r>
              <a:rPr lang="es-EC" sz="2800" dirty="0">
                <a:solidFill>
                  <a:srgbClr val="FFFFFF"/>
                </a:solidFill>
                <a:latin typeface="Open Sans"/>
              </a:rPr>
              <a:t>I</a:t>
            </a:r>
            <a:r>
              <a:rPr lang="es-EC" sz="2800" dirty="0">
                <a:solidFill>
                  <a:srgbClr val="FFFFFF"/>
                </a:solidFill>
                <a:latin typeface="Open Sans Bold"/>
              </a:rPr>
              <a:t>mpulsar la enseñanza-aprendizaje de la asignatura de inglés en las habilidades de </a:t>
            </a:r>
            <a:r>
              <a:rPr lang="es-EC" sz="2800" dirty="0">
                <a:solidFill>
                  <a:srgbClr val="FFFFFF"/>
                </a:solidFill>
                <a:latin typeface="Open Sans Bold Italics"/>
              </a:rPr>
              <a:t>listening</a:t>
            </a:r>
            <a:r>
              <a:rPr lang="es-EC" sz="2800" dirty="0">
                <a:solidFill>
                  <a:srgbClr val="FFFFFF"/>
                </a:solidFill>
                <a:latin typeface="Open Sans Bold"/>
              </a:rPr>
              <a:t> y </a:t>
            </a:r>
            <a:r>
              <a:rPr lang="es-EC" sz="2800" dirty="0">
                <a:solidFill>
                  <a:srgbClr val="FFFFFF"/>
                </a:solidFill>
                <a:latin typeface="Open Sans Bold Italics"/>
              </a:rPr>
              <a:t>speaking</a:t>
            </a:r>
            <a:r>
              <a:rPr lang="es-EC" sz="2800" dirty="0">
                <a:solidFill>
                  <a:srgbClr val="FFFFFF"/>
                </a:solidFill>
                <a:latin typeface="Open Sans Italics"/>
              </a:rPr>
              <a:t> </a:t>
            </a:r>
            <a:r>
              <a:rPr lang="es-EC" sz="2800" dirty="0">
                <a:solidFill>
                  <a:srgbClr val="FFFFFF"/>
                </a:solidFill>
                <a:latin typeface="Open Sans"/>
              </a:rPr>
              <a:t>en niños de Primero de EGB de la Unidad Educativa Particular Córdova, </a:t>
            </a:r>
            <a:r>
              <a:rPr lang="es-EC" sz="2800" dirty="0">
                <a:solidFill>
                  <a:srgbClr val="FFFFFF"/>
                </a:solidFill>
                <a:latin typeface="Open Sans Bold"/>
              </a:rPr>
              <a:t>mediante la utilización de material audiovisual didáctico como incentivo.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2583" y="4207052"/>
            <a:ext cx="9723127" cy="811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OBJETIVOS ESPECÍFICOS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62583" y="5562600"/>
            <a:ext cx="5638846" cy="3022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2400" dirty="0">
                <a:solidFill>
                  <a:srgbClr val="FFFFFF"/>
                </a:solidFill>
                <a:latin typeface="Open Sans Bold"/>
              </a:rPr>
              <a:t>Identificar 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cómo se desarrolla el </a:t>
            </a:r>
            <a:r>
              <a:rPr lang="es-EC" sz="2400" dirty="0">
                <a:solidFill>
                  <a:srgbClr val="FFFFFF"/>
                </a:solidFill>
                <a:latin typeface="Open Sans Bold"/>
              </a:rPr>
              <a:t>proceso de enseñanza-aprendizaje del idioma inglés 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en niños del ciclo inicial de básica en un establecimiento educativo privado mediante la observación directa de las clases para proponer alternativas gráficas.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50363" y="5562600"/>
            <a:ext cx="5845622" cy="3458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2400" dirty="0">
                <a:solidFill>
                  <a:srgbClr val="FFFFFF"/>
                </a:solidFill>
                <a:latin typeface="Open Sans Bold"/>
              </a:rPr>
              <a:t>Diseñar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material audiovisual didáctico tomando en cuenta las </a:t>
            </a:r>
            <a:r>
              <a:rPr lang="es-EC" sz="2400" dirty="0">
                <a:solidFill>
                  <a:srgbClr val="FFFFFF"/>
                </a:solidFill>
                <a:latin typeface="Open Sans Bold"/>
              </a:rPr>
              <a:t>inteligencias múltiples, kinestésica, visual y auditiva, vinculando la música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con elementos gráficos y actividades lúdicas para incentivar el proceso de enseñanza-aprendizaje del idioma inglés en niños </a:t>
            </a:r>
            <a:r>
              <a:rPr lang="es-EC" sz="2400">
                <a:solidFill>
                  <a:srgbClr val="FFFFFF"/>
                </a:solidFill>
                <a:latin typeface="Open Sans"/>
              </a:rPr>
              <a:t>de Primero 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de EGB.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844918" y="5562600"/>
            <a:ext cx="4687992" cy="215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2400" dirty="0">
                <a:solidFill>
                  <a:srgbClr val="FFFFFF"/>
                </a:solidFill>
                <a:latin typeface="Open Sans Bold"/>
              </a:rPr>
              <a:t>Evaluar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la propuesta de diseño mediante la </a:t>
            </a:r>
            <a:r>
              <a:rPr lang="es-EC" sz="2400" dirty="0">
                <a:solidFill>
                  <a:srgbClr val="FFFFFF"/>
                </a:solidFill>
                <a:latin typeface="Open Sans Bold"/>
              </a:rPr>
              <a:t>aplicación del material audiovisual en niños de Primero de EGB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de la Unidad Educativa Particular Córdova.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DETALLES TÉCNICOS Y DE PRODUCCIÓN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1CD0130-D46D-66F9-1AE7-7EDD815AEB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7658099"/>
            <a:ext cx="16611600" cy="255636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68860F8-A26A-5552-DDB0-74766B688E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840" y="1745533"/>
            <a:ext cx="11887200" cy="5326574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E95FC6F0-11C4-E630-AA09-90948AA95B9A}"/>
              </a:ext>
            </a:extLst>
          </p:cNvPr>
          <p:cNvGrpSpPr/>
          <p:nvPr/>
        </p:nvGrpSpPr>
        <p:grpSpPr>
          <a:xfrm>
            <a:off x="15981045" y="2781300"/>
            <a:ext cx="1143000" cy="2799248"/>
            <a:chOff x="16002000" y="5143500"/>
            <a:chExt cx="1143000" cy="2799248"/>
          </a:xfrm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D9B0EFF2-167C-C5AF-0C86-24B1670C335E}"/>
                </a:ext>
              </a:extLst>
            </p:cNvPr>
            <p:cNvSpPr/>
            <p:nvPr/>
          </p:nvSpPr>
          <p:spPr>
            <a:xfrm>
              <a:off x="16002000" y="5143500"/>
              <a:ext cx="1143000" cy="1600200"/>
            </a:xfrm>
            <a:prstGeom prst="round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2" name="Diagrama de flujo: terminador 11">
              <a:extLst>
                <a:ext uri="{FF2B5EF4-FFF2-40B4-BE49-F238E27FC236}">
                  <a16:creationId xmlns:a16="http://schemas.microsoft.com/office/drawing/2014/main" id="{0CC4E548-D294-8401-D1D2-B1A93A970F0D}"/>
                </a:ext>
              </a:extLst>
            </p:cNvPr>
            <p:cNvSpPr/>
            <p:nvPr/>
          </p:nvSpPr>
          <p:spPr>
            <a:xfrm>
              <a:off x="16497300" y="5372100"/>
              <a:ext cx="152400" cy="533400"/>
            </a:xfrm>
            <a:prstGeom prst="flowChartTerminator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EA0B3285-7356-6F80-B1C6-ECA267F1B24F}"/>
                </a:ext>
              </a:extLst>
            </p:cNvPr>
            <p:cNvGrpSpPr/>
            <p:nvPr/>
          </p:nvGrpSpPr>
          <p:grpSpPr>
            <a:xfrm>
              <a:off x="16040100" y="7318860"/>
              <a:ext cx="1066800" cy="339240"/>
              <a:chOff x="16002000" y="7200899"/>
              <a:chExt cx="1066800" cy="339240"/>
            </a:xfrm>
          </p:grpSpPr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FAB87D2D-A595-3ABC-19B2-47F9314EFF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02000" y="7200900"/>
                <a:ext cx="571500" cy="339239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4F0B5058-2F81-0A59-3898-CBE0F4F70D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497300" y="7200899"/>
                <a:ext cx="571500" cy="339239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014B7E0F-66E3-D370-A28E-9973EB4AA8C4}"/>
                </a:ext>
              </a:extLst>
            </p:cNvPr>
            <p:cNvGrpSpPr/>
            <p:nvPr/>
          </p:nvGrpSpPr>
          <p:grpSpPr>
            <a:xfrm>
              <a:off x="16040100" y="7603508"/>
              <a:ext cx="1066800" cy="339240"/>
              <a:chOff x="16002000" y="7200899"/>
              <a:chExt cx="1066800" cy="339240"/>
            </a:xfrm>
          </p:grpSpPr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C28FE711-B02F-C0B4-0215-52C876DA8B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02000" y="7200900"/>
                <a:ext cx="571500" cy="339239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7E55926D-A9EA-C5F5-5781-AFF96D1BB7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497300" y="7200899"/>
                <a:ext cx="571500" cy="339239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9276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VIDEOS ANIMADOS Y MUSICALES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58BD1A-20D8-328B-2BC9-C9EE1C457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629" y="1790700"/>
            <a:ext cx="8690545" cy="458969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BA1C6F1-7229-DED9-CEA7-DA63491121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28" y="5188427"/>
            <a:ext cx="8690545" cy="4603273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E3483ECD-4546-4F7D-D661-32213CC6B61F}"/>
              </a:ext>
            </a:extLst>
          </p:cNvPr>
          <p:cNvSpPr txBox="1"/>
          <p:nvPr/>
        </p:nvSpPr>
        <p:spPr>
          <a:xfrm>
            <a:off x="2057400" y="3057364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Animación estilo </a:t>
            </a:r>
            <a:r>
              <a:rPr lang="es-ES" sz="3200" b="1" i="1" dirty="0">
                <a:solidFill>
                  <a:srgbClr val="002060"/>
                </a:solidFill>
                <a:latin typeface="Open Sans"/>
              </a:rPr>
              <a:t>papercut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AB2F8EB9-B0F0-A7FA-C39E-3AAE08CE1C7D}"/>
              </a:ext>
            </a:extLst>
          </p:cNvPr>
          <p:cNvSpPr txBox="1"/>
          <p:nvPr/>
        </p:nvSpPr>
        <p:spPr>
          <a:xfrm>
            <a:off x="11292185" y="7943560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Letras a manera de </a:t>
            </a:r>
            <a:r>
              <a:rPr lang="es-ES" sz="3200" b="1" i="1" dirty="0">
                <a:solidFill>
                  <a:srgbClr val="002060"/>
                </a:solidFill>
                <a:latin typeface="Open Sans"/>
              </a:rPr>
              <a:t>sing along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0729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JUEGOS INTERACTIVOS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E88464B4-D423-9056-8EAF-ECB0AEA0DA70}"/>
              </a:ext>
            </a:extLst>
          </p:cNvPr>
          <p:cNvGrpSpPr/>
          <p:nvPr/>
        </p:nvGrpSpPr>
        <p:grpSpPr>
          <a:xfrm>
            <a:off x="304800" y="1638300"/>
            <a:ext cx="17678400" cy="6729043"/>
            <a:chOff x="228600" y="2049486"/>
            <a:chExt cx="17678400" cy="672904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6F21618-4491-8995-A24D-2B102A966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049486"/>
              <a:ext cx="14481022" cy="6727641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6D4EB58-FF85-B07D-5CA8-948C7A5E6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9032" y="2049486"/>
              <a:ext cx="8397968" cy="6729043"/>
            </a:xfrm>
            <a:prstGeom prst="rect">
              <a:avLst/>
            </a:prstGeom>
          </p:spPr>
        </p:pic>
      </p:grpSp>
      <p:sp>
        <p:nvSpPr>
          <p:cNvPr id="9" name="TextBox 6">
            <a:extLst>
              <a:ext uri="{FF2B5EF4-FFF2-40B4-BE49-F238E27FC236}">
                <a16:creationId xmlns:a16="http://schemas.microsoft.com/office/drawing/2014/main" id="{2B3FF190-DD43-89A3-AC31-83511E031564}"/>
              </a:ext>
            </a:extLst>
          </p:cNvPr>
          <p:cNvSpPr txBox="1"/>
          <p:nvPr/>
        </p:nvSpPr>
        <p:spPr>
          <a:xfrm>
            <a:off x="11292185" y="8932025"/>
            <a:ext cx="637163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i="1" dirty="0">
                <a:solidFill>
                  <a:srgbClr val="002060"/>
                </a:solidFill>
                <a:latin typeface="Open Sans"/>
              </a:rPr>
              <a:t>TurboWarp</a:t>
            </a:r>
            <a:r>
              <a:rPr lang="es-ES" sz="3200" dirty="0">
                <a:solidFill>
                  <a:srgbClr val="002060"/>
                </a:solidFill>
                <a:latin typeface="Open Sans"/>
              </a:rPr>
              <a:t> compila trabajos de Scratch en </a:t>
            </a:r>
            <a:r>
              <a:rPr lang="es-ES" sz="3200" b="1" i="1" dirty="0">
                <a:solidFill>
                  <a:srgbClr val="002060"/>
                </a:solidFill>
                <a:latin typeface="Open Sans"/>
              </a:rPr>
              <a:t>JavaScript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5130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DETALLES DE COSTOS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8FF7399-4D3F-1446-E492-548A14301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68" y="1714500"/>
            <a:ext cx="7550812" cy="7848218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BD179559-CC06-1AF8-E2F0-EB80760E0C35}"/>
              </a:ext>
            </a:extLst>
          </p:cNvPr>
          <p:cNvSpPr txBox="1"/>
          <p:nvPr/>
        </p:nvSpPr>
        <p:spPr>
          <a:xfrm>
            <a:off x="11049000" y="5212143"/>
            <a:ext cx="6371630" cy="6183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8800" b="1" dirty="0">
                <a:solidFill>
                  <a:srgbClr val="002060"/>
                </a:solidFill>
                <a:latin typeface="Open Sans"/>
              </a:rPr>
              <a:t>$2.499,11</a:t>
            </a:r>
            <a:endParaRPr lang="es-EC" sz="8800" b="1" i="1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0031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VALIDACIÓN CON EXPERTOS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32C20BEF-467B-3EC3-F488-7140E73E3887}"/>
              </a:ext>
            </a:extLst>
          </p:cNvPr>
          <p:cNvSpPr txBox="1"/>
          <p:nvPr/>
        </p:nvSpPr>
        <p:spPr>
          <a:xfrm>
            <a:off x="638770" y="1946362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b="1" dirty="0">
                <a:solidFill>
                  <a:srgbClr val="002060"/>
                </a:solidFill>
                <a:latin typeface="Open Sans"/>
              </a:rPr>
              <a:t>Diseño gráfico/Ilustración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43CE8E05-2174-1D7A-4F6B-8C4109C3FAAE}"/>
              </a:ext>
            </a:extLst>
          </p:cNvPr>
          <p:cNvSpPr txBox="1"/>
          <p:nvPr/>
        </p:nvSpPr>
        <p:spPr>
          <a:xfrm>
            <a:off x="638770" y="2727298"/>
            <a:ext cx="637163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Rafael Castro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Cristián Morales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4AD71-EF1A-89FA-4437-87A5AAFCC693}"/>
              </a:ext>
            </a:extLst>
          </p:cNvPr>
          <p:cNvSpPr txBox="1"/>
          <p:nvPr/>
        </p:nvSpPr>
        <p:spPr>
          <a:xfrm>
            <a:off x="8001000" y="1946362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b="1" dirty="0">
                <a:solidFill>
                  <a:srgbClr val="002060"/>
                </a:solidFill>
                <a:latin typeface="Open Sans"/>
              </a:rPr>
              <a:t>Diseño UI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E970A3BB-F4B1-B872-7829-16A0EB0CFFD7}"/>
              </a:ext>
            </a:extLst>
          </p:cNvPr>
          <p:cNvSpPr txBox="1"/>
          <p:nvPr/>
        </p:nvSpPr>
        <p:spPr>
          <a:xfrm>
            <a:off x="8001000" y="2727298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Fredi Landázuri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0060E922-C408-C53E-2791-BB58966C688B}"/>
              </a:ext>
            </a:extLst>
          </p:cNvPr>
          <p:cNvSpPr txBox="1"/>
          <p:nvPr/>
        </p:nvSpPr>
        <p:spPr>
          <a:xfrm>
            <a:off x="13686830" y="1946362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b="1" dirty="0">
                <a:solidFill>
                  <a:srgbClr val="002060"/>
                </a:solidFill>
                <a:latin typeface="Open Sans"/>
              </a:rPr>
              <a:t>Psicología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CF89B7F6-560C-B613-9821-8188AD5A7705}"/>
              </a:ext>
            </a:extLst>
          </p:cNvPr>
          <p:cNvSpPr txBox="1"/>
          <p:nvPr/>
        </p:nvSpPr>
        <p:spPr>
          <a:xfrm>
            <a:off x="13686830" y="2727298"/>
            <a:ext cx="637163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Lorena Narváez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11ACE7D-B5C1-21DE-A64B-E8B4F2D34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70" y="4770824"/>
            <a:ext cx="5781549" cy="433515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C973CA2-FC72-0181-B907-F79A5B7B5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5" y="5208750"/>
            <a:ext cx="3581400" cy="345930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9F912E8-F349-9AE0-541A-5CB1025D4B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182" r="13574"/>
          <a:stretch/>
        </p:blipFill>
        <p:spPr>
          <a:xfrm>
            <a:off x="12543830" y="4770824"/>
            <a:ext cx="5105400" cy="433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9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7" grpId="0"/>
      <p:bldP spid="8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VALIDACIÓN CON COMITENTE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046CB960-0AAF-3A8C-F2B8-C3F36A374A5B}"/>
              </a:ext>
            </a:extLst>
          </p:cNvPr>
          <p:cNvSpPr txBox="1"/>
          <p:nvPr/>
        </p:nvSpPr>
        <p:spPr>
          <a:xfrm>
            <a:off x="638770" y="1961602"/>
            <a:ext cx="746760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Docente de inglés: Antonieta Córdova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ECC6CD2-D5BD-19C7-52EA-91B34180D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75787"/>
            <a:ext cx="10439400" cy="587216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8A1FD45-FB9D-E775-105C-AA4537E2FA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84" t="5639" r="7084" b="5639"/>
          <a:stretch/>
        </p:blipFill>
        <p:spPr>
          <a:xfrm>
            <a:off x="10591800" y="3474507"/>
            <a:ext cx="7467600" cy="475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2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VALIDACIÓN CON USUARIOS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2FA9E85-17A6-570E-A2C9-35B0D162ED38}"/>
              </a:ext>
            </a:extLst>
          </p:cNvPr>
          <p:cNvSpPr txBox="1"/>
          <p:nvPr/>
        </p:nvSpPr>
        <p:spPr>
          <a:xfrm>
            <a:off x="638770" y="1961602"/>
            <a:ext cx="746760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Niños de Primero de EGB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79326D4-EF5A-0729-F598-9BB8CB0D88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30" y="2667000"/>
            <a:ext cx="5624870" cy="421865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756D9B9-F343-52B4-801E-76CDB4792B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630" y="1961602"/>
            <a:ext cx="7848600" cy="588645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110CD3F-2E91-E686-06EB-FEEEBD89EA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524961"/>
            <a:ext cx="6248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7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4D0476-E2CA-35E7-CED3-41FFBEF37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8288000" cy="10267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0DA89B-7F2F-EEF0-9340-DFFE197E229E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CONCLUSIONES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9A1AF2AE-676E-E04F-E4DB-4BCA5B561327}"/>
              </a:ext>
            </a:extLst>
          </p:cNvPr>
          <p:cNvSpPr txBox="1"/>
          <p:nvPr/>
        </p:nvSpPr>
        <p:spPr>
          <a:xfrm>
            <a:off x="669250" y="3241155"/>
            <a:ext cx="7467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Aprendizaje empieza en clase pero se practica en casa.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DE7B7777-8472-DEFB-E13C-9012EA0C7DA6}"/>
              </a:ext>
            </a:extLst>
          </p:cNvPr>
          <p:cNvSpPr txBox="1"/>
          <p:nvPr/>
        </p:nvSpPr>
        <p:spPr>
          <a:xfrm>
            <a:off x="699730" y="4958420"/>
            <a:ext cx="7467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Ayuda a que los niños lo vean como algo divertido.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75A21A4F-0A94-37E1-2A1F-0B195122E3A0}"/>
              </a:ext>
            </a:extLst>
          </p:cNvPr>
          <p:cNvSpPr txBox="1"/>
          <p:nvPr/>
        </p:nvSpPr>
        <p:spPr>
          <a:xfrm>
            <a:off x="792480" y="6675685"/>
            <a:ext cx="7467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Videos con personajes, colores y canciones que los motiven.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09998200-F338-D2A1-CC0A-852608059BCA}"/>
              </a:ext>
            </a:extLst>
          </p:cNvPr>
          <p:cNvSpPr txBox="1"/>
          <p:nvPr/>
        </p:nvSpPr>
        <p:spPr>
          <a:xfrm>
            <a:off x="9296400" y="596266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002060"/>
                </a:solidFill>
                <a:latin typeface="Open Sans Bold"/>
              </a:rPr>
              <a:t>RECOMENDACIONES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03372DC8-C650-E2A1-B4F3-6F5DF2736DBE}"/>
              </a:ext>
            </a:extLst>
          </p:cNvPr>
          <p:cNvSpPr txBox="1"/>
          <p:nvPr/>
        </p:nvSpPr>
        <p:spPr>
          <a:xfrm>
            <a:off x="9448800" y="3241155"/>
            <a:ext cx="7467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002060"/>
                </a:solidFill>
                <a:latin typeface="Open Sans"/>
              </a:rPr>
              <a:t>Docentes pueden implementarla en clase.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55EAA794-23FF-ED13-21A1-AF81854F4411}"/>
              </a:ext>
            </a:extLst>
          </p:cNvPr>
          <p:cNvSpPr txBox="1"/>
          <p:nvPr/>
        </p:nvSpPr>
        <p:spPr>
          <a:xfrm>
            <a:off x="9448800" y="4838700"/>
            <a:ext cx="7467600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002060"/>
                </a:solidFill>
                <a:latin typeface="Open Sans"/>
              </a:rPr>
              <a:t>Guía de un adulto para un mejor entendimiento.</a:t>
            </a:r>
            <a:endParaRPr lang="es-EC" sz="3200" b="1" i="1" dirty="0">
              <a:solidFill>
                <a:srgbClr val="002060"/>
              </a:solidFill>
              <a:latin typeface="Open San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63A6F574-BB07-D5A0-E42E-2B1C5CEA39CA}"/>
              </a:ext>
            </a:extLst>
          </p:cNvPr>
          <p:cNvSpPr txBox="1"/>
          <p:nvPr/>
        </p:nvSpPr>
        <p:spPr>
          <a:xfrm>
            <a:off x="9296400" y="6668065"/>
            <a:ext cx="746760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002060"/>
                </a:solidFill>
                <a:latin typeface="Open Sans"/>
              </a:rPr>
              <a:t>Contacto previo con el idioma inglés.</a:t>
            </a:r>
          </a:p>
        </p:txBody>
      </p:sp>
    </p:spTree>
    <p:extLst>
      <p:ext uri="{BB962C8B-B14F-4D97-AF65-F5344CB8AC3E}">
        <p14:creationId xmlns:p14="http://schemas.microsoft.com/office/powerpoint/2010/main" val="340822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0" r="17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0" name="Bocadillo: ovalado 9">
            <a:extLst>
              <a:ext uri="{FF2B5EF4-FFF2-40B4-BE49-F238E27FC236}">
                <a16:creationId xmlns:a16="http://schemas.microsoft.com/office/drawing/2014/main" id="{12E4E60B-14CB-BD23-9120-B3290C1351C1}"/>
              </a:ext>
            </a:extLst>
          </p:cNvPr>
          <p:cNvSpPr/>
          <p:nvPr/>
        </p:nvSpPr>
        <p:spPr>
          <a:xfrm>
            <a:off x="3725614" y="1584930"/>
            <a:ext cx="8839200" cy="4419600"/>
          </a:xfrm>
          <a:prstGeom prst="wedgeEllipseCallout">
            <a:avLst>
              <a:gd name="adj1" fmla="val 37653"/>
              <a:gd name="adj2" fmla="val 46293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AFB5561-2026-EF56-194A-BE851A1D075C}"/>
              </a:ext>
            </a:extLst>
          </p:cNvPr>
          <p:cNvSpPr txBox="1"/>
          <p:nvPr/>
        </p:nvSpPr>
        <p:spPr>
          <a:xfrm>
            <a:off x="4656386" y="3009900"/>
            <a:ext cx="7908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9600" dirty="0">
                <a:solidFill>
                  <a:srgbClr val="7D5F94"/>
                </a:solidFill>
                <a:latin typeface="Chelsea Market" panose="02000000000000000000" pitchFamily="2" charset="0"/>
              </a:rPr>
              <a:t>Thank you!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9144000" y="2324100"/>
            <a:ext cx="11892746" cy="1189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32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75F6C2C-597C-113E-E573-67C801A8D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4" y="-1"/>
            <a:ext cx="18388013" cy="10287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F2F4A1-DBFC-299F-F9A0-555F641B1DC5}"/>
              </a:ext>
            </a:extLst>
          </p:cNvPr>
          <p:cNvSpPr txBox="1"/>
          <p:nvPr/>
        </p:nvSpPr>
        <p:spPr>
          <a:xfrm>
            <a:off x="638770" y="580073"/>
            <a:ext cx="7338417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ANTECEDENTES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A66490-2834-8DB8-DFE4-C9F69CB5A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213" y="6438900"/>
            <a:ext cx="5372100" cy="5372100"/>
          </a:xfrm>
          <a:prstGeom prst="rect">
            <a:avLst/>
          </a:prstGeom>
        </p:spPr>
      </p:pic>
      <p:sp>
        <p:nvSpPr>
          <p:cNvPr id="6" name="Bocadillo: ovalado 5">
            <a:extLst>
              <a:ext uri="{FF2B5EF4-FFF2-40B4-BE49-F238E27FC236}">
                <a16:creationId xmlns:a16="http://schemas.microsoft.com/office/drawing/2014/main" id="{00E2AC95-725F-3EE3-25E6-AD5960C40EA4}"/>
              </a:ext>
            </a:extLst>
          </p:cNvPr>
          <p:cNvSpPr/>
          <p:nvPr/>
        </p:nvSpPr>
        <p:spPr>
          <a:xfrm>
            <a:off x="2398215" y="6438900"/>
            <a:ext cx="2819400" cy="1905000"/>
          </a:xfrm>
          <a:prstGeom prst="wedgeEllipseCallou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D400037-F53E-A86D-4BE5-C00F7026329B}"/>
              </a:ext>
            </a:extLst>
          </p:cNvPr>
          <p:cNvSpPr txBox="1"/>
          <p:nvPr/>
        </p:nvSpPr>
        <p:spPr>
          <a:xfrm>
            <a:off x="2871787" y="69723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helsea Market" panose="02000000000000000000" pitchFamily="2" charset="0"/>
              </a:rPr>
              <a:t>Hello!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DD4E7B89-7D2F-1EB6-A2D1-5499B00B034D}"/>
              </a:ext>
            </a:extLst>
          </p:cNvPr>
          <p:cNvSpPr txBox="1"/>
          <p:nvPr/>
        </p:nvSpPr>
        <p:spPr>
          <a:xfrm>
            <a:off x="1089123" y="3982184"/>
            <a:ext cx="3966567" cy="17145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3200" b="1" dirty="0">
                <a:solidFill>
                  <a:srgbClr val="FFFFFF"/>
                </a:solidFill>
                <a:latin typeface="Open Sans"/>
              </a:rPr>
              <a:t>Inglés</a:t>
            </a:r>
          </a:p>
          <a:p>
            <a:pPr>
              <a:lnSpc>
                <a:spcPts val="3360"/>
              </a:lnSpc>
            </a:pPr>
            <a:r>
              <a:rPr lang="es-ES" sz="2400" dirty="0">
                <a:solidFill>
                  <a:srgbClr val="FFFFFF"/>
                </a:solidFill>
                <a:latin typeface="Open Sans"/>
              </a:rPr>
              <a:t>Idioma más hablado a nivel mundial, con más de 1400 millones de hablantes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B79C9A7-C8D0-FBC7-FD3B-7EFC2F7C0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601" y="1874771"/>
            <a:ext cx="5532686" cy="5044508"/>
          </a:xfrm>
          <a:prstGeom prst="rect">
            <a:avLst/>
          </a:prstGeom>
        </p:spPr>
      </p:pic>
      <p:sp>
        <p:nvSpPr>
          <p:cNvPr id="11" name="TextBox 6">
            <a:extLst>
              <a:ext uri="{FF2B5EF4-FFF2-40B4-BE49-F238E27FC236}">
                <a16:creationId xmlns:a16="http://schemas.microsoft.com/office/drawing/2014/main" id="{3815069E-894C-01BC-5C47-8C6BA63C37F0}"/>
              </a:ext>
            </a:extLst>
          </p:cNvPr>
          <p:cNvSpPr txBox="1"/>
          <p:nvPr/>
        </p:nvSpPr>
        <p:spPr>
          <a:xfrm>
            <a:off x="2871787" y="2151021"/>
            <a:ext cx="3966567" cy="12586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360"/>
              </a:lnSpc>
            </a:pPr>
            <a:r>
              <a:rPr lang="es-ES" sz="3600" b="1" dirty="0">
                <a:solidFill>
                  <a:srgbClr val="FFFFFF"/>
                </a:solidFill>
                <a:latin typeface="Open Sans"/>
              </a:rPr>
              <a:t>EPI EF #90 </a:t>
            </a:r>
          </a:p>
          <a:p>
            <a:pPr algn="r">
              <a:lnSpc>
                <a:spcPts val="3360"/>
              </a:lnSpc>
            </a:pPr>
            <a:r>
              <a:rPr lang="es-ES" dirty="0">
                <a:solidFill>
                  <a:srgbClr val="FFFFFF"/>
                </a:solidFill>
                <a:latin typeface="Open Sans"/>
              </a:rPr>
              <a:t>de </a:t>
            </a:r>
            <a:r>
              <a:rPr lang="es-ES" b="1" dirty="0">
                <a:solidFill>
                  <a:srgbClr val="FFFFFF"/>
                </a:solidFill>
                <a:latin typeface="Open Sans"/>
              </a:rPr>
              <a:t>112 </a:t>
            </a:r>
            <a:r>
              <a:rPr lang="es-ES" dirty="0">
                <a:solidFill>
                  <a:srgbClr val="FFFFFF"/>
                </a:solidFill>
                <a:latin typeface="Open Sans"/>
              </a:rPr>
              <a:t>países evaluados</a:t>
            </a:r>
          </a:p>
          <a:p>
            <a:pPr algn="r">
              <a:lnSpc>
                <a:spcPts val="3360"/>
              </a:lnSpc>
            </a:pPr>
            <a:r>
              <a:rPr lang="es-ES" b="1" dirty="0">
                <a:solidFill>
                  <a:srgbClr val="FFFFFF"/>
                </a:solidFill>
                <a:latin typeface="Open Sans"/>
              </a:rPr>
              <a:t>18</a:t>
            </a:r>
            <a:r>
              <a:rPr lang="es-ES" dirty="0">
                <a:solidFill>
                  <a:srgbClr val="FFFFFF"/>
                </a:solidFill>
                <a:latin typeface="Open Sans"/>
              </a:rPr>
              <a:t> de 20 en Latinoamérica</a:t>
            </a:r>
            <a:endParaRPr lang="es-EC" dirty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5D8B1896-DEC3-0A5C-0421-FAB1A107965F}"/>
              </a:ext>
            </a:extLst>
          </p:cNvPr>
          <p:cNvSpPr txBox="1"/>
          <p:nvPr/>
        </p:nvSpPr>
        <p:spPr>
          <a:xfrm>
            <a:off x="13106400" y="1071600"/>
            <a:ext cx="3966567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Herramientas novedosas y </a:t>
            </a:r>
            <a:r>
              <a:rPr lang="es-E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motivadoras</a:t>
            </a:r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 que se </a:t>
            </a:r>
            <a:r>
              <a:rPr lang="es-E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interesen</a:t>
            </a:r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en el idioma</a:t>
            </a:r>
            <a:endParaRPr lang="es-EC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F2FEDED-C30C-A6F5-6ADA-FE7D68C2BB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2987961"/>
            <a:ext cx="7583628" cy="355681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9944D22-B4F0-A0C7-051D-9B5D162B46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711" y="4397025"/>
            <a:ext cx="5881442" cy="588144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765EA98-906D-408E-883B-FF2045F089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1603">
            <a:off x="10237273" y="7098398"/>
            <a:ext cx="7888497" cy="3251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0B66782-78A9-377E-03B5-4AB1B53D8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969"/>
            <a:ext cx="18288000" cy="10401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771C2E-A08D-B95A-5364-9B9BFEEEF433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PRESENTACIÓN Y DIAGNÓSTICO DEL CASO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1200EF8-AB8F-D29F-5E53-5188CA636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53994"/>
            <a:ext cx="6181725" cy="3476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743F19E-E4BF-F359-A59C-7D756ED63D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2077807"/>
            <a:ext cx="6181725" cy="463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57BE4962-6386-7B03-22F0-D6757F6ADA18}"/>
              </a:ext>
            </a:extLst>
          </p:cNvPr>
          <p:cNvSpPr txBox="1"/>
          <p:nvPr/>
        </p:nvSpPr>
        <p:spPr>
          <a:xfrm>
            <a:off x="7610477" y="3331618"/>
            <a:ext cx="3505200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Nivel inicia</a:t>
            </a:r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</a:p>
          <a:p>
            <a:r>
              <a:rPr lang="es-EC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</a:t>
            </a:r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C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horas de 40 minutos cada una a la semana</a:t>
            </a:r>
            <a:endParaRPr lang="es-EC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2E728E27-4B45-7B14-C74B-EC8E8CF132E1}"/>
              </a:ext>
            </a:extLst>
          </p:cNvPr>
          <p:cNvSpPr txBox="1"/>
          <p:nvPr/>
        </p:nvSpPr>
        <p:spPr>
          <a:xfrm>
            <a:off x="11665743" y="7408474"/>
            <a:ext cx="5405438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 niños se distraen con facilidad y muchas de las veces, no recuerdan el vocabulario de la última clase</a:t>
            </a:r>
            <a:endParaRPr lang="es-EC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BD0E5701-371E-457C-3070-5A2A8CE3E788}"/>
              </a:ext>
            </a:extLst>
          </p:cNvPr>
          <p:cNvSpPr txBox="1"/>
          <p:nvPr/>
        </p:nvSpPr>
        <p:spPr>
          <a:xfrm>
            <a:off x="966787" y="5910958"/>
            <a:ext cx="5405438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EF: </a:t>
            </a:r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mínimo de 5 horas diarias en un nivel principiante para lograr aprender el idioma</a:t>
            </a:r>
            <a:r>
              <a:rPr lang="es-EC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82B05E1-35F9-B783-DC28-C1C1F5688183}"/>
              </a:ext>
            </a:extLst>
          </p:cNvPr>
          <p:cNvSpPr txBox="1"/>
          <p:nvPr/>
        </p:nvSpPr>
        <p:spPr>
          <a:xfrm>
            <a:off x="5162552" y="8967138"/>
            <a:ext cx="59531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es-ES" sz="2400" b="0" i="0" u="none" strike="noStrike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esconexión entre lo aprendido en clase y su vida cotidiana fuera del aula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C16AE73F-A9A6-913D-AE3B-B0DEA24D10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495" y="4955819"/>
            <a:ext cx="10663238" cy="599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5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737DFF-8190-E934-A87B-39397936377F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ANÁLISIS DEL USUARIO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5731FB6-3883-DCFF-D7D3-1B0BE498E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934" y="1383434"/>
            <a:ext cx="7609034" cy="7977417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10EDB42-4FB7-5B9B-6CE3-2DAB93B3E9EE}"/>
              </a:ext>
            </a:extLst>
          </p:cNvPr>
          <p:cNvCxnSpPr>
            <a:cxnSpLocks/>
          </p:cNvCxnSpPr>
          <p:nvPr/>
        </p:nvCxnSpPr>
        <p:spPr>
          <a:xfrm flipH="1">
            <a:off x="4572000" y="6362700"/>
            <a:ext cx="1143000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52AB7A7C-8124-3632-2C8B-39D8E9084858}"/>
              </a:ext>
            </a:extLst>
          </p:cNvPr>
          <p:cNvCxnSpPr>
            <a:cxnSpLocks/>
          </p:cNvCxnSpPr>
          <p:nvPr/>
        </p:nvCxnSpPr>
        <p:spPr>
          <a:xfrm flipH="1">
            <a:off x="4572000" y="7124700"/>
            <a:ext cx="1828800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401E439A-3193-5F88-974A-38EB89C77527}"/>
              </a:ext>
            </a:extLst>
          </p:cNvPr>
          <p:cNvCxnSpPr>
            <a:cxnSpLocks/>
          </p:cNvCxnSpPr>
          <p:nvPr/>
        </p:nvCxnSpPr>
        <p:spPr>
          <a:xfrm flipH="1">
            <a:off x="4572000" y="7962900"/>
            <a:ext cx="1576388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161B3645-90BF-BF21-928A-2BEC4920C8CF}"/>
              </a:ext>
            </a:extLst>
          </p:cNvPr>
          <p:cNvCxnSpPr>
            <a:cxnSpLocks/>
          </p:cNvCxnSpPr>
          <p:nvPr/>
        </p:nvCxnSpPr>
        <p:spPr>
          <a:xfrm>
            <a:off x="12420600" y="2781300"/>
            <a:ext cx="1143000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279CE48-0482-24E7-E76E-1C5D1FFDD686}"/>
              </a:ext>
            </a:extLst>
          </p:cNvPr>
          <p:cNvCxnSpPr>
            <a:cxnSpLocks/>
          </p:cNvCxnSpPr>
          <p:nvPr/>
        </p:nvCxnSpPr>
        <p:spPr>
          <a:xfrm>
            <a:off x="11811000" y="3695700"/>
            <a:ext cx="1828800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B90D1C6-5387-C99B-E99E-B6A6F4AAAA79}"/>
              </a:ext>
            </a:extLst>
          </p:cNvPr>
          <p:cNvCxnSpPr>
            <a:cxnSpLocks/>
          </p:cNvCxnSpPr>
          <p:nvPr/>
        </p:nvCxnSpPr>
        <p:spPr>
          <a:xfrm>
            <a:off x="12039600" y="4686300"/>
            <a:ext cx="1576388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7CAD843-F2A4-3208-78AE-CEFEC016E296}"/>
              </a:ext>
            </a:extLst>
          </p:cNvPr>
          <p:cNvSpPr txBox="1"/>
          <p:nvPr/>
        </p:nvSpPr>
        <p:spPr>
          <a:xfrm>
            <a:off x="433387" y="7547401"/>
            <a:ext cx="4050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b="0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 de la asignatura de inglés 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813AD86-F20A-5228-FF56-FB0E99B02EA5}"/>
              </a:ext>
            </a:extLst>
          </p:cNvPr>
          <p:cNvSpPr txBox="1"/>
          <p:nvPr/>
        </p:nvSpPr>
        <p:spPr>
          <a:xfrm>
            <a:off x="13584033" y="3464867"/>
            <a:ext cx="2970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C" sz="2400" b="0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Padres de familia 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AD09F21-9B7F-ECE9-79CC-461F93B840DE}"/>
              </a:ext>
            </a:extLst>
          </p:cNvPr>
          <p:cNvSpPr txBox="1"/>
          <p:nvPr/>
        </p:nvSpPr>
        <p:spPr>
          <a:xfrm>
            <a:off x="345281" y="6709201"/>
            <a:ext cx="4138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2400" b="1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Estudiantes </a:t>
            </a:r>
          </a:p>
          <a:p>
            <a:pPr algn="r"/>
            <a:r>
              <a:rPr lang="es-ES" sz="2400" b="1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(niños de </a:t>
            </a:r>
            <a:r>
              <a:rPr lang="es-E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Primero de EGB</a:t>
            </a:r>
            <a:r>
              <a:rPr lang="es-ES" sz="2400" b="1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</a:t>
            </a:r>
            <a:endParaRPr lang="es-EC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B10E7B4-5A82-1F20-E937-79032B4CA067}"/>
              </a:ext>
            </a:extLst>
          </p:cNvPr>
          <p:cNvSpPr txBox="1"/>
          <p:nvPr/>
        </p:nvSpPr>
        <p:spPr>
          <a:xfrm>
            <a:off x="878681" y="5878204"/>
            <a:ext cx="3605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C" sz="2400" b="0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Unidad Educativa Particular Córdova 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48135AA-3AAC-639E-1FA3-438A02A399AC}"/>
              </a:ext>
            </a:extLst>
          </p:cNvPr>
          <p:cNvSpPr txBox="1"/>
          <p:nvPr/>
        </p:nvSpPr>
        <p:spPr>
          <a:xfrm>
            <a:off x="13793970" y="4308816"/>
            <a:ext cx="36996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0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Docentes de inglés en otras instituciones 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84A660E-400A-5637-ACA2-34991F279A4E}"/>
              </a:ext>
            </a:extLst>
          </p:cNvPr>
          <p:cNvSpPr txBox="1"/>
          <p:nvPr/>
        </p:nvSpPr>
        <p:spPr>
          <a:xfrm>
            <a:off x="13821009" y="2416418"/>
            <a:ext cx="29703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2400" b="0" i="0" u="none" strike="noStrike" baseline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Ministerio de Educación</a:t>
            </a:r>
            <a:endParaRPr lang="es-EC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1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2" grpId="0"/>
      <p:bldP spid="24" grpId="0"/>
      <p:bldP spid="26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D603B48B-395D-D1E6-B423-357168B97D3F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ANÁLISIS DEL USUARIO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8289FA5E-B5E1-DF32-B6A3-4522B3B4DA58}"/>
              </a:ext>
            </a:extLst>
          </p:cNvPr>
          <p:cNvSpPr/>
          <p:nvPr/>
        </p:nvSpPr>
        <p:spPr>
          <a:xfrm>
            <a:off x="1400770" y="2428875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Edad:</a:t>
            </a: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Niños de 5 a 6 años</a:t>
            </a:r>
          </a:p>
          <a:p>
            <a:pPr algn="ctr"/>
            <a:endParaRPr lang="es-E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Sexo:</a:t>
            </a: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Masculino y femenino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2F51F28E-CA8E-9911-43B4-D4F7B2147B26}"/>
              </a:ext>
            </a:extLst>
          </p:cNvPr>
          <p:cNvSpPr/>
          <p:nvPr/>
        </p:nvSpPr>
        <p:spPr>
          <a:xfrm>
            <a:off x="7405506" y="2428875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Ubicación:</a:t>
            </a: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Quito</a:t>
            </a:r>
          </a:p>
          <a:p>
            <a:pPr algn="ctr"/>
            <a:endParaRPr lang="es-E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Estrato económico:</a:t>
            </a:r>
          </a:p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169349F-B6CA-8D2E-D23C-25C2A23A9740}"/>
              </a:ext>
            </a:extLst>
          </p:cNvPr>
          <p:cNvSpPr/>
          <p:nvPr/>
        </p:nvSpPr>
        <p:spPr>
          <a:xfrm>
            <a:off x="13135570" y="2428875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Extrovertidos y curiosos pero intimidados por nuevos sonidos y aprendizaje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9CFF98B4-121A-1682-B0BE-04D76A26CDA1}"/>
              </a:ext>
            </a:extLst>
          </p:cNvPr>
          <p:cNvSpPr/>
          <p:nvPr/>
        </p:nvSpPr>
        <p:spPr>
          <a:xfrm>
            <a:off x="1400770" y="6624637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Realizan las actividades propuestas por la maestra en clase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4045C64-7F07-4D40-7E8D-6463580F99B4}"/>
              </a:ext>
            </a:extLst>
          </p:cNvPr>
          <p:cNvSpPr/>
          <p:nvPr/>
        </p:nvSpPr>
        <p:spPr>
          <a:xfrm>
            <a:off x="7415031" y="6667500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 frustran al no poder comunicarse en el idioma inglés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C9E79DEC-AE92-6AB8-2E29-71E73C7CFA16}"/>
              </a:ext>
            </a:extLst>
          </p:cNvPr>
          <p:cNvSpPr/>
          <p:nvPr/>
        </p:nvSpPr>
        <p:spPr>
          <a:xfrm>
            <a:off x="13135570" y="6667500"/>
            <a:ext cx="3857030" cy="2514600"/>
          </a:xfrm>
          <a:prstGeom prst="roundRect">
            <a:avLst/>
          </a:prstGeom>
          <a:solidFill>
            <a:srgbClr val="95B3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0" i="0" u="none" strike="noStrike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Jugar, dibujar, </a:t>
            </a:r>
          </a:p>
          <a:p>
            <a:pPr algn="ctr"/>
            <a:r>
              <a:rPr lang="es-ES" sz="2400" b="0" i="0" u="none" strike="noStrike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 videos y tv</a:t>
            </a:r>
            <a:endParaRPr lang="es-ES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F803A4B1-B84B-A04F-874B-973D17054EA4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PIEZAS GRÁFICAS EXISTENTES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91ADED92-42AE-6D28-5BF4-6373392F2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4399" y="3188581"/>
            <a:ext cx="2671581" cy="337343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DAFC4EC-1255-C19A-09F9-5AC949E556A7}"/>
              </a:ext>
            </a:extLst>
          </p:cNvPr>
          <p:cNvSpPr txBox="1"/>
          <p:nvPr/>
        </p:nvSpPr>
        <p:spPr>
          <a:xfrm>
            <a:off x="914400" y="2276468"/>
            <a:ext cx="6019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SuperMinds Starter Second Edition Student Book</a:t>
            </a:r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25714B94-6F05-C450-51C5-86CB655AF1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95437" y="3207631"/>
            <a:ext cx="2698749" cy="3373436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63039856-5E6C-6637-8342-9AB1AFB2F0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99983" y="6581066"/>
            <a:ext cx="2698749" cy="340774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381B13A-0C3C-8ABC-8510-A134AF0DAEC2}"/>
              </a:ext>
            </a:extLst>
          </p:cNvPr>
          <p:cNvSpPr txBox="1"/>
          <p:nvPr/>
        </p:nvSpPr>
        <p:spPr>
          <a:xfrm>
            <a:off x="9677400" y="2276468"/>
            <a:ext cx="6019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SuperMinds Starter Second Edition Página Web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7C43F628-A0A0-254A-6B91-F2DFFE4A1D8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03644" y="3693400"/>
            <a:ext cx="5345014" cy="2477517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3E85793C-0B38-A511-8BAC-3A51711BE06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724161" y="3693400"/>
            <a:ext cx="5396620" cy="2496567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7FF31DAE-DB75-729C-7E76-A944B409153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324187" y="6233785"/>
            <a:ext cx="5345014" cy="2491115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D97F8250-4C2D-B552-8A52-F9003FF709D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724161" y="6255131"/>
            <a:ext cx="5411439" cy="246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9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F803A4B1-B84B-A04F-874B-973D17054EA4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TIPOLOGÍAS SELECCIONADAS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B55706E-85BA-926A-995A-3AC65861A1CC}"/>
              </a:ext>
            </a:extLst>
          </p:cNvPr>
          <p:cNvSpPr txBox="1"/>
          <p:nvPr/>
        </p:nvSpPr>
        <p:spPr>
          <a:xfrm>
            <a:off x="2212160" y="1943100"/>
            <a:ext cx="6019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LingoKids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296C4B9-E159-F93E-180F-59FF31F5B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086596"/>
            <a:ext cx="6098360" cy="281801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3F811E5-259B-A09D-47A8-7DBA330CC0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145552"/>
            <a:ext cx="6098360" cy="280794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8E27FCB-FFE8-74A1-5672-E9E79B5B7161}"/>
              </a:ext>
            </a:extLst>
          </p:cNvPr>
          <p:cNvSpPr txBox="1"/>
          <p:nvPr/>
        </p:nvSpPr>
        <p:spPr>
          <a:xfrm>
            <a:off x="10444120" y="1943099"/>
            <a:ext cx="6019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Robot Songs: What is a family?</a:t>
            </a:r>
            <a:endParaRPr lang="es-EC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02E4097-A304-A51D-33E2-A0F09D411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4120" y="2639020"/>
            <a:ext cx="6172200" cy="347186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97C2891-C0E3-B511-4F5C-C9BFED070A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4120" y="6297514"/>
            <a:ext cx="6172200" cy="347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8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8EDC32-E315-8F31-E624-4A2AD3FDF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8288000" cy="10401300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F803A4B1-B84B-A04F-874B-973D17054EA4}"/>
              </a:ext>
            </a:extLst>
          </p:cNvPr>
          <p:cNvSpPr txBox="1"/>
          <p:nvPr/>
        </p:nvSpPr>
        <p:spPr>
          <a:xfrm>
            <a:off x="638770" y="580073"/>
            <a:ext cx="13839230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20"/>
              </a:lnSpc>
            </a:pPr>
            <a:r>
              <a:rPr lang="en-US" sz="4800" dirty="0">
                <a:solidFill>
                  <a:srgbClr val="FFFFFF"/>
                </a:solidFill>
                <a:latin typeface="Open Sans Bold"/>
              </a:rPr>
              <a:t>PROBLEMAS GRÁFICOS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A1C8C181-12DF-5E3D-AD64-E4B9360F5CC3}"/>
              </a:ext>
            </a:extLst>
          </p:cNvPr>
          <p:cNvSpPr txBox="1"/>
          <p:nvPr/>
        </p:nvSpPr>
        <p:spPr>
          <a:xfrm>
            <a:off x="1206996" y="2215095"/>
            <a:ext cx="3966567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S" sz="2400" dirty="0">
                <a:solidFill>
                  <a:srgbClr val="FFFFFF"/>
                </a:solidFill>
                <a:latin typeface="Open Sans"/>
              </a:rPr>
              <a:t>Aprendizaje dinámico</a:t>
            </a:r>
            <a:endParaRPr lang="es-EC" sz="2400" dirty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F2381C58-3B7E-7978-67E1-E75CA12BB601}"/>
              </a:ext>
            </a:extLst>
          </p:cNvPr>
          <p:cNvSpPr txBox="1"/>
          <p:nvPr/>
        </p:nvSpPr>
        <p:spPr>
          <a:xfrm>
            <a:off x="1216521" y="3163078"/>
            <a:ext cx="4778277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3200" b="1" dirty="0">
                <a:solidFill>
                  <a:srgbClr val="FFFFFF"/>
                </a:solidFill>
                <a:latin typeface="Open Sans"/>
              </a:rPr>
              <a:t>Listening y Speaking</a:t>
            </a:r>
            <a:endParaRPr lang="es-EC" sz="2400" dirty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878CB84C-FB86-9F7B-D347-6474572C53C3}"/>
              </a:ext>
            </a:extLst>
          </p:cNvPr>
          <p:cNvSpPr txBox="1"/>
          <p:nvPr/>
        </p:nvSpPr>
        <p:spPr>
          <a:xfrm>
            <a:off x="13114437" y="2215095"/>
            <a:ext cx="3966567" cy="8424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2400" dirty="0">
                <a:solidFill>
                  <a:srgbClr val="FFFFFF"/>
                </a:solidFill>
                <a:latin typeface="Open Sans"/>
              </a:rPr>
              <a:t>Mantener la </a:t>
            </a:r>
            <a:r>
              <a:rPr lang="es-EC" sz="2400" b="1" dirty="0">
                <a:solidFill>
                  <a:srgbClr val="FFFFFF"/>
                </a:solidFill>
                <a:latin typeface="Open Sans"/>
              </a:rPr>
              <a:t>atención</a:t>
            </a:r>
            <a:r>
              <a:rPr lang="es-EC" sz="2400" dirty="0">
                <a:solidFill>
                  <a:srgbClr val="FFFFFF"/>
                </a:solidFill>
                <a:latin typeface="Open Sans"/>
              </a:rPr>
              <a:t> de los niños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FDC608-41DE-BBA2-9AEA-E148390D4933}"/>
              </a:ext>
            </a:extLst>
          </p:cNvPr>
          <p:cNvSpPr txBox="1"/>
          <p:nvPr/>
        </p:nvSpPr>
        <p:spPr>
          <a:xfrm>
            <a:off x="13292154" y="3413268"/>
            <a:ext cx="3966567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2400" b="1" dirty="0">
                <a:solidFill>
                  <a:srgbClr val="FFFFFF"/>
                </a:solidFill>
                <a:latin typeface="Open Sans"/>
              </a:rPr>
              <a:t>Narrativa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3499C86D-E0F9-FBB8-72E4-21A76839873D}"/>
              </a:ext>
            </a:extLst>
          </p:cNvPr>
          <p:cNvSpPr txBox="1"/>
          <p:nvPr/>
        </p:nvSpPr>
        <p:spPr>
          <a:xfrm>
            <a:off x="9260296" y="5304113"/>
            <a:ext cx="3966567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s-EC" sz="3200" b="1" dirty="0">
                <a:solidFill>
                  <a:srgbClr val="FFFFFF"/>
                </a:solidFill>
                <a:latin typeface="Open Sans"/>
              </a:rPr>
              <a:t>Diversión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04FEEDCA-24E5-F9AC-43EE-01AF776E3A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08" y="5750612"/>
            <a:ext cx="5219700" cy="52197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7EFA19F-23EE-24F5-84F9-4201E3306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0396" y="3616497"/>
            <a:ext cx="9260296" cy="9260296"/>
          </a:xfrm>
          <a:prstGeom prst="rect">
            <a:avLst/>
          </a:prstGeom>
        </p:spPr>
      </p:pic>
      <p:sp>
        <p:nvSpPr>
          <p:cNvPr id="10" name="Bocadillo: ovalado 9">
            <a:extLst>
              <a:ext uri="{FF2B5EF4-FFF2-40B4-BE49-F238E27FC236}">
                <a16:creationId xmlns:a16="http://schemas.microsoft.com/office/drawing/2014/main" id="{E7F1766A-B6DF-7D92-DF84-265B958B5AB4}"/>
              </a:ext>
            </a:extLst>
          </p:cNvPr>
          <p:cNvSpPr/>
          <p:nvPr/>
        </p:nvSpPr>
        <p:spPr>
          <a:xfrm>
            <a:off x="3175398" y="3941491"/>
            <a:ext cx="2819400" cy="1905000"/>
          </a:xfrm>
          <a:prstGeom prst="wedgeEllipseCallou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9BF4231-8632-7C85-201B-EF03A41FAC92}"/>
              </a:ext>
            </a:extLst>
          </p:cNvPr>
          <p:cNvSpPr txBox="1"/>
          <p:nvPr/>
        </p:nvSpPr>
        <p:spPr>
          <a:xfrm>
            <a:off x="4076010" y="4478492"/>
            <a:ext cx="1075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800" dirty="0">
                <a:solidFill>
                  <a:srgbClr val="7030A0"/>
                </a:solidFill>
                <a:latin typeface="Chelsea Market" panose="02000000000000000000" pitchFamily="2" charset="0"/>
              </a:rPr>
              <a:t>Hi!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9D197908-9FCC-54B1-BAA1-22F48CB6C1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07494" y="4252299"/>
            <a:ext cx="6034701" cy="60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4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2619</TotalTime>
  <Words>748</Words>
  <Application>Microsoft Office PowerPoint</Application>
  <PresentationFormat>Personalizado</PresentationFormat>
  <Paragraphs>131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Calibri</vt:lpstr>
      <vt:lpstr>Chelsea Market</vt:lpstr>
      <vt:lpstr>Open Sans</vt:lpstr>
      <vt:lpstr>Open Sans Italics</vt:lpstr>
      <vt:lpstr>Open Sans Bold Italics</vt:lpstr>
      <vt:lpstr>Arial</vt:lpstr>
      <vt:lpstr>Open Sans Bold</vt:lpstr>
      <vt:lpstr>Patrick Hand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TFC</dc:title>
  <cp:lastModifiedBy>Brenda Jiménez</cp:lastModifiedBy>
  <cp:revision>59</cp:revision>
  <dcterms:created xsi:type="dcterms:W3CDTF">2006-08-16T00:00:00Z</dcterms:created>
  <dcterms:modified xsi:type="dcterms:W3CDTF">2022-12-20T07:47:01Z</dcterms:modified>
  <dc:identifier>DAFTqjVUvHo</dc:identifier>
</cp:coreProperties>
</file>