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sldIdLst>
    <p:sldId id="270" r:id="rId2"/>
    <p:sldId id="274" r:id="rId3"/>
    <p:sldId id="276" r:id="rId4"/>
    <p:sldId id="260" r:id="rId5"/>
    <p:sldId id="272" r:id="rId6"/>
    <p:sldId id="261" r:id="rId7"/>
    <p:sldId id="264" r:id="rId8"/>
    <p:sldId id="271" r:id="rId9"/>
    <p:sldId id="279" r:id="rId10"/>
    <p:sldId id="285" r:id="rId11"/>
    <p:sldId id="265" r:id="rId12"/>
    <p:sldId id="280" r:id="rId13"/>
    <p:sldId id="281" r:id="rId14"/>
    <p:sldId id="284" r:id="rId15"/>
    <p:sldId id="288" r:id="rId16"/>
    <p:sldId id="286" r:id="rId17"/>
    <p:sldId id="292" r:id="rId18"/>
    <p:sldId id="277" r:id="rId19"/>
    <p:sldId id="290" r:id="rId20"/>
    <p:sldId id="291" r:id="rId21"/>
    <p:sldId id="283" r:id="rId22"/>
    <p:sldId id="267" r:id="rId23"/>
    <p:sldId id="26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lcomaniaeropajita" initials="C" lastIdx="2" clrIdx="0">
    <p:extLst>
      <p:ext uri="{19B8F6BF-5375-455C-9EA6-DF929625EA0E}">
        <p15:presenceInfo xmlns:p15="http://schemas.microsoft.com/office/powerpoint/2012/main" userId="Calcomaniaeropajit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65" autoAdjust="0"/>
    <p:restoredTop sz="94660"/>
  </p:normalViewPr>
  <p:slideViewPr>
    <p:cSldViewPr snapToGrid="0">
      <p:cViewPr varScale="1">
        <p:scale>
          <a:sx n="116" d="100"/>
          <a:sy n="116" d="100"/>
        </p:scale>
        <p:origin x="36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5-14T09:44:38.765" idx="1">
    <p:pos x="7177" y="649"/>
    <p:text/>
    <p:extLst>
      <p:ext uri="{C676402C-5697-4E1C-873F-D02D1690AC5C}">
        <p15:threadingInfo xmlns:p15="http://schemas.microsoft.com/office/powerpoint/2012/main" timeZoneBias="30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5/14/2015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5/14/2015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5/14/2015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5/14/2015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dirty="0"/>
              <a:t>5/14/2015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5/14/2015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smtClean="0"/>
              <a:t>Haga clic para modificar el estilo de texto del patrón</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5/14/2015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5/14/2015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5/14/2015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dirty="0"/>
              <a:t>5/14/2015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7616CA0-919D-4A49-9C8A-62FDFB3A5183}" type="datetimeFigureOut">
              <a:rPr lang="en-US" dirty="0"/>
              <a:t>5/14/2015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‹Nº›</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5/14/2015</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‹Nº›</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3.jpg"/><Relationship Id="rId2" Type="http://schemas.openxmlformats.org/officeDocument/2006/relationships/image" Target="../media/image18.jpg"/><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 Id="rId5" Type="http://schemas.openxmlformats.org/officeDocument/2006/relationships/image" Target="../media/image30.jpg"/><Relationship Id="rId4" Type="http://schemas.openxmlformats.org/officeDocument/2006/relationships/image" Target="../media/image29.jpg"/></Relationships>
</file>

<file path=ppt/slides/_rels/slide1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a:t>GUÍA DE LA ALIENACIÓN</a:t>
            </a:r>
          </a:p>
        </p:txBody>
      </p:sp>
      <p:pic>
        <p:nvPicPr>
          <p:cNvPr id="8" name="Marcador de posición de imagen 7"/>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7812" b="65746"/>
          <a:stretch/>
        </p:blipFill>
        <p:spPr/>
      </p:pic>
      <p:sp>
        <p:nvSpPr>
          <p:cNvPr id="4" name="Marcador de texto 3"/>
          <p:cNvSpPr>
            <a:spLocks noGrp="1"/>
          </p:cNvSpPr>
          <p:nvPr>
            <p:ph type="body" sz="half" idx="2"/>
          </p:nvPr>
        </p:nvSpPr>
        <p:spPr/>
        <p:txBody>
          <a:bodyPr/>
          <a:lstStyle/>
          <a:p>
            <a:r>
              <a:rPr lang="es-EC" dirty="0"/>
              <a:t>Diego Carvajal - Proceso de creación de </a:t>
            </a:r>
            <a:r>
              <a:rPr lang="es-EC" dirty="0" err="1"/>
              <a:t>tfc</a:t>
            </a:r>
            <a:r>
              <a:rPr lang="es-EC" dirty="0" smtClean="0"/>
              <a:t>.</a:t>
            </a:r>
            <a:endParaRPr lang="es-EC" dirty="0"/>
          </a:p>
        </p:txBody>
      </p:sp>
    </p:spTree>
    <p:extLst>
      <p:ext uri="{BB962C8B-B14F-4D97-AF65-F5344CB8AC3E}">
        <p14:creationId xmlns:p14="http://schemas.microsoft.com/office/powerpoint/2010/main" val="2797063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pruebas del libro</a:t>
            </a:r>
            <a:endParaRPr lang="es-EC"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9468" y="2215976"/>
            <a:ext cx="4180572" cy="2965623"/>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128" y="2215976"/>
            <a:ext cx="4180572" cy="2965623"/>
          </a:xfrm>
          <a:prstGeom prst="rect">
            <a:avLst/>
          </a:prstGeom>
        </p:spPr>
      </p:pic>
      <p:sp>
        <p:nvSpPr>
          <p:cNvPr id="6" name="CuadroTexto 5"/>
          <p:cNvSpPr txBox="1"/>
          <p:nvPr/>
        </p:nvSpPr>
        <p:spPr>
          <a:xfrm>
            <a:off x="1024129" y="5445205"/>
            <a:ext cx="4180572" cy="276999"/>
          </a:xfrm>
          <a:prstGeom prst="rect">
            <a:avLst/>
          </a:prstGeom>
          <a:noFill/>
        </p:spPr>
        <p:txBody>
          <a:bodyPr wrap="square" rtlCol="0">
            <a:spAutoFit/>
          </a:bodyPr>
          <a:lstStyle/>
          <a:p>
            <a:r>
              <a:rPr lang="es-EC" sz="1200" dirty="0" smtClean="0"/>
              <a:t>Paginas 22-23 de la primera versión del libro</a:t>
            </a:r>
            <a:endParaRPr lang="es-EC" sz="1200" dirty="0"/>
          </a:p>
        </p:txBody>
      </p:sp>
      <p:sp>
        <p:nvSpPr>
          <p:cNvPr id="7" name="CuadroTexto 6"/>
          <p:cNvSpPr txBox="1"/>
          <p:nvPr/>
        </p:nvSpPr>
        <p:spPr>
          <a:xfrm>
            <a:off x="6889468" y="5445204"/>
            <a:ext cx="4180572" cy="461665"/>
          </a:xfrm>
          <a:prstGeom prst="rect">
            <a:avLst/>
          </a:prstGeom>
          <a:noFill/>
        </p:spPr>
        <p:txBody>
          <a:bodyPr wrap="square" rtlCol="0">
            <a:spAutoFit/>
          </a:bodyPr>
          <a:lstStyle/>
          <a:p>
            <a:r>
              <a:rPr lang="es-EC" sz="1200" dirty="0"/>
              <a:t>Paginas </a:t>
            </a:r>
            <a:r>
              <a:rPr lang="es-EC" sz="1200" dirty="0" smtClean="0"/>
              <a:t>28-29 </a:t>
            </a:r>
            <a:r>
              <a:rPr lang="es-EC" sz="1200" dirty="0"/>
              <a:t>de la primera versión del libro</a:t>
            </a:r>
          </a:p>
          <a:p>
            <a:endParaRPr lang="es-EC" sz="1200" dirty="0"/>
          </a:p>
        </p:txBody>
      </p:sp>
    </p:spTree>
    <p:extLst>
      <p:ext uri="{BB962C8B-B14F-4D97-AF65-F5344CB8AC3E}">
        <p14:creationId xmlns:p14="http://schemas.microsoft.com/office/powerpoint/2010/main" val="5956195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De Enajenación a alienación</a:t>
            </a:r>
            <a:endParaRPr lang="es-EC"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0601" y="3023281"/>
            <a:ext cx="959893" cy="1357784"/>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2204" y="3023281"/>
            <a:ext cx="959892" cy="1357783"/>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802" y="3023281"/>
            <a:ext cx="959479" cy="1357783"/>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00589" y="3023281"/>
            <a:ext cx="959478" cy="1357783"/>
          </a:xfrm>
          <a:prstGeom prst="rect">
            <a:avLst/>
          </a:prstGeom>
        </p:spPr>
      </p:pic>
      <p:pic>
        <p:nvPicPr>
          <p:cNvPr id="8" name="Imagen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16396" y="3023281"/>
            <a:ext cx="959479" cy="1357783"/>
          </a:xfrm>
          <a:prstGeom prst="rect">
            <a:avLst/>
          </a:prstGeom>
        </p:spPr>
      </p:pic>
      <p:pic>
        <p:nvPicPr>
          <p:cNvPr id="9" name="Imagen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48425" y="3023282"/>
            <a:ext cx="957179" cy="1357783"/>
          </a:xfrm>
          <a:prstGeom prst="rect">
            <a:avLst/>
          </a:prstGeom>
        </p:spPr>
      </p:pic>
      <p:sp>
        <p:nvSpPr>
          <p:cNvPr id="10" name="CuadroTexto 9"/>
          <p:cNvSpPr txBox="1"/>
          <p:nvPr/>
        </p:nvSpPr>
        <p:spPr>
          <a:xfrm>
            <a:off x="1430600" y="4662610"/>
            <a:ext cx="7775003" cy="276999"/>
          </a:xfrm>
          <a:prstGeom prst="rect">
            <a:avLst/>
          </a:prstGeom>
          <a:noFill/>
        </p:spPr>
        <p:txBody>
          <a:bodyPr wrap="square" rtlCol="0">
            <a:spAutoFit/>
          </a:bodyPr>
          <a:lstStyle/>
          <a:p>
            <a:r>
              <a:rPr lang="es-EC" sz="1200" dirty="0" smtClean="0"/>
              <a:t>Pruebas de creación de portada del libro</a:t>
            </a:r>
            <a:endParaRPr lang="es-EC" sz="1200" dirty="0"/>
          </a:p>
        </p:txBody>
      </p:sp>
    </p:spTree>
    <p:extLst>
      <p:ext uri="{BB962C8B-B14F-4D97-AF65-F5344CB8AC3E}">
        <p14:creationId xmlns:p14="http://schemas.microsoft.com/office/powerpoint/2010/main" val="55876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Libro ilustrado</a:t>
            </a:r>
            <a:endParaRPr lang="es-EC" dirty="0"/>
          </a:p>
        </p:txBody>
      </p:sp>
      <p:sp>
        <p:nvSpPr>
          <p:cNvPr id="4" name="Marcador de texto 3"/>
          <p:cNvSpPr>
            <a:spLocks noGrp="1"/>
          </p:cNvSpPr>
          <p:nvPr>
            <p:ph type="body" sz="half" idx="2"/>
          </p:nvPr>
        </p:nvSpPr>
        <p:spPr/>
        <p:txBody>
          <a:bodyPr/>
          <a:lstStyle/>
          <a:p>
            <a:endParaRPr lang="es-EC"/>
          </a:p>
        </p:txBody>
      </p:sp>
      <p:pic>
        <p:nvPicPr>
          <p:cNvPr id="44" name="Marcador de posición de imagen 43"/>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 t="48929" r="-93" b="24637"/>
          <a:stretch/>
        </p:blipFill>
        <p:spPr>
          <a:xfrm>
            <a:off x="-1" y="-73154"/>
            <a:ext cx="12249043" cy="4590289"/>
          </a:xfrm>
        </p:spPr>
      </p:pic>
    </p:spTree>
    <p:extLst>
      <p:ext uri="{BB962C8B-B14F-4D97-AF65-F5344CB8AC3E}">
        <p14:creationId xmlns:p14="http://schemas.microsoft.com/office/powerpoint/2010/main" val="2949805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referentes</a:t>
            </a:r>
            <a:endParaRPr lang="es-EC"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5717" y="379929"/>
            <a:ext cx="2763308" cy="4786051"/>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5122" y="2252035"/>
            <a:ext cx="3005118" cy="2089306"/>
          </a:xfrm>
          <a:prstGeom prst="rect">
            <a:avLst/>
          </a:prstGeom>
        </p:spPr>
      </p:pic>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4128" y="2252035"/>
            <a:ext cx="2783404" cy="2089306"/>
          </a:xfrm>
          <a:prstGeom prst="rect">
            <a:avLst/>
          </a:prstGeom>
        </p:spPr>
      </p:pic>
      <p:sp>
        <p:nvSpPr>
          <p:cNvPr id="11" name="CuadroTexto 10"/>
          <p:cNvSpPr txBox="1"/>
          <p:nvPr/>
        </p:nvSpPr>
        <p:spPr>
          <a:xfrm>
            <a:off x="1024128" y="5443834"/>
            <a:ext cx="2783404" cy="1015663"/>
          </a:xfrm>
          <a:prstGeom prst="rect">
            <a:avLst/>
          </a:prstGeom>
          <a:noFill/>
        </p:spPr>
        <p:txBody>
          <a:bodyPr wrap="square" rtlCol="0">
            <a:spAutoFit/>
          </a:bodyPr>
          <a:lstStyle/>
          <a:p>
            <a:r>
              <a:rPr lang="es-EC" sz="1200" dirty="0" err="1"/>
              <a:t>Textículos</a:t>
            </a:r>
            <a:r>
              <a:rPr lang="es-EC" sz="1200" dirty="0"/>
              <a:t> </a:t>
            </a:r>
            <a:r>
              <a:rPr lang="es-EC" sz="1200" dirty="0" smtClean="0"/>
              <a:t>Revueltos</a:t>
            </a:r>
          </a:p>
          <a:p>
            <a:r>
              <a:rPr lang="es-EC" sz="1200" dirty="0"/>
              <a:t>Fernando </a:t>
            </a:r>
            <a:r>
              <a:rPr lang="es-EC" sz="1200" dirty="0" err="1" smtClean="0"/>
              <a:t>Falconí</a:t>
            </a:r>
            <a:endParaRPr lang="es-EC" sz="1200" dirty="0" smtClean="0"/>
          </a:p>
          <a:p>
            <a:r>
              <a:rPr lang="es-EC" sz="1200" dirty="0" smtClean="0"/>
              <a:t>2002</a:t>
            </a:r>
          </a:p>
          <a:p>
            <a:r>
              <a:rPr lang="es-EC" sz="1200" dirty="0" smtClean="0"/>
              <a:t>Publicación en periódico </a:t>
            </a:r>
            <a:r>
              <a:rPr lang="es-EC" sz="1200" dirty="0"/>
              <a:t>E</a:t>
            </a:r>
            <a:r>
              <a:rPr lang="es-EC" sz="1200" dirty="0" smtClean="0"/>
              <a:t>l Extra</a:t>
            </a:r>
          </a:p>
          <a:p>
            <a:endParaRPr lang="es-EC" sz="1200" dirty="0"/>
          </a:p>
        </p:txBody>
      </p:sp>
      <p:sp>
        <p:nvSpPr>
          <p:cNvPr id="12" name="CuadroTexto 11"/>
          <p:cNvSpPr txBox="1"/>
          <p:nvPr/>
        </p:nvSpPr>
        <p:spPr>
          <a:xfrm>
            <a:off x="8075717" y="5442978"/>
            <a:ext cx="3005118" cy="830997"/>
          </a:xfrm>
          <a:prstGeom prst="rect">
            <a:avLst/>
          </a:prstGeom>
          <a:noFill/>
        </p:spPr>
        <p:txBody>
          <a:bodyPr wrap="square" rtlCol="0">
            <a:spAutoFit/>
          </a:bodyPr>
          <a:lstStyle/>
          <a:p>
            <a:r>
              <a:rPr lang="es-EC" sz="1200" dirty="0" smtClean="0"/>
              <a:t>¿Sufre usted auto-retraso mental?</a:t>
            </a:r>
          </a:p>
          <a:p>
            <a:r>
              <a:rPr lang="es-EC" sz="1200" dirty="0"/>
              <a:t>Eduardo </a:t>
            </a:r>
            <a:r>
              <a:rPr lang="es-EC" sz="1200" dirty="0" err="1" smtClean="0"/>
              <a:t>Salles</a:t>
            </a:r>
            <a:endParaRPr lang="es-EC" sz="1200" dirty="0" smtClean="0"/>
          </a:p>
          <a:p>
            <a:r>
              <a:rPr lang="es-EC" sz="1200" dirty="0" smtClean="0"/>
              <a:t>Ilustración Digital</a:t>
            </a:r>
          </a:p>
          <a:p>
            <a:endParaRPr lang="es-EC" sz="1200" dirty="0"/>
          </a:p>
        </p:txBody>
      </p:sp>
      <p:sp>
        <p:nvSpPr>
          <p:cNvPr id="13" name="CuadroTexto 12"/>
          <p:cNvSpPr txBox="1"/>
          <p:nvPr/>
        </p:nvSpPr>
        <p:spPr>
          <a:xfrm>
            <a:off x="4245122" y="5443834"/>
            <a:ext cx="3005118" cy="1015663"/>
          </a:xfrm>
          <a:prstGeom prst="rect">
            <a:avLst/>
          </a:prstGeom>
          <a:noFill/>
        </p:spPr>
        <p:txBody>
          <a:bodyPr wrap="square" rtlCol="0">
            <a:spAutoFit/>
          </a:bodyPr>
          <a:lstStyle/>
          <a:p>
            <a:r>
              <a:rPr lang="en-US" sz="1200" dirty="0"/>
              <a:t>‘THE </a:t>
            </a:r>
            <a:r>
              <a:rPr lang="en-US" sz="1200" dirty="0"/>
              <a:t>WORLD ISN’T WORKING</a:t>
            </a:r>
            <a:r>
              <a:rPr lang="en-US" sz="1200" dirty="0" smtClean="0"/>
              <a:t>’</a:t>
            </a:r>
          </a:p>
          <a:p>
            <a:r>
              <a:rPr lang="en-US" sz="1200" dirty="0" smtClean="0"/>
              <a:t>Mark </a:t>
            </a:r>
            <a:r>
              <a:rPr lang="en-US" sz="1200" dirty="0" err="1" smtClean="0"/>
              <a:t>Titchner</a:t>
            </a:r>
            <a:endParaRPr lang="en-US" sz="1200" dirty="0" smtClean="0"/>
          </a:p>
          <a:p>
            <a:r>
              <a:rPr lang="en-US" sz="1200" dirty="0" smtClean="0"/>
              <a:t>2008</a:t>
            </a:r>
          </a:p>
          <a:p>
            <a:r>
              <a:rPr lang="en-US" sz="1200" dirty="0" smtClean="0"/>
              <a:t>BILLBOARD </a:t>
            </a:r>
            <a:r>
              <a:rPr lang="en-US" sz="1200" dirty="0"/>
              <a:t>POSTER INSTALLED </a:t>
            </a:r>
            <a:endParaRPr lang="en-US" sz="1200" dirty="0" smtClean="0"/>
          </a:p>
          <a:p>
            <a:r>
              <a:rPr lang="en-US" sz="1200" dirty="0" smtClean="0"/>
              <a:t>MITTE </a:t>
            </a:r>
            <a:r>
              <a:rPr lang="en-US" sz="1200" dirty="0"/>
              <a:t>BERLIN</a:t>
            </a:r>
            <a:endParaRPr lang="es-EC" sz="1200" dirty="0"/>
          </a:p>
        </p:txBody>
      </p:sp>
    </p:spTree>
    <p:extLst>
      <p:ext uri="{BB962C8B-B14F-4D97-AF65-F5344CB8AC3E}">
        <p14:creationId xmlns:p14="http://schemas.microsoft.com/office/powerpoint/2010/main" val="22291824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diseño</a:t>
            </a:r>
            <a:endParaRPr lang="es-EC" dirty="0"/>
          </a:p>
        </p:txBody>
      </p:sp>
      <p:sp>
        <p:nvSpPr>
          <p:cNvPr id="4" name="Marcador de texto 3"/>
          <p:cNvSpPr>
            <a:spLocks noGrp="1"/>
          </p:cNvSpPr>
          <p:nvPr>
            <p:ph type="body" sz="half" idx="2"/>
          </p:nvPr>
        </p:nvSpPr>
        <p:spPr/>
        <p:txBody>
          <a:bodyPr/>
          <a:lstStyle/>
          <a:p>
            <a:r>
              <a:rPr lang="es-EC" dirty="0"/>
              <a:t>Atractivo</a:t>
            </a:r>
          </a:p>
          <a:p>
            <a:r>
              <a:rPr lang="es-EC" dirty="0" smtClean="0"/>
              <a:t>Divertido</a:t>
            </a:r>
          </a:p>
          <a:p>
            <a:r>
              <a:rPr lang="es-EC" dirty="0" smtClean="0"/>
              <a:t>Pequeño</a:t>
            </a:r>
          </a:p>
          <a:p>
            <a:r>
              <a:rPr lang="es-EC" dirty="0" smtClean="0"/>
              <a:t>Simulacro de guía de autoayuda como comic</a:t>
            </a:r>
          </a:p>
          <a:p>
            <a:endParaRPr lang="es-EC" dirty="0" smtClean="0"/>
          </a:p>
          <a:p>
            <a:endParaRPr lang="es-EC" dirty="0"/>
          </a:p>
          <a:p>
            <a:endParaRPr lang="es-EC" dirty="0"/>
          </a:p>
        </p:txBody>
      </p:sp>
      <p:sp>
        <p:nvSpPr>
          <p:cNvPr id="8" name="CuadroTexto 7"/>
          <p:cNvSpPr txBox="1"/>
          <p:nvPr/>
        </p:nvSpPr>
        <p:spPr>
          <a:xfrm>
            <a:off x="5890293" y="5651150"/>
            <a:ext cx="5327904" cy="276999"/>
          </a:xfrm>
          <a:prstGeom prst="rect">
            <a:avLst/>
          </a:prstGeom>
          <a:noFill/>
        </p:spPr>
        <p:txBody>
          <a:bodyPr wrap="square" rtlCol="0">
            <a:spAutoFit/>
          </a:bodyPr>
          <a:lstStyle/>
          <a:p>
            <a:pPr algn="ctr"/>
            <a:r>
              <a:rPr lang="es-EC" sz="1200" dirty="0" smtClean="0"/>
              <a:t>Carátula del primer </a:t>
            </a:r>
            <a:r>
              <a:rPr lang="es-EC" sz="1200" dirty="0"/>
              <a:t>capítulo </a:t>
            </a:r>
            <a:r>
              <a:rPr lang="es-EC" sz="1200" dirty="0" smtClean="0"/>
              <a:t>¿</a:t>
            </a:r>
            <a:r>
              <a:rPr lang="es-EC" sz="1200" dirty="0" err="1" smtClean="0"/>
              <a:t>Alien</a:t>
            </a:r>
            <a:r>
              <a:rPr lang="es-EC" sz="1200" dirty="0" smtClean="0"/>
              <a:t>… </a:t>
            </a:r>
            <a:r>
              <a:rPr lang="es-EC" sz="1200" dirty="0" err="1" smtClean="0"/>
              <a:t>eishon</a:t>
            </a:r>
            <a:r>
              <a:rPr lang="es-EC" sz="1200" dirty="0" smtClean="0"/>
              <a:t>?</a:t>
            </a:r>
            <a:endParaRPr lang="es-EC" sz="1200" dirty="0"/>
          </a:p>
        </p:txBody>
      </p:sp>
      <p:pic>
        <p:nvPicPr>
          <p:cNvPr id="10" name="Marcador de contenido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90292" y="1524952"/>
            <a:ext cx="5327904" cy="3779520"/>
          </a:xfrm>
          <a:prstGeom prst="rect">
            <a:avLst/>
          </a:prstGeom>
        </p:spPr>
      </p:pic>
    </p:spTree>
    <p:extLst>
      <p:ext uri="{BB962C8B-B14F-4D97-AF65-F5344CB8AC3E}">
        <p14:creationId xmlns:p14="http://schemas.microsoft.com/office/powerpoint/2010/main" val="8836466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2717" y="1194075"/>
            <a:ext cx="1870223" cy="1326703"/>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2717" y="2520778"/>
            <a:ext cx="1870223" cy="1326703"/>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2717" y="3847481"/>
            <a:ext cx="1870223" cy="1326703"/>
          </a:xfrm>
          <a:prstGeom prst="rect">
            <a:avLst/>
          </a:prstGeom>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0675" y="1194074"/>
            <a:ext cx="5610670" cy="3980109"/>
          </a:xfrm>
          <a:prstGeom prst="rect">
            <a:avLst/>
          </a:prstGeom>
        </p:spPr>
      </p:pic>
      <p:sp>
        <p:nvSpPr>
          <p:cNvPr id="7" name="CuadroTexto 6"/>
          <p:cNvSpPr txBox="1"/>
          <p:nvPr/>
        </p:nvSpPr>
        <p:spPr>
          <a:xfrm>
            <a:off x="4842058" y="5486392"/>
            <a:ext cx="5327904" cy="276999"/>
          </a:xfrm>
          <a:prstGeom prst="rect">
            <a:avLst/>
          </a:prstGeom>
          <a:noFill/>
        </p:spPr>
        <p:txBody>
          <a:bodyPr wrap="square" rtlCol="0">
            <a:spAutoFit/>
          </a:bodyPr>
          <a:lstStyle/>
          <a:p>
            <a:pPr algn="ctr"/>
            <a:r>
              <a:rPr lang="es-EC" sz="1200" dirty="0" smtClean="0"/>
              <a:t>Paginas 34 y 35 del capítulo 2</a:t>
            </a:r>
            <a:endParaRPr lang="es-EC" sz="1200" dirty="0"/>
          </a:p>
        </p:txBody>
      </p:sp>
      <p:sp>
        <p:nvSpPr>
          <p:cNvPr id="8" name="CuadroTexto 7"/>
          <p:cNvSpPr txBox="1"/>
          <p:nvPr/>
        </p:nvSpPr>
        <p:spPr>
          <a:xfrm>
            <a:off x="1792717" y="5486391"/>
            <a:ext cx="1870223" cy="461665"/>
          </a:xfrm>
          <a:prstGeom prst="rect">
            <a:avLst/>
          </a:prstGeom>
          <a:noFill/>
        </p:spPr>
        <p:txBody>
          <a:bodyPr wrap="square" rtlCol="0">
            <a:spAutoFit/>
          </a:bodyPr>
          <a:lstStyle/>
          <a:p>
            <a:pPr algn="ctr"/>
            <a:r>
              <a:rPr lang="es-EC" sz="1200" dirty="0" smtClean="0"/>
              <a:t>Carátulas de los capítulos en orden de aparición</a:t>
            </a:r>
            <a:endParaRPr lang="es-EC" sz="1200" dirty="0"/>
          </a:p>
        </p:txBody>
      </p:sp>
    </p:spTree>
    <p:extLst>
      <p:ext uri="{BB962C8B-B14F-4D97-AF65-F5344CB8AC3E}">
        <p14:creationId xmlns:p14="http://schemas.microsoft.com/office/powerpoint/2010/main" val="18358279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CONTENIDO</a:t>
            </a:r>
            <a:endParaRPr lang="es-EC"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90292" y="1524952"/>
            <a:ext cx="5327904" cy="3779520"/>
          </a:xfrm>
        </p:spPr>
      </p:pic>
      <p:sp>
        <p:nvSpPr>
          <p:cNvPr id="4" name="Marcador de texto 3"/>
          <p:cNvSpPr>
            <a:spLocks noGrp="1"/>
          </p:cNvSpPr>
          <p:nvPr>
            <p:ph type="body" sz="half" idx="2"/>
          </p:nvPr>
        </p:nvSpPr>
        <p:spPr/>
        <p:txBody>
          <a:bodyPr/>
          <a:lstStyle/>
          <a:p>
            <a:r>
              <a:rPr lang="es-EC" dirty="0" smtClean="0"/>
              <a:t>Educativo</a:t>
            </a:r>
          </a:p>
          <a:p>
            <a:r>
              <a:rPr lang="es-EC" dirty="0" smtClean="0"/>
              <a:t>Divertido</a:t>
            </a:r>
          </a:p>
          <a:p>
            <a:r>
              <a:rPr lang="es-EC" dirty="0" smtClean="0"/>
              <a:t>Condensada, pero puntual</a:t>
            </a:r>
          </a:p>
          <a:p>
            <a:endParaRPr lang="es-EC" dirty="0" smtClean="0"/>
          </a:p>
          <a:p>
            <a:endParaRPr lang="es-EC" dirty="0" smtClean="0"/>
          </a:p>
          <a:p>
            <a:endParaRPr lang="es-EC" dirty="0"/>
          </a:p>
        </p:txBody>
      </p:sp>
      <p:sp>
        <p:nvSpPr>
          <p:cNvPr id="6" name="CuadroTexto 5"/>
          <p:cNvSpPr txBox="1"/>
          <p:nvPr/>
        </p:nvSpPr>
        <p:spPr>
          <a:xfrm>
            <a:off x="5890293" y="5651150"/>
            <a:ext cx="5327904" cy="276999"/>
          </a:xfrm>
          <a:prstGeom prst="rect">
            <a:avLst/>
          </a:prstGeom>
          <a:noFill/>
        </p:spPr>
        <p:txBody>
          <a:bodyPr wrap="square" rtlCol="0">
            <a:spAutoFit/>
          </a:bodyPr>
          <a:lstStyle/>
          <a:p>
            <a:pPr algn="ctr"/>
            <a:r>
              <a:rPr lang="es-EC" sz="1200" dirty="0" smtClean="0"/>
              <a:t>Índice del libro</a:t>
            </a:r>
            <a:endParaRPr lang="es-EC" sz="1200" dirty="0"/>
          </a:p>
        </p:txBody>
      </p:sp>
    </p:spTree>
    <p:extLst>
      <p:ext uri="{BB962C8B-B14F-4D97-AF65-F5344CB8AC3E}">
        <p14:creationId xmlns:p14="http://schemas.microsoft.com/office/powerpoint/2010/main" val="7697057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Animaciones</a:t>
            </a:r>
            <a:endParaRPr lang="es-EC"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71832" y="1128338"/>
            <a:ext cx="3047011" cy="2031340"/>
          </a:xfrm>
        </p:spPr>
      </p:pic>
      <p:sp>
        <p:nvSpPr>
          <p:cNvPr id="4" name="Marcador de texto 3"/>
          <p:cNvSpPr>
            <a:spLocks noGrp="1"/>
          </p:cNvSpPr>
          <p:nvPr>
            <p:ph type="body" sz="half" idx="2"/>
          </p:nvPr>
        </p:nvSpPr>
        <p:spPr/>
        <p:txBody>
          <a:bodyPr/>
          <a:lstStyle/>
          <a:p>
            <a:r>
              <a:rPr lang="es-EC" dirty="0" smtClean="0"/>
              <a:t>Síntesis animadas de todo el contenido.</a:t>
            </a:r>
            <a:endParaRPr lang="es-EC"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3248" y="3367980"/>
            <a:ext cx="3047011" cy="2031341"/>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70133" y="3366847"/>
            <a:ext cx="3050410" cy="2033606"/>
          </a:xfrm>
          <a:prstGeom prst="rect">
            <a:avLst/>
          </a:prstGeom>
        </p:spPr>
      </p:pic>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3248" y="1128338"/>
            <a:ext cx="3047010" cy="2031340"/>
          </a:xfrm>
          <a:prstGeom prst="rect">
            <a:avLst/>
          </a:prstGeom>
        </p:spPr>
      </p:pic>
      <p:sp>
        <p:nvSpPr>
          <p:cNvPr id="11" name="CuadroTexto 10"/>
          <p:cNvSpPr txBox="1"/>
          <p:nvPr/>
        </p:nvSpPr>
        <p:spPr>
          <a:xfrm>
            <a:off x="5413248" y="5742801"/>
            <a:ext cx="6403895" cy="276999"/>
          </a:xfrm>
          <a:prstGeom prst="rect">
            <a:avLst/>
          </a:prstGeom>
          <a:noFill/>
        </p:spPr>
        <p:txBody>
          <a:bodyPr wrap="square" rtlCol="0">
            <a:spAutoFit/>
          </a:bodyPr>
          <a:lstStyle/>
          <a:p>
            <a:pPr algn="ctr"/>
            <a:r>
              <a:rPr lang="es-EC" sz="1200" dirty="0" smtClean="0"/>
              <a:t>Capturas de pantalla de los videos</a:t>
            </a:r>
            <a:endParaRPr lang="es-EC" sz="1200" dirty="0"/>
          </a:p>
        </p:txBody>
      </p:sp>
    </p:spTree>
    <p:extLst>
      <p:ext uri="{BB962C8B-B14F-4D97-AF65-F5344CB8AC3E}">
        <p14:creationId xmlns:p14="http://schemas.microsoft.com/office/powerpoint/2010/main" val="39759271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CONCLUSIONES</a:t>
            </a:r>
            <a:endParaRPr lang="es-EC" dirty="0"/>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39135" b="34359"/>
          <a:stretch/>
        </p:blipFill>
        <p:spPr/>
      </p:pic>
      <p:sp>
        <p:nvSpPr>
          <p:cNvPr id="4" name="Marcador de texto 3"/>
          <p:cNvSpPr>
            <a:spLocks noGrp="1"/>
          </p:cNvSpPr>
          <p:nvPr>
            <p:ph type="body" sz="half" idx="2"/>
          </p:nvPr>
        </p:nvSpPr>
        <p:spPr/>
        <p:txBody>
          <a:bodyPr/>
          <a:lstStyle/>
          <a:p>
            <a:endParaRPr lang="es-EC"/>
          </a:p>
        </p:txBody>
      </p:sp>
    </p:spTree>
    <p:extLst>
      <p:ext uri="{BB962C8B-B14F-4D97-AF65-F5344CB8AC3E}">
        <p14:creationId xmlns:p14="http://schemas.microsoft.com/office/powerpoint/2010/main" val="38890572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ZOMBI CONSUMISTA</a:t>
            </a:r>
            <a:endParaRPr lang="es-EC" dirty="0"/>
          </a:p>
        </p:txBody>
      </p:sp>
      <p:sp>
        <p:nvSpPr>
          <p:cNvPr id="4" name="Marcador de texto 3"/>
          <p:cNvSpPr>
            <a:spLocks noGrp="1"/>
          </p:cNvSpPr>
          <p:nvPr>
            <p:ph type="body" sz="half" idx="2"/>
          </p:nvPr>
        </p:nvSpPr>
        <p:spPr/>
        <p:txBody>
          <a:bodyPr/>
          <a:lstStyle/>
          <a:p>
            <a:r>
              <a:rPr lang="es-EC" dirty="0" smtClean="0"/>
              <a:t>Resume la alienación por el ídolo de Erick Fromm y la nueva economía psíquica de Charles </a:t>
            </a:r>
            <a:r>
              <a:rPr lang="es-EC" dirty="0" err="1" smtClean="0"/>
              <a:t>Mellman</a:t>
            </a:r>
            <a:r>
              <a:rPr lang="es-EC" dirty="0"/>
              <a:t>.</a:t>
            </a:r>
            <a:endParaRPr lang="es-EC"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51340" y="822325"/>
            <a:ext cx="4005808" cy="5184775"/>
          </a:xfrm>
          <a:prstGeom prst="rect">
            <a:avLst/>
          </a:prstGeom>
        </p:spPr>
      </p:pic>
    </p:spTree>
    <p:extLst>
      <p:ext uri="{BB962C8B-B14F-4D97-AF65-F5344CB8AC3E}">
        <p14:creationId xmlns:p14="http://schemas.microsoft.com/office/powerpoint/2010/main" val="3409796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antecedentes</a:t>
            </a:r>
            <a:endParaRPr lang="es-EC" dirty="0"/>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32627" b="36017"/>
          <a:stretch/>
        </p:blipFill>
        <p:spPr/>
      </p:pic>
      <p:sp>
        <p:nvSpPr>
          <p:cNvPr id="4" name="Marcador de texto 3"/>
          <p:cNvSpPr>
            <a:spLocks noGrp="1"/>
          </p:cNvSpPr>
          <p:nvPr>
            <p:ph type="body" sz="half" idx="2"/>
          </p:nvPr>
        </p:nvSpPr>
        <p:spPr/>
        <p:txBody>
          <a:bodyPr/>
          <a:lstStyle/>
          <a:p>
            <a:endParaRPr lang="es-EC"/>
          </a:p>
        </p:txBody>
      </p:sp>
    </p:spTree>
    <p:extLst>
      <p:ext uri="{BB962C8B-B14F-4D97-AF65-F5344CB8AC3E}">
        <p14:creationId xmlns:p14="http://schemas.microsoft.com/office/powerpoint/2010/main" val="2711132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Lanzamiento del</a:t>
            </a:r>
            <a:br>
              <a:rPr lang="es-EC" dirty="0" smtClean="0"/>
            </a:br>
            <a:r>
              <a:rPr lang="es-EC" dirty="0" smtClean="0"/>
              <a:t>libro</a:t>
            </a:r>
            <a:endParaRPr lang="es-EC" dirty="0"/>
          </a:p>
        </p:txBody>
      </p:sp>
      <p:sp>
        <p:nvSpPr>
          <p:cNvPr id="4" name="Marcador de texto 3"/>
          <p:cNvSpPr>
            <a:spLocks noGrp="1"/>
          </p:cNvSpPr>
          <p:nvPr>
            <p:ph type="body" sz="half" idx="2"/>
          </p:nvPr>
        </p:nvSpPr>
        <p:spPr/>
        <p:txBody>
          <a:bodyPr/>
          <a:lstStyle/>
          <a:p>
            <a:r>
              <a:rPr lang="es-EC" dirty="0" smtClean="0"/>
              <a:t>Proceso de autogestión.</a:t>
            </a:r>
          </a:p>
          <a:p>
            <a:r>
              <a:rPr lang="es-EC" dirty="0" smtClean="0"/>
              <a:t>Proceso de evaluación frente al publico.</a:t>
            </a:r>
          </a:p>
          <a:p>
            <a:endParaRPr lang="es-EC"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80304" y="822325"/>
            <a:ext cx="2947879" cy="5184775"/>
          </a:xfrm>
          <a:prstGeom prst="rect">
            <a:avLst/>
          </a:prstGeom>
        </p:spPr>
      </p:pic>
    </p:spTree>
    <p:extLst>
      <p:ext uri="{BB962C8B-B14F-4D97-AF65-F5344CB8AC3E}">
        <p14:creationId xmlns:p14="http://schemas.microsoft.com/office/powerpoint/2010/main" val="33254291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reflexiones</a:t>
            </a:r>
            <a:endParaRPr lang="es-EC" dirty="0"/>
          </a:p>
        </p:txBody>
      </p:sp>
      <p:sp>
        <p:nvSpPr>
          <p:cNvPr id="3" name="Marcador de contenido 2"/>
          <p:cNvSpPr>
            <a:spLocks noGrp="1"/>
          </p:cNvSpPr>
          <p:nvPr>
            <p:ph idx="1"/>
          </p:nvPr>
        </p:nvSpPr>
        <p:spPr/>
        <p:txBody>
          <a:bodyPr/>
          <a:lstStyle/>
          <a:p>
            <a:r>
              <a:rPr lang="es-EC" dirty="0" smtClean="0"/>
              <a:t>El síntoma produce la enfermedad mental.</a:t>
            </a:r>
          </a:p>
          <a:p>
            <a:r>
              <a:rPr lang="es-EC" dirty="0" smtClean="0"/>
              <a:t>Aparente facilidad de disminuir la gravedad de la desgracia ajena cambiando el paradigma de su causa.</a:t>
            </a:r>
          </a:p>
          <a:p>
            <a:r>
              <a:rPr lang="es-EC" dirty="0" smtClean="0"/>
              <a:t>El </a:t>
            </a:r>
            <a:r>
              <a:rPr lang="es-EC" dirty="0"/>
              <a:t>capitalismo si fomenta la alienación y el consumismo pero aun no es del todo imperante</a:t>
            </a:r>
            <a:r>
              <a:rPr lang="es-EC" dirty="0" smtClean="0"/>
              <a:t>.</a:t>
            </a:r>
          </a:p>
          <a:p>
            <a:r>
              <a:rPr lang="es-EC" dirty="0" smtClean="0"/>
              <a:t>Falta de empatía hacia el otro en una ideología popular.</a:t>
            </a:r>
          </a:p>
          <a:p>
            <a:r>
              <a:rPr lang="es-EC" dirty="0" err="1" smtClean="0"/>
              <a:t>Procrastinacíon</a:t>
            </a:r>
            <a:r>
              <a:rPr lang="es-EC" dirty="0" smtClean="0"/>
              <a:t> histórica de un verdadero progreso o revolución en la sociedad.</a:t>
            </a:r>
          </a:p>
        </p:txBody>
      </p:sp>
    </p:spTree>
    <p:extLst>
      <p:ext uri="{BB962C8B-B14F-4D97-AF65-F5344CB8AC3E}">
        <p14:creationId xmlns:p14="http://schemas.microsoft.com/office/powerpoint/2010/main" val="22291176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Bibliografía</a:t>
            </a:r>
            <a:endParaRPr lang="es-EC" dirty="0"/>
          </a:p>
        </p:txBody>
      </p:sp>
      <p:sp>
        <p:nvSpPr>
          <p:cNvPr id="3" name="Marcador de contenido 2"/>
          <p:cNvSpPr>
            <a:spLocks noGrp="1"/>
          </p:cNvSpPr>
          <p:nvPr>
            <p:ph idx="1"/>
          </p:nvPr>
        </p:nvSpPr>
        <p:spPr/>
        <p:txBody>
          <a:bodyPr>
            <a:normAutofit fontScale="55000" lnSpcReduction="20000"/>
          </a:bodyPr>
          <a:lstStyle/>
          <a:p>
            <a:r>
              <a:rPr lang="uz-Cyrl-UZ" dirty="0"/>
              <a:t>Achbar, M., &amp; Abbott, J. (Directors). (2003). </a:t>
            </a:r>
            <a:r>
              <a:rPr lang="uz-Cyrl-UZ" i="1" dirty="0"/>
              <a:t>The Corporation</a:t>
            </a:r>
            <a:r>
              <a:rPr lang="uz-Cyrl-UZ" dirty="0"/>
              <a:t> [Motion Picture].</a:t>
            </a:r>
            <a:endParaRPr lang="es-EC" dirty="0"/>
          </a:p>
          <a:p>
            <a:r>
              <a:rPr lang="uz-Cyrl-UZ" dirty="0"/>
              <a:t>Arthus-Bertrand, Y. (Director). (2009). </a:t>
            </a:r>
            <a:r>
              <a:rPr lang="uz-Cyrl-UZ" i="1" dirty="0"/>
              <a:t>Home</a:t>
            </a:r>
            <a:r>
              <a:rPr lang="uz-Cyrl-UZ" dirty="0"/>
              <a:t> [Motion Picture].</a:t>
            </a:r>
            <a:endParaRPr lang="es-EC" dirty="0"/>
          </a:p>
          <a:p>
            <a:r>
              <a:rPr lang="uz-Cyrl-UZ" dirty="0"/>
              <a:t>Arthus-Bertrand, Y., &amp; Pitiot, M. (Directors). (2012). </a:t>
            </a:r>
            <a:r>
              <a:rPr lang="uz-Cyrl-UZ" i="1" dirty="0"/>
              <a:t>Planet Ocean</a:t>
            </a:r>
            <a:r>
              <a:rPr lang="uz-Cyrl-UZ" dirty="0"/>
              <a:t> [Motion Picture].</a:t>
            </a:r>
            <a:endParaRPr lang="es-EC" dirty="0"/>
          </a:p>
          <a:p>
            <a:r>
              <a:rPr lang="uz-Cyrl-UZ" dirty="0"/>
              <a:t>Ashcroft, R. (Director). (2012). </a:t>
            </a:r>
            <a:r>
              <a:rPr lang="uz-Cyrl-UZ" i="1" dirty="0"/>
              <a:t>Four Horsemen</a:t>
            </a:r>
            <a:r>
              <a:rPr lang="uz-Cyrl-UZ" dirty="0"/>
              <a:t> [Motion Picture].</a:t>
            </a:r>
            <a:endParaRPr lang="es-EC" dirty="0"/>
          </a:p>
          <a:p>
            <a:r>
              <a:rPr lang="uz-Cyrl-UZ" dirty="0"/>
              <a:t>Benjamin, W. (2003). </a:t>
            </a:r>
            <a:r>
              <a:rPr lang="es-EC" i="1" dirty="0"/>
              <a:t>La obra de arte en su época </a:t>
            </a:r>
            <a:r>
              <a:rPr lang="uz-Cyrl-UZ" i="1" dirty="0"/>
              <a:t>de reproductibilidad técnica.</a:t>
            </a:r>
            <a:r>
              <a:rPr lang="uz-Cyrl-UZ" dirty="0"/>
              <a:t> Mexico: Itaca.</a:t>
            </a:r>
            <a:endParaRPr lang="es-EC" dirty="0"/>
          </a:p>
          <a:p>
            <a:r>
              <a:rPr lang="uz-Cyrl-UZ" dirty="0"/>
              <a:t>Brea, J. L. (2010). Retóricas de La Resistencia: una introducción (la potencia de los estudios críticos frente al triunfante "capitalismo antihegemónico"). </a:t>
            </a:r>
            <a:r>
              <a:rPr lang="uz-Cyrl-UZ" i="1" dirty="0"/>
              <a:t>Estudio Visuales: Retóricas de La Resistencia num #7</a:t>
            </a:r>
            <a:r>
              <a:rPr lang="uz-Cyrl-UZ" dirty="0"/>
              <a:t> , 8-13.</a:t>
            </a:r>
            <a:endParaRPr lang="es-EC" dirty="0"/>
          </a:p>
          <a:p>
            <a:r>
              <a:rPr lang="uz-Cyrl-UZ" dirty="0"/>
              <a:t>Brient, J.-F. (Director). (2009). </a:t>
            </a:r>
            <a:r>
              <a:rPr lang="uz-Cyrl-UZ" i="1" dirty="0"/>
              <a:t>De la Servidumbre Moderna</a:t>
            </a:r>
            <a:r>
              <a:rPr lang="uz-Cyrl-UZ" dirty="0"/>
              <a:t> [Motion Picture].</a:t>
            </a:r>
            <a:endParaRPr lang="es-EC" dirty="0"/>
          </a:p>
          <a:p>
            <a:r>
              <a:rPr lang="uz-Cyrl-UZ" dirty="0"/>
              <a:t>Darts, D. (2004). Visual Culture Jam: Art, Pedagogy, and Creative Resistance. </a:t>
            </a:r>
            <a:r>
              <a:rPr lang="uz-Cyrl-UZ" i="1" dirty="0"/>
              <a:t>Studies in Art Education, Vol. 45, No. 4</a:t>
            </a:r>
            <a:r>
              <a:rPr lang="uz-Cyrl-UZ" dirty="0"/>
              <a:t> , 313-327.</a:t>
            </a:r>
            <a:endParaRPr lang="es-EC" dirty="0"/>
          </a:p>
          <a:p>
            <a:r>
              <a:rPr lang="en-US" dirty="0"/>
              <a:t>de Kohan, N. C., &amp; Macbeth, G. (2006). </a:t>
            </a:r>
            <a:r>
              <a:rPr lang="es-EC" dirty="0"/>
              <a:t>Los sesgos cognitivos en la toma de decisiones. </a:t>
            </a:r>
            <a:r>
              <a:rPr lang="es-EC" i="1" dirty="0"/>
              <a:t>Revista de Psicología (1669-2438) Vol. 2 </a:t>
            </a:r>
            <a:r>
              <a:rPr lang="es-EC" i="1" dirty="0" err="1"/>
              <a:t>Issue</a:t>
            </a:r>
            <a:r>
              <a:rPr lang="es-EC" i="1" dirty="0"/>
              <a:t> 3</a:t>
            </a:r>
            <a:r>
              <a:rPr lang="es-EC" dirty="0"/>
              <a:t> , 55-72.</a:t>
            </a:r>
          </a:p>
          <a:p>
            <a:r>
              <a:rPr lang="es-EC" dirty="0" err="1"/>
              <a:t>Debord</a:t>
            </a:r>
            <a:r>
              <a:rPr lang="es-EC" dirty="0"/>
              <a:t>, G. (Dirección). (1973). </a:t>
            </a:r>
            <a:r>
              <a:rPr lang="es-EC" i="1" dirty="0"/>
              <a:t>La sociedad del </a:t>
            </a:r>
            <a:r>
              <a:rPr lang="es-EC" i="1" dirty="0" err="1"/>
              <a:t>espectaculo</a:t>
            </a:r>
            <a:r>
              <a:rPr lang="es-EC" dirty="0"/>
              <a:t> [Película].</a:t>
            </a:r>
          </a:p>
          <a:p>
            <a:r>
              <a:rPr lang="es-EC" dirty="0"/>
              <a:t>Fernández Paniagua, J. M. (2009). La enajenación en la sociedad capitalista. Una aproximación a las tesis de Erich Fromm. </a:t>
            </a:r>
            <a:r>
              <a:rPr lang="es-EC" i="1" dirty="0"/>
              <a:t>Germinal: Revista de Estudios Libertarios 8</a:t>
            </a:r>
            <a:r>
              <a:rPr lang="es-EC" dirty="0"/>
              <a:t> , 59-86.</a:t>
            </a:r>
          </a:p>
          <a:p>
            <a:r>
              <a:rPr lang="uz-Cyrl-UZ" dirty="0"/>
              <a:t>Fiennes, S. (Director). (2012). </a:t>
            </a:r>
            <a:r>
              <a:rPr lang="uz-Cyrl-UZ" i="1" dirty="0"/>
              <a:t>The Pervert's Guide to Ideology</a:t>
            </a:r>
            <a:r>
              <a:rPr lang="uz-Cyrl-UZ" dirty="0"/>
              <a:t> [Motion Picture</a:t>
            </a:r>
            <a:r>
              <a:rPr lang="uz-Cyrl-UZ" dirty="0" smtClean="0"/>
              <a:t>].</a:t>
            </a:r>
            <a:endParaRPr lang="es-EC" dirty="0"/>
          </a:p>
        </p:txBody>
      </p:sp>
    </p:spTree>
    <p:extLst>
      <p:ext uri="{BB962C8B-B14F-4D97-AF65-F5344CB8AC3E}">
        <p14:creationId xmlns:p14="http://schemas.microsoft.com/office/powerpoint/2010/main" val="21544470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974700" y="1351004"/>
            <a:ext cx="9720071" cy="5353771"/>
          </a:xfrm>
          <a:prstGeom prst="rect">
            <a:avLst/>
          </a:prstGeom>
        </p:spPr>
        <p:txBody>
          <a:bodyPr>
            <a:normAutofit fontScale="55000" lnSpcReduction="20000"/>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uz-Cyrl-UZ" dirty="0" smtClean="0"/>
              <a:t>Gruppi, L. (2013 йил 2013-04). </a:t>
            </a:r>
            <a:r>
              <a:rPr lang="uz-Cyrl-UZ" i="1" dirty="0" smtClean="0"/>
              <a:t>GRAMSCI.</a:t>
            </a:r>
            <a:r>
              <a:rPr lang="uz-Cyrl-UZ" dirty="0" smtClean="0"/>
              <a:t> Retrieved 2013 йил 29-Marzo from GRAMSCI: http://www.gramsci.org.ar/12/gruppi_heg_en_gramsci.htm</a:t>
            </a:r>
            <a:endParaRPr lang="es-EC" dirty="0" smtClean="0"/>
          </a:p>
          <a:p>
            <a:r>
              <a:rPr lang="uz-Cyrl-UZ" dirty="0" smtClean="0"/>
              <a:t>Joseph, P. (Director). (2007). </a:t>
            </a:r>
            <a:r>
              <a:rPr lang="uz-Cyrl-UZ" i="1" dirty="0" smtClean="0"/>
              <a:t>Zeitgeist</a:t>
            </a:r>
            <a:r>
              <a:rPr lang="uz-Cyrl-UZ" dirty="0" smtClean="0"/>
              <a:t> [Motion Picture].</a:t>
            </a:r>
            <a:endParaRPr lang="es-EC" dirty="0" smtClean="0"/>
          </a:p>
          <a:p>
            <a:r>
              <a:rPr lang="uz-Cyrl-UZ" dirty="0" smtClean="0"/>
              <a:t>Joseph, P. (Director). (2008). </a:t>
            </a:r>
            <a:r>
              <a:rPr lang="uz-Cyrl-UZ" i="1" dirty="0" smtClean="0"/>
              <a:t>Zeitgeist: Addendum</a:t>
            </a:r>
            <a:r>
              <a:rPr lang="uz-Cyrl-UZ" dirty="0" smtClean="0"/>
              <a:t> [Motion Picture].</a:t>
            </a:r>
            <a:endParaRPr lang="es-EC" dirty="0" smtClean="0"/>
          </a:p>
          <a:p>
            <a:r>
              <a:rPr lang="uz-Cyrl-UZ" dirty="0" smtClean="0"/>
              <a:t>Joseph, P. (Director). (2011). </a:t>
            </a:r>
            <a:r>
              <a:rPr lang="uz-Cyrl-UZ" i="1" dirty="0" smtClean="0"/>
              <a:t>Zeitgeist: Moving Forward</a:t>
            </a:r>
            <a:r>
              <a:rPr lang="uz-Cyrl-UZ" dirty="0" smtClean="0"/>
              <a:t> [Motion Picture].</a:t>
            </a:r>
            <a:endParaRPr lang="es-EC" dirty="0" smtClean="0"/>
          </a:p>
          <a:p>
            <a:r>
              <a:rPr lang="uz-Cyrl-UZ" dirty="0" smtClean="0"/>
              <a:t>Kenner, R. (Director). (2008). </a:t>
            </a:r>
            <a:r>
              <a:rPr lang="uz-Cyrl-UZ" i="1" dirty="0" smtClean="0"/>
              <a:t>Food, Inc.</a:t>
            </a:r>
            <a:r>
              <a:rPr lang="uz-Cyrl-UZ" dirty="0" smtClean="0"/>
              <a:t> [Motion Picture].</a:t>
            </a:r>
            <a:endParaRPr lang="es-EC" dirty="0" smtClean="0"/>
          </a:p>
          <a:p>
            <a:r>
              <a:rPr lang="es-EC" dirty="0" smtClean="0"/>
              <a:t>Marshall, L. (29 de Noviembre de 2004). </a:t>
            </a:r>
            <a:r>
              <a:rPr lang="es-EC" i="1" dirty="0" err="1" smtClean="0"/>
              <a:t>Urban</a:t>
            </a:r>
            <a:r>
              <a:rPr lang="es-EC" i="1" dirty="0" smtClean="0"/>
              <a:t> </a:t>
            </a:r>
            <a:r>
              <a:rPr lang="es-EC" i="1" dirty="0" err="1" smtClean="0"/>
              <a:t>Dictionary</a:t>
            </a:r>
            <a:r>
              <a:rPr lang="es-EC" dirty="0" smtClean="0"/>
              <a:t>. Recuperado el 2 de Septiembre de 2014, de </a:t>
            </a:r>
            <a:r>
              <a:rPr lang="es-EC" dirty="0" err="1" smtClean="0"/>
              <a:t>Urban</a:t>
            </a:r>
            <a:r>
              <a:rPr lang="es-EC" dirty="0" smtClean="0"/>
              <a:t> </a:t>
            </a:r>
            <a:r>
              <a:rPr lang="es-EC" dirty="0" err="1" smtClean="0"/>
              <a:t>Dictionary</a:t>
            </a:r>
            <a:r>
              <a:rPr lang="es-EC" dirty="0" smtClean="0"/>
              <a:t>: culture </a:t>
            </a:r>
            <a:r>
              <a:rPr lang="es-EC" dirty="0" err="1" smtClean="0"/>
              <a:t>jam</a:t>
            </a:r>
            <a:r>
              <a:rPr lang="es-EC" dirty="0" smtClean="0"/>
              <a:t>: http://www.urbandictionary.com/define.php?term=culture%20jam</a:t>
            </a:r>
          </a:p>
          <a:p>
            <a:r>
              <a:rPr lang="en-US" dirty="0" err="1" smtClean="0"/>
              <a:t>Melman</a:t>
            </a:r>
            <a:r>
              <a:rPr lang="en-US" dirty="0" smtClean="0"/>
              <a:t>, C., &amp; Lebrun, J.-P. (2002). </a:t>
            </a:r>
            <a:r>
              <a:rPr lang="es-EC" i="1" dirty="0" smtClean="0"/>
              <a:t>El hombre sin gravedad.</a:t>
            </a:r>
            <a:r>
              <a:rPr lang="es-EC" dirty="0" smtClean="0"/>
              <a:t> Argentina: UNR EDITORIAL.</a:t>
            </a:r>
          </a:p>
          <a:p>
            <a:r>
              <a:rPr lang="uz-Cyrl-UZ" dirty="0" smtClean="0"/>
              <a:t>Molyneux, J. (1999). </a:t>
            </a:r>
            <a:r>
              <a:rPr lang="uz-Cyrl-UZ" i="1" dirty="0" smtClean="0"/>
              <a:t>Socialist Review and International Socialism Journal Index.</a:t>
            </a:r>
            <a:r>
              <a:rPr lang="uz-Cyrl-UZ" dirty="0" smtClean="0"/>
              <a:t> Retrieved 2014 йил 22-Enero from Issue 84 of INTERNATIONAL SOCIALISM JOURNAL Published Autumn 1999 Copyright © International Socialism: http://pubs.socialistreviewindex.org.uk/isj84/molyneux.htm</a:t>
            </a:r>
            <a:endParaRPr lang="es-EC" dirty="0" smtClean="0"/>
          </a:p>
          <a:p>
            <a:r>
              <a:rPr lang="es-EC" dirty="0" smtClean="0"/>
              <a:t>Museo de Antropología y Arte contemporáneo de Guayaquil. (Octubre del 2009). </a:t>
            </a:r>
            <a:r>
              <a:rPr lang="es-EC" i="1" dirty="0" smtClean="0"/>
              <a:t>ATAQUE DE ALAS</a:t>
            </a:r>
            <a:r>
              <a:rPr lang="es-EC" dirty="0" smtClean="0"/>
              <a:t>. Recuperado el 10 de Septiembre de 2014, de http://www.oocities.org/elmodusoperandi/alas.html</a:t>
            </a:r>
          </a:p>
          <a:p>
            <a:r>
              <a:rPr lang="uz-Cyrl-UZ" dirty="0" smtClean="0"/>
              <a:t>O'Brien, P. (2008). Art, Politics, Environment. </a:t>
            </a:r>
            <a:r>
              <a:rPr lang="uz-Cyrl-UZ" i="1" dirty="0" smtClean="0"/>
              <a:t>Circa Art Magazine N°123</a:t>
            </a:r>
            <a:r>
              <a:rPr lang="uz-Cyrl-UZ" dirty="0" smtClean="0"/>
              <a:t> , 59-62.</a:t>
            </a:r>
            <a:endParaRPr lang="es-EC" dirty="0" smtClean="0"/>
          </a:p>
          <a:p>
            <a:r>
              <a:rPr lang="en-US" dirty="0" smtClean="0"/>
              <a:t>OBUASI, B. O. (2008). </a:t>
            </a:r>
            <a:r>
              <a:rPr lang="en-US" i="1" dirty="0" smtClean="0"/>
              <a:t>Culture Crises in Our Youths: A Result of a Linguistic Alienation.</a:t>
            </a:r>
            <a:r>
              <a:rPr lang="en-US" dirty="0" smtClean="0"/>
              <a:t> Nigeria: Department of Linguistic and Nigeria </a:t>
            </a:r>
            <a:r>
              <a:rPr lang="en-US" dirty="0" err="1" smtClean="0"/>
              <a:t>Languaje</a:t>
            </a:r>
            <a:r>
              <a:rPr lang="en-US" dirty="0" smtClean="0"/>
              <a:t>, UNN.</a:t>
            </a:r>
            <a:endParaRPr lang="es-EC" dirty="0" smtClean="0"/>
          </a:p>
          <a:p>
            <a:r>
              <a:rPr lang="en-US" dirty="0" smtClean="0"/>
              <a:t>Rahman, K. M. (2006). NEETS ’ CHALLENGE TO JAPAN : CAUSES AND REMEDIES. En K. M. Rahman, </a:t>
            </a:r>
            <a:r>
              <a:rPr lang="en-US" i="1" dirty="0" err="1" smtClean="0"/>
              <a:t>Arbeitswelten</a:t>
            </a:r>
            <a:r>
              <a:rPr lang="en-US" i="1" dirty="0" smtClean="0"/>
              <a:t> in Japan</a:t>
            </a:r>
            <a:r>
              <a:rPr lang="en-US" dirty="0" smtClean="0"/>
              <a:t> (</a:t>
            </a:r>
            <a:r>
              <a:rPr lang="en-US" dirty="0" err="1" smtClean="0"/>
              <a:t>págs</a:t>
            </a:r>
            <a:r>
              <a:rPr lang="en-US" dirty="0" smtClean="0"/>
              <a:t>. 221-244). Germany: IUDICIUM.</a:t>
            </a:r>
            <a:endParaRPr lang="es-EC" dirty="0" smtClean="0"/>
          </a:p>
          <a:p>
            <a:r>
              <a:rPr lang="es-EC" dirty="0" smtClean="0"/>
              <a:t>SÁNCHEZ IRIANDA, J., FUENTES CAMPOS, M. F., LEAL RODRIGUEZ, G., &amp; TESTA ORTÍZ E., M. (2010). </a:t>
            </a:r>
            <a:r>
              <a:rPr lang="es-EC" i="1" dirty="0" smtClean="0"/>
              <a:t>Perfil psicológico de los </a:t>
            </a:r>
            <a:r>
              <a:rPr lang="es-EC" i="1" dirty="0" err="1" smtClean="0"/>
              <a:t>ninis</a:t>
            </a:r>
            <a:r>
              <a:rPr lang="es-EC" i="1" dirty="0" smtClean="0"/>
              <a:t> en la Ciudad de </a:t>
            </a:r>
            <a:r>
              <a:rPr lang="es-EC" i="1" dirty="0" err="1" smtClean="0"/>
              <a:t>Mexico</a:t>
            </a:r>
            <a:r>
              <a:rPr lang="es-EC" i="1" dirty="0" smtClean="0"/>
              <a:t>.</a:t>
            </a:r>
            <a:r>
              <a:rPr lang="es-EC" dirty="0" smtClean="0"/>
              <a:t> </a:t>
            </a:r>
            <a:r>
              <a:rPr lang="es-EC" dirty="0" err="1" smtClean="0"/>
              <a:t>Mexico</a:t>
            </a:r>
            <a:r>
              <a:rPr lang="es-EC" dirty="0" smtClean="0"/>
              <a:t>.</a:t>
            </a:r>
          </a:p>
          <a:p>
            <a:r>
              <a:rPr lang="uz-Cyrl-UZ" dirty="0" smtClean="0"/>
              <a:t>Traba, M. (1974). La cultura de la resi</a:t>
            </a:r>
            <a:r>
              <a:rPr lang="es-EC" dirty="0" smtClean="0"/>
              <a:t>s</a:t>
            </a:r>
            <a:r>
              <a:rPr lang="uz-Cyrl-UZ" dirty="0" smtClean="0"/>
              <a:t>tencia. </a:t>
            </a:r>
            <a:r>
              <a:rPr lang="uz-Cyrl-UZ" i="1" dirty="0" smtClean="0"/>
              <a:t>En Literatura y praxis en América Latina, comp.</a:t>
            </a:r>
            <a:r>
              <a:rPr lang="uz-Cyrl-UZ" dirty="0" smtClean="0"/>
              <a:t> Caracas, Venezuela: Revista estudio sociales N°34.</a:t>
            </a:r>
            <a:endParaRPr lang="es-EC" dirty="0" smtClean="0"/>
          </a:p>
          <a:p>
            <a:endParaRPr lang="es-EC" dirty="0" smtClean="0"/>
          </a:p>
          <a:p>
            <a:endParaRPr lang="es-EC" dirty="0"/>
          </a:p>
        </p:txBody>
      </p:sp>
    </p:spTree>
    <p:extLst>
      <p:ext uri="{BB962C8B-B14F-4D97-AF65-F5344CB8AC3E}">
        <p14:creationId xmlns:p14="http://schemas.microsoft.com/office/powerpoint/2010/main" val="1143628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2"/>
          <p:cNvSpPr txBox="1">
            <a:spLocks/>
          </p:cNvSpPr>
          <p:nvPr/>
        </p:nvSpPr>
        <p:spPr>
          <a:xfrm>
            <a:off x="915568" y="680761"/>
            <a:ext cx="4754880" cy="82296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EC" dirty="0" err="1" smtClean="0">
                <a:solidFill>
                  <a:schemeClr val="tx1">
                    <a:lumMod val="90000"/>
                    <a:lumOff val="10000"/>
                  </a:schemeClr>
                </a:solidFill>
              </a:rPr>
              <a:t>The</a:t>
            </a:r>
            <a:r>
              <a:rPr lang="es-EC" dirty="0" smtClean="0">
                <a:solidFill>
                  <a:schemeClr val="tx1">
                    <a:lumMod val="90000"/>
                    <a:lumOff val="10000"/>
                  </a:schemeClr>
                </a:solidFill>
              </a:rPr>
              <a:t> Global </a:t>
            </a:r>
            <a:r>
              <a:rPr lang="es-EC" dirty="0" err="1" smtClean="0">
                <a:solidFill>
                  <a:schemeClr val="tx1">
                    <a:lumMod val="90000"/>
                    <a:lumOff val="10000"/>
                  </a:schemeClr>
                </a:solidFill>
              </a:rPr>
              <a:t>Way</a:t>
            </a:r>
            <a:r>
              <a:rPr lang="es-EC" dirty="0" smtClean="0">
                <a:solidFill>
                  <a:schemeClr val="tx1">
                    <a:lumMod val="90000"/>
                    <a:lumOff val="10000"/>
                  </a:schemeClr>
                </a:solidFill>
              </a:rPr>
              <a:t> – 2013</a:t>
            </a:r>
          </a:p>
          <a:p>
            <a:endParaRPr lang="es-EC" dirty="0">
              <a:solidFill>
                <a:schemeClr val="tx1">
                  <a:lumMod val="90000"/>
                  <a:lumOff val="10000"/>
                </a:schemeClr>
              </a:solidFill>
            </a:endParaRPr>
          </a:p>
        </p:txBody>
      </p:sp>
      <p:pic>
        <p:nvPicPr>
          <p:cNvPr id="3" name="Marcador de contenido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568" y="1690172"/>
            <a:ext cx="3590529" cy="4296567"/>
          </a:xfrm>
          <a:prstGeom prst="rect">
            <a:avLst/>
          </a:prstGeom>
        </p:spPr>
      </p:pic>
      <p:sp>
        <p:nvSpPr>
          <p:cNvPr id="4" name="Marcador de texto 4"/>
          <p:cNvSpPr txBox="1">
            <a:spLocks/>
          </p:cNvSpPr>
          <p:nvPr/>
        </p:nvSpPr>
        <p:spPr>
          <a:xfrm>
            <a:off x="5726856" y="680761"/>
            <a:ext cx="4754880" cy="82296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EC" smtClean="0">
                <a:solidFill>
                  <a:schemeClr val="tx1">
                    <a:lumMod val="90000"/>
                    <a:lumOff val="10000"/>
                  </a:schemeClr>
                </a:solidFill>
              </a:rPr>
              <a:t>TV Absorbente – 2013</a:t>
            </a:r>
          </a:p>
          <a:p>
            <a:endParaRPr lang="es-EC" dirty="0">
              <a:solidFill>
                <a:schemeClr val="tx1">
                  <a:lumMod val="90000"/>
                  <a:lumOff val="10000"/>
                </a:schemeClr>
              </a:solidFill>
            </a:endParaRPr>
          </a:p>
        </p:txBody>
      </p:sp>
      <p:pic>
        <p:nvPicPr>
          <p:cNvPr id="5" name="Marcador de contenido 8"/>
          <p:cNvPicPr>
            <a:picLocks noChangeAspect="1"/>
          </p:cNvPicPr>
          <p:nvPr/>
        </p:nvPicPr>
        <p:blipFill rotWithShape="1">
          <a:blip r:embed="rId3">
            <a:extLst>
              <a:ext uri="{28A0092B-C50C-407E-A947-70E740481C1C}">
                <a14:useLocalDpi xmlns:a14="http://schemas.microsoft.com/office/drawing/2010/main" val="0"/>
              </a:ext>
            </a:extLst>
          </a:blip>
          <a:srcRect t="35003" b="27229"/>
          <a:stretch/>
        </p:blipFill>
        <p:spPr>
          <a:xfrm>
            <a:off x="5260178" y="1388391"/>
            <a:ext cx="5980845" cy="1597152"/>
          </a:xfrm>
          <a:prstGeom prst="rect">
            <a:avLst/>
          </a:prstGeom>
        </p:spPr>
      </p:pic>
      <p:sp>
        <p:nvSpPr>
          <p:cNvPr id="6" name="Marcador de texto 2"/>
          <p:cNvSpPr txBox="1">
            <a:spLocks/>
          </p:cNvSpPr>
          <p:nvPr/>
        </p:nvSpPr>
        <p:spPr>
          <a:xfrm>
            <a:off x="5726856" y="3249979"/>
            <a:ext cx="4754880" cy="82296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EC" dirty="0" smtClean="0">
                <a:solidFill>
                  <a:schemeClr val="tx1">
                    <a:lumMod val="90000"/>
                    <a:lumOff val="10000"/>
                  </a:schemeClr>
                </a:solidFill>
              </a:rPr>
              <a:t>Guía del Autor realizado - 2012</a:t>
            </a:r>
          </a:p>
          <a:p>
            <a:endParaRPr lang="es-EC" dirty="0">
              <a:solidFill>
                <a:schemeClr val="tx1">
                  <a:lumMod val="90000"/>
                  <a:lumOff val="10000"/>
                </a:schemeClr>
              </a:solidFill>
            </a:endParaRPr>
          </a:p>
        </p:txBody>
      </p:sp>
      <p:pic>
        <p:nvPicPr>
          <p:cNvPr id="7" name="4 Marcador de contenido" descr="Autorealización2 portada.jpg"/>
          <p:cNvPicPr>
            <a:picLocks noChangeAspect="1"/>
          </p:cNvPicPr>
          <p:nvPr/>
        </p:nvPicPr>
        <p:blipFill>
          <a:blip r:embed="rId4" cstate="print"/>
          <a:stretch>
            <a:fillRect/>
          </a:stretch>
        </p:blipFill>
        <p:spPr>
          <a:xfrm>
            <a:off x="5895074" y="3937687"/>
            <a:ext cx="1153016" cy="1630031"/>
          </a:xfrm>
          <a:prstGeom prst="rect">
            <a:avLst/>
          </a:prstGeom>
        </p:spPr>
      </p:pic>
      <p:pic>
        <p:nvPicPr>
          <p:cNvPr id="8" name="5 Marcador de contenido" descr="portada trasera copia.jpg"/>
          <p:cNvPicPr>
            <a:picLocks noChangeAspect="1"/>
          </p:cNvPicPr>
          <p:nvPr/>
        </p:nvPicPr>
        <p:blipFill>
          <a:blip r:embed="rId5" cstate="print"/>
          <a:stretch>
            <a:fillRect/>
          </a:stretch>
        </p:blipFill>
        <p:spPr>
          <a:xfrm>
            <a:off x="7466783" y="3937687"/>
            <a:ext cx="1153017" cy="1630031"/>
          </a:xfrm>
          <a:prstGeom prst="rect">
            <a:avLst/>
          </a:prstGeom>
        </p:spPr>
      </p:pic>
    </p:spTree>
    <p:extLst>
      <p:ext uri="{BB962C8B-B14F-4D97-AF65-F5344CB8AC3E}">
        <p14:creationId xmlns:p14="http://schemas.microsoft.com/office/powerpoint/2010/main" val="7230334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ENAJENACIÓN</a:t>
            </a:r>
            <a:endParaRPr lang="es-EC" dirty="0"/>
          </a:p>
        </p:txBody>
      </p:sp>
      <p:sp>
        <p:nvSpPr>
          <p:cNvPr id="4" name="Marcador de texto 3"/>
          <p:cNvSpPr>
            <a:spLocks noGrp="1"/>
          </p:cNvSpPr>
          <p:nvPr>
            <p:ph type="body" sz="half" idx="2"/>
          </p:nvPr>
        </p:nvSpPr>
        <p:spPr/>
        <p:txBody>
          <a:bodyPr/>
          <a:lstStyle/>
          <a:p>
            <a:r>
              <a:rPr lang="es-EC" dirty="0"/>
              <a:t>¿A qué se debe esta enajenación?</a:t>
            </a:r>
          </a:p>
          <a:p>
            <a:r>
              <a:rPr lang="es-EC" dirty="0" smtClean="0"/>
              <a:t>¿</a:t>
            </a:r>
            <a:r>
              <a:rPr lang="es-EC" dirty="0"/>
              <a:t>De dónde nace el </a:t>
            </a:r>
            <a:r>
              <a:rPr lang="es-EC" dirty="0" err="1" smtClean="0"/>
              <a:t>Hikikomori</a:t>
            </a:r>
            <a:r>
              <a:rPr lang="es-EC" dirty="0" smtClean="0"/>
              <a:t>, el </a:t>
            </a:r>
            <a:r>
              <a:rPr lang="es-EC" i="1" dirty="0" err="1" smtClean="0"/>
              <a:t>Neet</a:t>
            </a:r>
            <a:r>
              <a:rPr lang="es-EC" dirty="0" smtClean="0"/>
              <a:t> o  el </a:t>
            </a:r>
            <a:r>
              <a:rPr lang="es-EC" dirty="0" err="1" smtClean="0"/>
              <a:t>nini</a:t>
            </a:r>
            <a:r>
              <a:rPr lang="es-EC" dirty="0" smtClean="0"/>
              <a:t>?</a:t>
            </a:r>
          </a:p>
          <a:p>
            <a:endParaRPr lang="es-EC" dirty="0"/>
          </a:p>
        </p:txBody>
      </p:sp>
      <p:pic>
        <p:nvPicPr>
          <p:cNvPr id="5"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15000" y="1029906"/>
            <a:ext cx="5678488" cy="4258866"/>
          </a:xfrm>
        </p:spPr>
      </p:pic>
      <p:sp>
        <p:nvSpPr>
          <p:cNvPr id="6" name="CuadroTexto 5"/>
          <p:cNvSpPr txBox="1"/>
          <p:nvPr/>
        </p:nvSpPr>
        <p:spPr>
          <a:xfrm>
            <a:off x="5715000" y="5494638"/>
            <a:ext cx="5678488" cy="276999"/>
          </a:xfrm>
          <a:prstGeom prst="rect">
            <a:avLst/>
          </a:prstGeom>
          <a:noFill/>
        </p:spPr>
        <p:txBody>
          <a:bodyPr wrap="square" rtlCol="0">
            <a:spAutoFit/>
          </a:bodyPr>
          <a:lstStyle/>
          <a:p>
            <a:pPr algn="ctr"/>
            <a:r>
              <a:rPr lang="es-EC" sz="1200" i="1" dirty="0" smtClean="0"/>
              <a:t>HIKIKOMORI </a:t>
            </a:r>
            <a:r>
              <a:rPr lang="es-EC" sz="1200" i="1" dirty="0" smtClean="0"/>
              <a:t>–</a:t>
            </a:r>
            <a:r>
              <a:rPr lang="es-EC" sz="1200" dirty="0" smtClean="0"/>
              <a:t> </a:t>
            </a:r>
            <a:r>
              <a:rPr lang="es-EC" sz="1200" dirty="0" smtClean="0"/>
              <a:t>MotivatedPhotos.com  </a:t>
            </a:r>
            <a:endParaRPr lang="es-EC" sz="1200" dirty="0"/>
          </a:p>
        </p:txBody>
      </p:sp>
    </p:spTree>
    <p:extLst>
      <p:ext uri="{BB962C8B-B14F-4D97-AF65-F5344CB8AC3E}">
        <p14:creationId xmlns:p14="http://schemas.microsoft.com/office/powerpoint/2010/main" val="672508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a:t>INVESTIGACIÓN</a:t>
            </a:r>
            <a:endParaRPr lang="es-EC" dirty="0"/>
          </a:p>
        </p:txBody>
      </p:sp>
      <p:pic>
        <p:nvPicPr>
          <p:cNvPr id="7" name="Marcador de posición de imagen 6"/>
          <p:cNvPicPr>
            <a:picLocks noGrp="1" noChangeAspect="1"/>
          </p:cNvPicPr>
          <p:nvPr>
            <p:ph type="pic" idx="1"/>
          </p:nvPr>
        </p:nvPicPr>
        <p:blipFill>
          <a:blip r:embed="rId2">
            <a:extLst>
              <a:ext uri="{28A0092B-C50C-407E-A947-70E740481C1C}">
                <a14:useLocalDpi xmlns:a14="http://schemas.microsoft.com/office/drawing/2010/main" val="0"/>
              </a:ext>
            </a:extLst>
          </a:blip>
          <a:srcRect t="24976" b="24976"/>
          <a:stretch>
            <a:fillRect/>
          </a:stretch>
        </p:blipFill>
        <p:spPr/>
      </p:pic>
      <p:sp>
        <p:nvSpPr>
          <p:cNvPr id="4" name="Marcador de texto 3"/>
          <p:cNvSpPr>
            <a:spLocks noGrp="1"/>
          </p:cNvSpPr>
          <p:nvPr>
            <p:ph type="body" sz="half" idx="2"/>
          </p:nvPr>
        </p:nvSpPr>
        <p:spPr/>
        <p:txBody>
          <a:bodyPr/>
          <a:lstStyle/>
          <a:p>
            <a:endParaRPr lang="es-EC"/>
          </a:p>
        </p:txBody>
      </p:sp>
    </p:spTree>
    <p:extLst>
      <p:ext uri="{BB962C8B-B14F-4D97-AF65-F5344CB8AC3E}">
        <p14:creationId xmlns:p14="http://schemas.microsoft.com/office/powerpoint/2010/main" val="2058883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INVESTIGACIÓN</a:t>
            </a:r>
            <a:endParaRPr lang="es-EC" dirty="0"/>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22041" y="1056421"/>
            <a:ext cx="5754624" cy="4315968"/>
          </a:xfrm>
        </p:spPr>
      </p:pic>
      <p:sp>
        <p:nvSpPr>
          <p:cNvPr id="4" name="Marcador de texto 3"/>
          <p:cNvSpPr>
            <a:spLocks noGrp="1"/>
          </p:cNvSpPr>
          <p:nvPr>
            <p:ph type="body" sz="half" idx="2"/>
          </p:nvPr>
        </p:nvSpPr>
        <p:spPr/>
        <p:txBody>
          <a:bodyPr/>
          <a:lstStyle/>
          <a:p>
            <a:r>
              <a:rPr lang="es-EC" dirty="0" smtClean="0"/>
              <a:t>Investigación teórica de fuentes secundarias.</a:t>
            </a:r>
          </a:p>
          <a:p>
            <a:r>
              <a:rPr lang="es-EC" dirty="0" smtClean="0"/>
              <a:t>Llevar </a:t>
            </a:r>
            <a:r>
              <a:rPr lang="es-EC" dirty="0"/>
              <a:t>una </a:t>
            </a:r>
            <a:r>
              <a:rPr lang="es-EC" dirty="0" smtClean="0"/>
              <a:t>bitácora del proceso.</a:t>
            </a:r>
          </a:p>
          <a:p>
            <a:r>
              <a:rPr lang="es-EC" dirty="0" smtClean="0"/>
              <a:t>Palabras clave son </a:t>
            </a:r>
            <a:r>
              <a:rPr lang="es-EC" dirty="0"/>
              <a:t>l</a:t>
            </a:r>
            <a:r>
              <a:rPr lang="es-EC" dirty="0" smtClean="0"/>
              <a:t>a </a:t>
            </a:r>
            <a:r>
              <a:rPr lang="es-EC" dirty="0"/>
              <a:t>alienación, la enajenación, el capitalismo, el activismo y el </a:t>
            </a:r>
            <a:r>
              <a:rPr lang="es-EC" dirty="0" smtClean="0"/>
              <a:t>arte</a:t>
            </a:r>
            <a:r>
              <a:rPr lang="es-EC" dirty="0" smtClean="0"/>
              <a:t>.</a:t>
            </a:r>
          </a:p>
          <a:p>
            <a:endParaRPr lang="es-EC" dirty="0" smtClean="0"/>
          </a:p>
        </p:txBody>
      </p:sp>
      <p:sp>
        <p:nvSpPr>
          <p:cNvPr id="7" name="CuadroTexto 6"/>
          <p:cNvSpPr txBox="1"/>
          <p:nvPr/>
        </p:nvSpPr>
        <p:spPr>
          <a:xfrm>
            <a:off x="5715000" y="5494638"/>
            <a:ext cx="5678488" cy="276999"/>
          </a:xfrm>
          <a:prstGeom prst="rect">
            <a:avLst/>
          </a:prstGeom>
          <a:noFill/>
        </p:spPr>
        <p:txBody>
          <a:bodyPr wrap="square" rtlCol="0">
            <a:spAutoFit/>
          </a:bodyPr>
          <a:lstStyle/>
          <a:p>
            <a:pPr algn="ctr"/>
            <a:r>
              <a:rPr lang="es-EC" sz="1200" i="1" dirty="0" smtClean="0"/>
              <a:t>HIKIKOMORI </a:t>
            </a:r>
            <a:r>
              <a:rPr lang="es-EC" sz="1200" i="1" dirty="0" smtClean="0"/>
              <a:t>- </a:t>
            </a:r>
            <a:r>
              <a:rPr lang="es-EC" sz="1200" dirty="0" err="1" smtClean="0"/>
              <a:t>Wikimedia</a:t>
            </a:r>
            <a:r>
              <a:rPr lang="es-EC" sz="1200" dirty="0" smtClean="0"/>
              <a:t> </a:t>
            </a:r>
            <a:r>
              <a:rPr lang="es-EC" sz="1200" dirty="0" err="1" smtClean="0"/>
              <a:t>Commons</a:t>
            </a:r>
            <a:r>
              <a:rPr lang="es-EC" sz="1200" dirty="0" smtClean="0"/>
              <a:t>  </a:t>
            </a:r>
            <a:endParaRPr lang="es-EC" sz="1200" dirty="0"/>
          </a:p>
        </p:txBody>
      </p:sp>
    </p:spTree>
    <p:extLst>
      <p:ext uri="{BB962C8B-B14F-4D97-AF65-F5344CB8AC3E}">
        <p14:creationId xmlns:p14="http://schemas.microsoft.com/office/powerpoint/2010/main" val="3334933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BASES TEÓRICAS</a:t>
            </a:r>
            <a:endParaRPr lang="es-EC" dirty="0"/>
          </a:p>
        </p:txBody>
      </p:sp>
      <p:sp>
        <p:nvSpPr>
          <p:cNvPr id="3" name="Marcador de contenido 2"/>
          <p:cNvSpPr>
            <a:spLocks noGrp="1"/>
          </p:cNvSpPr>
          <p:nvPr>
            <p:ph sz="half" idx="1"/>
          </p:nvPr>
        </p:nvSpPr>
        <p:spPr/>
        <p:txBody>
          <a:bodyPr/>
          <a:lstStyle/>
          <a:p>
            <a:r>
              <a:rPr lang="es-EC" dirty="0" smtClean="0"/>
              <a:t>Desplazamiento del yo al yo social por el ídolo:</a:t>
            </a:r>
            <a:endParaRPr lang="es-EC" dirty="0"/>
          </a:p>
          <a:p>
            <a:endParaRPr lang="es-EC" dirty="0"/>
          </a:p>
          <a:p>
            <a:pPr lvl="1"/>
            <a:r>
              <a:rPr lang="es-EC" dirty="0"/>
              <a:t>Capital es el ídolo</a:t>
            </a:r>
          </a:p>
          <a:p>
            <a:pPr lvl="1"/>
            <a:r>
              <a:rPr lang="es-EC" dirty="0"/>
              <a:t>Ocurren procesos de </a:t>
            </a:r>
            <a:r>
              <a:rPr lang="es-EC" dirty="0" err="1"/>
              <a:t>abstratificación</a:t>
            </a:r>
            <a:endParaRPr lang="es-EC" dirty="0"/>
          </a:p>
          <a:p>
            <a:pPr lvl="1"/>
            <a:r>
              <a:rPr lang="es-EC" dirty="0"/>
              <a:t>Hombre es un consumidor permanente</a:t>
            </a:r>
          </a:p>
          <a:p>
            <a:pPr lvl="1"/>
            <a:r>
              <a:rPr lang="es-EC" dirty="0"/>
              <a:t>Se busca seguridad en las posesiones </a:t>
            </a:r>
          </a:p>
          <a:p>
            <a:pPr lvl="1"/>
            <a:r>
              <a:rPr lang="es-EC" dirty="0"/>
              <a:t>“Normal” sacrificar la identidad, la personalidad</a:t>
            </a:r>
          </a:p>
          <a:p>
            <a:endParaRPr lang="es-EC" dirty="0"/>
          </a:p>
        </p:txBody>
      </p:sp>
      <p:sp>
        <p:nvSpPr>
          <p:cNvPr id="4" name="Marcador de contenido 3"/>
          <p:cNvSpPr>
            <a:spLocks noGrp="1"/>
          </p:cNvSpPr>
          <p:nvPr>
            <p:ph sz="half" idx="2"/>
          </p:nvPr>
        </p:nvSpPr>
        <p:spPr/>
        <p:txBody>
          <a:bodyPr/>
          <a:lstStyle/>
          <a:p>
            <a:r>
              <a:rPr lang="es-EC" dirty="0"/>
              <a:t>Nueva Economía psíquica:</a:t>
            </a:r>
          </a:p>
          <a:p>
            <a:endParaRPr lang="es-EC" dirty="0"/>
          </a:p>
          <a:p>
            <a:pPr lvl="1"/>
            <a:r>
              <a:rPr lang="es-EC" dirty="0"/>
              <a:t>Perdida de lo sagrado (</a:t>
            </a:r>
            <a:r>
              <a:rPr lang="es-EC" dirty="0" smtClean="0"/>
              <a:t>religión, autoridad)</a:t>
            </a:r>
            <a:endParaRPr lang="es-EC" dirty="0"/>
          </a:p>
          <a:p>
            <a:pPr lvl="1"/>
            <a:r>
              <a:rPr lang="es-EC" dirty="0"/>
              <a:t>Perdida del otro (referente)</a:t>
            </a:r>
          </a:p>
          <a:p>
            <a:pPr lvl="1"/>
            <a:r>
              <a:rPr lang="es-EC" dirty="0"/>
              <a:t>No hay </a:t>
            </a:r>
            <a:r>
              <a:rPr lang="es-EC" dirty="0" smtClean="0"/>
              <a:t>límites </a:t>
            </a:r>
            <a:r>
              <a:rPr lang="es-EC" dirty="0"/>
              <a:t>aparentes</a:t>
            </a:r>
          </a:p>
          <a:p>
            <a:pPr lvl="1"/>
            <a:r>
              <a:rPr lang="es-EC" dirty="0"/>
              <a:t>No hay objeto fijo (ligadura  a la realidad)</a:t>
            </a:r>
          </a:p>
          <a:p>
            <a:pPr lvl="1"/>
            <a:r>
              <a:rPr lang="es-EC" dirty="0"/>
              <a:t>Posibilidad de satisfacer cualquier goce (consumismo)</a:t>
            </a:r>
          </a:p>
          <a:p>
            <a:pPr lvl="1"/>
            <a:r>
              <a:rPr lang="es-EC" dirty="0"/>
              <a:t>No hay individualidad</a:t>
            </a:r>
          </a:p>
          <a:p>
            <a:endParaRPr lang="es-EC" dirty="0"/>
          </a:p>
        </p:txBody>
      </p:sp>
      <p:pic>
        <p:nvPicPr>
          <p:cNvPr id="5" name="4 Marcador de contenido" descr="Germinal8.jpg"/>
          <p:cNvPicPr>
            <a:picLocks noChangeAspect="1"/>
          </p:cNvPicPr>
          <p:nvPr/>
        </p:nvPicPr>
        <p:blipFill>
          <a:blip r:embed="rId2" cstate="print"/>
          <a:stretch>
            <a:fillRect/>
          </a:stretch>
        </p:blipFill>
        <p:spPr>
          <a:xfrm>
            <a:off x="8308073" y="787862"/>
            <a:ext cx="913441" cy="1296970"/>
          </a:xfrm>
          <a:prstGeom prst="rect">
            <a:avLst/>
          </a:prstGeom>
        </p:spPr>
      </p:pic>
      <p:pic>
        <p:nvPicPr>
          <p:cNvPr id="6" name="7 Marcador de contenido" descr="getcover.jpg"/>
          <p:cNvPicPr>
            <a:picLocks noChangeAspect="1"/>
          </p:cNvPicPr>
          <p:nvPr/>
        </p:nvPicPr>
        <p:blipFill>
          <a:blip r:embed="rId3" cstate="print"/>
          <a:stretch>
            <a:fillRect/>
          </a:stretch>
        </p:blipFill>
        <p:spPr>
          <a:xfrm>
            <a:off x="9745362" y="787611"/>
            <a:ext cx="829305" cy="1295789"/>
          </a:xfrm>
          <a:prstGeom prst="rect">
            <a:avLst/>
          </a:prstGeom>
        </p:spPr>
      </p:pic>
    </p:spTree>
    <p:extLst>
      <p:ext uri="{BB962C8B-B14F-4D97-AF65-F5344CB8AC3E}">
        <p14:creationId xmlns:p14="http://schemas.microsoft.com/office/powerpoint/2010/main" val="16617235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1155933" y="1709351"/>
            <a:ext cx="4754880" cy="402336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EC" smtClean="0"/>
              <a:t>… los sesgos cognitivos son procedimientos que proveen ayuda en la solución de un problema, pero no de manera justificada. Son juicios intuitivos, que se basan en el conocimiento parcial, en la experiencia o en suposiciones que a veces son correctas y otras veces son erradas, no existe una seguridad absoluta y lógica sobre los mismos. (Cortada, 2008:69)</a:t>
            </a:r>
          </a:p>
          <a:p>
            <a:endParaRPr lang="es-EC" dirty="0"/>
          </a:p>
        </p:txBody>
      </p:sp>
      <p:sp>
        <p:nvSpPr>
          <p:cNvPr id="3" name="Marcador de contenido 3"/>
          <p:cNvSpPr txBox="1">
            <a:spLocks/>
          </p:cNvSpPr>
          <p:nvPr/>
        </p:nvSpPr>
        <p:spPr>
          <a:xfrm>
            <a:off x="6121125" y="1709351"/>
            <a:ext cx="4754880" cy="402336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EC" smtClean="0"/>
              <a:t>“Su autoenajenación ha alcanzado un grado tal, que le permite vivir (al sujeto) su propia aniquilación como un goce estético de primer orden” (Benjamin, 2003:99)</a:t>
            </a:r>
            <a:endParaRPr lang="es-EC" dirty="0"/>
          </a:p>
        </p:txBody>
      </p:sp>
    </p:spTree>
    <p:extLst>
      <p:ext uri="{BB962C8B-B14F-4D97-AF65-F5344CB8AC3E}">
        <p14:creationId xmlns:p14="http://schemas.microsoft.com/office/powerpoint/2010/main" val="1388282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dirty="0" smtClean="0"/>
              <a:t>Culture </a:t>
            </a:r>
            <a:r>
              <a:rPr lang="es-EC" dirty="0" err="1" smtClean="0"/>
              <a:t>Jamming</a:t>
            </a:r>
            <a:endParaRPr lang="es-EC"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0432" y="2084832"/>
            <a:ext cx="4316782" cy="2004841"/>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0139" y="976120"/>
            <a:ext cx="5336521" cy="3747557"/>
          </a:xfrm>
          <a:prstGeom prst="rect">
            <a:avLst/>
          </a:prstGeom>
        </p:spPr>
      </p:pic>
      <p:sp>
        <p:nvSpPr>
          <p:cNvPr id="6" name="CuadroTexto 5"/>
          <p:cNvSpPr txBox="1"/>
          <p:nvPr/>
        </p:nvSpPr>
        <p:spPr>
          <a:xfrm>
            <a:off x="5999155" y="4937862"/>
            <a:ext cx="5678488" cy="276999"/>
          </a:xfrm>
          <a:prstGeom prst="rect">
            <a:avLst/>
          </a:prstGeom>
          <a:noFill/>
        </p:spPr>
        <p:txBody>
          <a:bodyPr wrap="square" rtlCol="0">
            <a:spAutoFit/>
          </a:bodyPr>
          <a:lstStyle/>
          <a:p>
            <a:pPr algn="ctr"/>
            <a:r>
              <a:rPr lang="es-EC" sz="1200" dirty="0" err="1"/>
              <a:t>Joe</a:t>
            </a:r>
            <a:r>
              <a:rPr lang="es-EC" sz="1200" dirty="0"/>
              <a:t> </a:t>
            </a:r>
            <a:r>
              <a:rPr lang="es-EC" sz="1200" dirty="0" err="1"/>
              <a:t>Chemo</a:t>
            </a:r>
            <a:r>
              <a:rPr lang="es-EC" sz="1200" dirty="0"/>
              <a:t> </a:t>
            </a:r>
            <a:r>
              <a:rPr lang="es-EC" sz="1200" dirty="0" smtClean="0"/>
              <a:t>– </a:t>
            </a:r>
            <a:r>
              <a:rPr lang="es-EC" sz="1200" dirty="0" err="1" smtClean="0"/>
              <a:t>Billboard</a:t>
            </a:r>
            <a:r>
              <a:rPr lang="es-EC" sz="1200" dirty="0" smtClean="0"/>
              <a:t> </a:t>
            </a:r>
            <a:r>
              <a:rPr lang="es-EC" sz="1200" dirty="0" err="1" smtClean="0"/>
              <a:t>Adbusters.og</a:t>
            </a:r>
            <a:endParaRPr lang="es-EC" sz="1200" dirty="0"/>
          </a:p>
        </p:txBody>
      </p:sp>
      <p:sp>
        <p:nvSpPr>
          <p:cNvPr id="7" name="CuadroTexto 6"/>
          <p:cNvSpPr txBox="1"/>
          <p:nvPr/>
        </p:nvSpPr>
        <p:spPr>
          <a:xfrm>
            <a:off x="249579" y="4345460"/>
            <a:ext cx="5678488" cy="461665"/>
          </a:xfrm>
          <a:prstGeom prst="rect">
            <a:avLst/>
          </a:prstGeom>
          <a:noFill/>
        </p:spPr>
        <p:txBody>
          <a:bodyPr wrap="square" rtlCol="0">
            <a:spAutoFit/>
          </a:bodyPr>
          <a:lstStyle/>
          <a:p>
            <a:pPr algn="ctr"/>
            <a:r>
              <a:rPr lang="en-US" sz="1200" dirty="0"/>
              <a:t>I miss my lung, 1998. </a:t>
            </a:r>
            <a:endParaRPr lang="en-US" sz="1200" dirty="0" smtClean="0"/>
          </a:p>
          <a:p>
            <a:pPr algn="ctr"/>
            <a:r>
              <a:rPr lang="en-US" sz="1200" dirty="0" smtClean="0"/>
              <a:t>California </a:t>
            </a:r>
            <a:r>
              <a:rPr lang="en-US" sz="1200" dirty="0" err="1" smtClean="0"/>
              <a:t>Deparment</a:t>
            </a:r>
            <a:r>
              <a:rPr lang="en-US" sz="1200" dirty="0" smtClean="0"/>
              <a:t> of Health Services -</a:t>
            </a:r>
            <a:r>
              <a:rPr lang="es-EC" sz="1200" i="1" dirty="0" smtClean="0"/>
              <a:t> </a:t>
            </a:r>
            <a:r>
              <a:rPr lang="es-EC" sz="1200" dirty="0" smtClean="0"/>
              <a:t>Adbusters.org</a:t>
            </a:r>
            <a:endParaRPr lang="es-EC" sz="1200" dirty="0"/>
          </a:p>
        </p:txBody>
      </p:sp>
    </p:spTree>
    <p:extLst>
      <p:ext uri="{BB962C8B-B14F-4D97-AF65-F5344CB8AC3E}">
        <p14:creationId xmlns:p14="http://schemas.microsoft.com/office/powerpoint/2010/main" val="35785812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538</TotalTime>
  <Words>1200</Words>
  <Application>Microsoft Office PowerPoint</Application>
  <PresentationFormat>Panorámica</PresentationFormat>
  <Paragraphs>114</Paragraphs>
  <Slides>23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23</vt:i4>
      </vt:variant>
    </vt:vector>
  </HeadingPairs>
  <TitlesOfParts>
    <vt:vector size="28" baseType="lpstr">
      <vt:lpstr>Calibri</vt:lpstr>
      <vt:lpstr>Tw Cen MT</vt:lpstr>
      <vt:lpstr>Tw Cen MT Condensed</vt:lpstr>
      <vt:lpstr>Wingdings 3</vt:lpstr>
      <vt:lpstr>Integral</vt:lpstr>
      <vt:lpstr>GUÍA DE LA ALIENACIÓN</vt:lpstr>
      <vt:lpstr>antecedentes</vt:lpstr>
      <vt:lpstr>Presentación de PowerPoint</vt:lpstr>
      <vt:lpstr>ENAJENACIÓN</vt:lpstr>
      <vt:lpstr>INVESTIGACIÓN</vt:lpstr>
      <vt:lpstr>INVESTIGACIÓN</vt:lpstr>
      <vt:lpstr>BASES TEÓRICAS</vt:lpstr>
      <vt:lpstr>Presentación de PowerPoint</vt:lpstr>
      <vt:lpstr>Culture Jamming</vt:lpstr>
      <vt:lpstr>pruebas del libro</vt:lpstr>
      <vt:lpstr>De Enajenación a alienación</vt:lpstr>
      <vt:lpstr>Libro ilustrado</vt:lpstr>
      <vt:lpstr>referentes</vt:lpstr>
      <vt:lpstr>diseño</vt:lpstr>
      <vt:lpstr>Presentación de PowerPoint</vt:lpstr>
      <vt:lpstr>CONTENIDO</vt:lpstr>
      <vt:lpstr>Animaciones</vt:lpstr>
      <vt:lpstr>CONCLUSIONES</vt:lpstr>
      <vt:lpstr>ZOMBI CONSUMISTA</vt:lpstr>
      <vt:lpstr>Lanzamiento del libro</vt:lpstr>
      <vt:lpstr>reflexiones</vt:lpstr>
      <vt:lpstr>Bibliografía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GUIA DE LA ALIENACIÓN</dc:title>
  <dc:creator>Calcomaniaeropajita</dc:creator>
  <cp:lastModifiedBy>Calcomaniaeropajita</cp:lastModifiedBy>
  <cp:revision>112</cp:revision>
  <dcterms:created xsi:type="dcterms:W3CDTF">2015-05-14T14:15:33Z</dcterms:created>
  <dcterms:modified xsi:type="dcterms:W3CDTF">2015-05-14T23:17:35Z</dcterms:modified>
</cp:coreProperties>
</file>