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20" r:id="rId2"/>
  </p:sldMasterIdLst>
  <p:notesMasterIdLst>
    <p:notesMasterId r:id="rId111"/>
  </p:notesMasterIdLst>
  <p:sldIdLst>
    <p:sldId id="297" r:id="rId3"/>
    <p:sldId id="259" r:id="rId4"/>
    <p:sldId id="309" r:id="rId5"/>
    <p:sldId id="424" r:id="rId6"/>
    <p:sldId id="425" r:id="rId7"/>
    <p:sldId id="426" r:id="rId8"/>
    <p:sldId id="427" r:id="rId9"/>
    <p:sldId id="428" r:id="rId10"/>
    <p:sldId id="429" r:id="rId11"/>
    <p:sldId id="430" r:id="rId12"/>
    <p:sldId id="431" r:id="rId13"/>
    <p:sldId id="432" r:id="rId14"/>
    <p:sldId id="433" r:id="rId15"/>
    <p:sldId id="434" r:id="rId16"/>
    <p:sldId id="435" r:id="rId17"/>
    <p:sldId id="436" r:id="rId18"/>
    <p:sldId id="437" r:id="rId19"/>
    <p:sldId id="438" r:id="rId20"/>
    <p:sldId id="439" r:id="rId21"/>
    <p:sldId id="440" r:id="rId22"/>
    <p:sldId id="441" r:id="rId23"/>
    <p:sldId id="442" r:id="rId24"/>
    <p:sldId id="443" r:id="rId25"/>
    <p:sldId id="444" r:id="rId26"/>
    <p:sldId id="445" r:id="rId27"/>
    <p:sldId id="447" r:id="rId28"/>
    <p:sldId id="308" r:id="rId29"/>
    <p:sldId id="446" r:id="rId30"/>
    <p:sldId id="449" r:id="rId31"/>
    <p:sldId id="450" r:id="rId32"/>
    <p:sldId id="451" r:id="rId33"/>
    <p:sldId id="452" r:id="rId34"/>
    <p:sldId id="453" r:id="rId35"/>
    <p:sldId id="454" r:id="rId36"/>
    <p:sldId id="310" r:id="rId37"/>
    <p:sldId id="456" r:id="rId38"/>
    <p:sldId id="455" r:id="rId39"/>
    <p:sldId id="457" r:id="rId40"/>
    <p:sldId id="458" r:id="rId41"/>
    <p:sldId id="459" r:id="rId42"/>
    <p:sldId id="460" r:id="rId43"/>
    <p:sldId id="461" r:id="rId44"/>
    <p:sldId id="462" r:id="rId45"/>
    <p:sldId id="463" r:id="rId46"/>
    <p:sldId id="464" r:id="rId47"/>
    <p:sldId id="465" r:id="rId48"/>
    <p:sldId id="363" r:id="rId49"/>
    <p:sldId id="312" r:id="rId50"/>
    <p:sldId id="314" r:id="rId51"/>
    <p:sldId id="315" r:id="rId52"/>
    <p:sldId id="317" r:id="rId53"/>
    <p:sldId id="316" r:id="rId54"/>
    <p:sldId id="396" r:id="rId55"/>
    <p:sldId id="419" r:id="rId56"/>
    <p:sldId id="397" r:id="rId57"/>
    <p:sldId id="398" r:id="rId58"/>
    <p:sldId id="399" r:id="rId59"/>
    <p:sldId id="400" r:id="rId60"/>
    <p:sldId id="320" r:id="rId61"/>
    <p:sldId id="324" r:id="rId62"/>
    <p:sldId id="325" r:id="rId63"/>
    <p:sldId id="326" r:id="rId64"/>
    <p:sldId id="327" r:id="rId65"/>
    <p:sldId id="321" r:id="rId66"/>
    <p:sldId id="343" r:id="rId67"/>
    <p:sldId id="468" r:id="rId68"/>
    <p:sldId id="467" r:id="rId69"/>
    <p:sldId id="350" r:id="rId70"/>
    <p:sldId id="472" r:id="rId71"/>
    <p:sldId id="469" r:id="rId72"/>
    <p:sldId id="470" r:id="rId73"/>
    <p:sldId id="471" r:id="rId74"/>
    <p:sldId id="473" r:id="rId75"/>
    <p:sldId id="474" r:id="rId76"/>
    <p:sldId id="475" r:id="rId77"/>
    <p:sldId id="344" r:id="rId78"/>
    <p:sldId id="476" r:id="rId79"/>
    <p:sldId id="477" r:id="rId80"/>
    <p:sldId id="478" r:id="rId81"/>
    <p:sldId id="479" r:id="rId82"/>
    <p:sldId id="346" r:id="rId83"/>
    <p:sldId id="480" r:id="rId84"/>
    <p:sldId id="481" r:id="rId85"/>
    <p:sldId id="482" r:id="rId86"/>
    <p:sldId id="483" r:id="rId87"/>
    <p:sldId id="484" r:id="rId88"/>
    <p:sldId id="485" r:id="rId89"/>
    <p:sldId id="486" r:id="rId90"/>
    <p:sldId id="487" r:id="rId91"/>
    <p:sldId id="488" r:id="rId92"/>
    <p:sldId id="489" r:id="rId93"/>
    <p:sldId id="490" r:id="rId94"/>
    <p:sldId id="491" r:id="rId95"/>
    <p:sldId id="492" r:id="rId96"/>
    <p:sldId id="493" r:id="rId97"/>
    <p:sldId id="494" r:id="rId98"/>
    <p:sldId id="495" r:id="rId99"/>
    <p:sldId id="496" r:id="rId100"/>
    <p:sldId id="497" r:id="rId101"/>
    <p:sldId id="498" r:id="rId102"/>
    <p:sldId id="499" r:id="rId103"/>
    <p:sldId id="500" r:id="rId104"/>
    <p:sldId id="501" r:id="rId105"/>
    <p:sldId id="502" r:id="rId106"/>
    <p:sldId id="503" r:id="rId107"/>
    <p:sldId id="504" r:id="rId108"/>
    <p:sldId id="505" r:id="rId109"/>
    <p:sldId id="407" r:id="rId110"/>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5F5"/>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1190" autoAdjust="0"/>
  </p:normalViewPr>
  <p:slideViewPr>
    <p:cSldViewPr snapToGrid="0">
      <p:cViewPr>
        <p:scale>
          <a:sx n="75" d="100"/>
          <a:sy n="75" d="100"/>
        </p:scale>
        <p:origin x="-2718" y="-7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viewProps" Target="viewProp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44968A-0EE3-4F47-B959-E964B8CBD46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EC"/>
        </a:p>
      </dgm:t>
    </dgm:pt>
    <dgm:pt modelId="{C7AEC23C-593A-4C2C-964E-DCCDE638CB80}">
      <dgm:prSet phldrT="[Texto]" custT="1"/>
      <dgm:spPr>
        <a:solidFill>
          <a:schemeClr val="accent4"/>
        </a:solidFill>
        <a:ln w="3175">
          <a:solidFill>
            <a:schemeClr val="tx1"/>
          </a:solidFill>
        </a:ln>
      </dgm:spPr>
      <dgm:t>
        <a:bodyPr/>
        <a:lstStyle/>
        <a:p>
          <a:r>
            <a:rPr lang="es-EC" sz="1050" smtClean="0">
              <a:solidFill>
                <a:schemeClr val="tx1"/>
              </a:solidFill>
              <a:latin typeface="Roboto Cn" pitchFamily="2" charset="0"/>
              <a:ea typeface="Roboto Cn" pitchFamily="2" charset="0"/>
            </a:rPr>
            <a:t>ME INTERESO</a:t>
          </a:r>
          <a:endParaRPr lang="es-EC" sz="1600" dirty="0">
            <a:solidFill>
              <a:schemeClr val="tx1"/>
            </a:solidFill>
            <a:latin typeface="Roboto Cn" pitchFamily="2" charset="0"/>
            <a:ea typeface="Roboto Cn" pitchFamily="2" charset="0"/>
          </a:endParaRPr>
        </a:p>
      </dgm:t>
    </dgm:pt>
    <dgm:pt modelId="{05E3EA69-4F3F-4338-9659-1D0513C7548A}" type="parTrans" cxnId="{FA77C49F-DBA8-4E8C-B9AF-F28944025A58}">
      <dgm:prSet/>
      <dgm:spPr/>
      <dgm:t>
        <a:bodyPr/>
        <a:lstStyle/>
        <a:p>
          <a:endParaRPr lang="es-EC"/>
        </a:p>
      </dgm:t>
    </dgm:pt>
    <dgm:pt modelId="{DC4E913D-47B4-4517-ADBC-30F715CFE103}" type="sibTrans" cxnId="{FA77C49F-DBA8-4E8C-B9AF-F28944025A58}">
      <dgm:prSet/>
      <dgm:spPr>
        <a:solidFill>
          <a:schemeClr val="bg1">
            <a:lumMod val="65000"/>
          </a:schemeClr>
        </a:solidFill>
        <a:ln>
          <a:noFill/>
        </a:ln>
      </dgm:spPr>
      <dgm:t>
        <a:bodyPr/>
        <a:lstStyle/>
        <a:p>
          <a:endParaRPr lang="es-EC"/>
        </a:p>
      </dgm:t>
    </dgm:pt>
    <dgm:pt modelId="{BD543EDB-5421-4369-B6EC-C58EFA2916D1}">
      <dgm:prSet phldrT="[Texto]"/>
      <dgm:spPr>
        <a:solidFill>
          <a:schemeClr val="accent4"/>
        </a:solidFill>
        <a:ln w="3175">
          <a:solidFill>
            <a:schemeClr val="tx1"/>
          </a:solidFill>
        </a:ln>
      </dgm:spPr>
      <dgm:t>
        <a:bodyPr/>
        <a:lstStyle/>
        <a:p>
          <a:r>
            <a:rPr lang="es-EC" dirty="0" smtClean="0">
              <a:solidFill>
                <a:schemeClr val="tx1"/>
              </a:solidFill>
              <a:latin typeface="Roboto Cn" pitchFamily="2" charset="0"/>
              <a:ea typeface="Roboto Cn" pitchFamily="2" charset="0"/>
            </a:rPr>
            <a:t>APRENDO</a:t>
          </a:r>
        </a:p>
        <a:p>
          <a:r>
            <a:rPr lang="es-ES" dirty="0" smtClean="0">
              <a:solidFill>
                <a:schemeClr val="tx1"/>
              </a:solidFill>
              <a:latin typeface="Roboto Cn" pitchFamily="2" charset="0"/>
              <a:ea typeface="Roboto Cn" pitchFamily="2" charset="0"/>
            </a:rPr>
            <a:t>COMPARTO</a:t>
          </a:r>
          <a:endParaRPr lang="es-EC" dirty="0">
            <a:solidFill>
              <a:schemeClr val="tx1"/>
            </a:solidFill>
            <a:latin typeface="Roboto Cn" pitchFamily="2" charset="0"/>
            <a:ea typeface="Roboto Cn" pitchFamily="2" charset="0"/>
          </a:endParaRPr>
        </a:p>
      </dgm:t>
    </dgm:pt>
    <dgm:pt modelId="{93C96937-7ECF-4973-ACC7-7A05B8A4BDE2}" type="parTrans" cxnId="{B29BAD49-FF73-471F-9946-E7BA7F341708}">
      <dgm:prSet/>
      <dgm:spPr/>
      <dgm:t>
        <a:bodyPr/>
        <a:lstStyle/>
        <a:p>
          <a:endParaRPr lang="es-EC"/>
        </a:p>
      </dgm:t>
    </dgm:pt>
    <dgm:pt modelId="{93D14D0A-3114-4181-BD7D-9E5AC87B0CF9}" type="sibTrans" cxnId="{B29BAD49-FF73-471F-9946-E7BA7F341708}">
      <dgm:prSet/>
      <dgm:spPr>
        <a:solidFill>
          <a:schemeClr val="bg1">
            <a:lumMod val="65000"/>
          </a:schemeClr>
        </a:solidFill>
        <a:ln>
          <a:noFill/>
        </a:ln>
      </dgm:spPr>
      <dgm:t>
        <a:bodyPr/>
        <a:lstStyle/>
        <a:p>
          <a:endParaRPr lang="es-EC"/>
        </a:p>
      </dgm:t>
    </dgm:pt>
    <dgm:pt modelId="{96C6E0F4-1050-4CCF-9BF5-29F4202BD713}">
      <dgm:prSet phldrT="[Texto]"/>
      <dgm:spPr>
        <a:solidFill>
          <a:schemeClr val="accent4"/>
        </a:solidFill>
        <a:ln w="3175">
          <a:solidFill>
            <a:schemeClr val="tx1"/>
          </a:solidFill>
        </a:ln>
      </dgm:spPr>
      <dgm:t>
        <a:bodyPr/>
        <a:lstStyle/>
        <a:p>
          <a:r>
            <a:rPr lang="es-EC" dirty="0" smtClean="0">
              <a:solidFill>
                <a:schemeClr val="tx1"/>
              </a:solidFill>
              <a:latin typeface="Roboto Cn" pitchFamily="2" charset="0"/>
              <a:ea typeface="Roboto Cn" pitchFamily="2" charset="0"/>
            </a:rPr>
            <a:t>INNOVACIÓN</a:t>
          </a:r>
        </a:p>
        <a:p>
          <a:r>
            <a:rPr lang="es-ES" dirty="0" smtClean="0">
              <a:solidFill>
                <a:schemeClr val="tx1"/>
              </a:solidFill>
              <a:latin typeface="Roboto Cn" pitchFamily="2" charset="0"/>
              <a:ea typeface="Roboto Cn" pitchFamily="2" charset="0"/>
            </a:rPr>
            <a:t>HERENCIA</a:t>
          </a:r>
          <a:endParaRPr lang="es-EC" dirty="0">
            <a:solidFill>
              <a:schemeClr val="tx1"/>
            </a:solidFill>
            <a:latin typeface="Roboto Cn" pitchFamily="2" charset="0"/>
            <a:ea typeface="Roboto Cn" pitchFamily="2" charset="0"/>
          </a:endParaRPr>
        </a:p>
      </dgm:t>
    </dgm:pt>
    <dgm:pt modelId="{3EAC6006-E535-4966-A003-FB41974C807F}" type="parTrans" cxnId="{49BC4D8A-EDD7-44EB-BF56-662C1010E28C}">
      <dgm:prSet/>
      <dgm:spPr/>
      <dgm:t>
        <a:bodyPr/>
        <a:lstStyle/>
        <a:p>
          <a:endParaRPr lang="es-EC"/>
        </a:p>
      </dgm:t>
    </dgm:pt>
    <dgm:pt modelId="{5F1B8FBD-CA66-469E-8BC1-96B71A0D248C}" type="sibTrans" cxnId="{49BC4D8A-EDD7-44EB-BF56-662C1010E28C}">
      <dgm:prSet/>
      <dgm:spPr>
        <a:solidFill>
          <a:schemeClr val="bg1">
            <a:lumMod val="65000"/>
          </a:schemeClr>
        </a:solidFill>
        <a:ln>
          <a:noFill/>
        </a:ln>
      </dgm:spPr>
      <dgm:t>
        <a:bodyPr/>
        <a:lstStyle/>
        <a:p>
          <a:endParaRPr lang="es-EC"/>
        </a:p>
      </dgm:t>
    </dgm:pt>
    <dgm:pt modelId="{C4BDA7A3-3B28-4992-B8D2-5CB21BE3855F}">
      <dgm:prSet phldrT="[Texto]"/>
      <dgm:spPr>
        <a:solidFill>
          <a:schemeClr val="accent4"/>
        </a:solidFill>
        <a:ln w="3175">
          <a:solidFill>
            <a:schemeClr val="tx1"/>
          </a:solidFill>
        </a:ln>
      </dgm:spPr>
      <dgm:t>
        <a:bodyPr/>
        <a:lstStyle/>
        <a:p>
          <a:r>
            <a:rPr lang="es-EC" dirty="0" smtClean="0">
              <a:solidFill>
                <a:schemeClr val="tx1"/>
              </a:solidFill>
              <a:latin typeface="Roboto Cn" pitchFamily="2" charset="0"/>
              <a:ea typeface="Roboto Cn" pitchFamily="2" charset="0"/>
            </a:rPr>
            <a:t>LO PRACTICO</a:t>
          </a:r>
          <a:endParaRPr lang="es-EC" dirty="0">
            <a:solidFill>
              <a:schemeClr val="tx1"/>
            </a:solidFill>
            <a:latin typeface="Roboto Cn" pitchFamily="2" charset="0"/>
            <a:ea typeface="Roboto Cn" pitchFamily="2" charset="0"/>
          </a:endParaRPr>
        </a:p>
      </dgm:t>
    </dgm:pt>
    <dgm:pt modelId="{7E703386-0F4B-48CA-B24D-C48D0F89C9DE}" type="parTrans" cxnId="{5A686311-6EFE-4087-A975-A3E7CA8A2C83}">
      <dgm:prSet/>
      <dgm:spPr/>
      <dgm:t>
        <a:bodyPr/>
        <a:lstStyle/>
        <a:p>
          <a:endParaRPr lang="es-EC"/>
        </a:p>
      </dgm:t>
    </dgm:pt>
    <dgm:pt modelId="{298148D4-6DB2-4D95-8038-A1BF13786331}" type="sibTrans" cxnId="{5A686311-6EFE-4087-A975-A3E7CA8A2C83}">
      <dgm:prSet/>
      <dgm:spPr/>
      <dgm:t>
        <a:bodyPr/>
        <a:lstStyle/>
        <a:p>
          <a:endParaRPr lang="es-EC"/>
        </a:p>
      </dgm:t>
    </dgm:pt>
    <dgm:pt modelId="{131C4657-4FD1-49FC-B95A-A7B7C77B1BE1}" type="pres">
      <dgm:prSet presAssocID="{9D44968A-0EE3-4F47-B959-E964B8CBD468}" presName="Name0" presStyleCnt="0">
        <dgm:presLayoutVars>
          <dgm:dir/>
          <dgm:animLvl val="lvl"/>
          <dgm:resizeHandles val="exact"/>
        </dgm:presLayoutVars>
      </dgm:prSet>
      <dgm:spPr/>
      <dgm:t>
        <a:bodyPr/>
        <a:lstStyle/>
        <a:p>
          <a:endParaRPr lang="es-EC"/>
        </a:p>
      </dgm:t>
    </dgm:pt>
    <dgm:pt modelId="{C314D766-ACC5-4B20-B35D-A3D61CB5FEC0}" type="pres">
      <dgm:prSet presAssocID="{9D44968A-0EE3-4F47-B959-E964B8CBD468}" presName="tSp" presStyleCnt="0"/>
      <dgm:spPr/>
    </dgm:pt>
    <dgm:pt modelId="{F6FD1C52-4617-4475-889E-B69E9D9C9AB7}" type="pres">
      <dgm:prSet presAssocID="{9D44968A-0EE3-4F47-B959-E964B8CBD468}" presName="bSp" presStyleCnt="0"/>
      <dgm:spPr/>
    </dgm:pt>
    <dgm:pt modelId="{186C99D6-5964-44B1-BFC1-44CF95E73FB0}" type="pres">
      <dgm:prSet presAssocID="{9D44968A-0EE3-4F47-B959-E964B8CBD468}" presName="process" presStyleCnt="0"/>
      <dgm:spPr/>
    </dgm:pt>
    <dgm:pt modelId="{DA3234CA-E963-4813-9DD9-9E661D3BC22A}" type="pres">
      <dgm:prSet presAssocID="{C7AEC23C-593A-4C2C-964E-DCCDE638CB80}" presName="composite1" presStyleCnt="0"/>
      <dgm:spPr/>
    </dgm:pt>
    <dgm:pt modelId="{363A9F0E-9339-4F79-B72B-D18C1CFAEAB6}" type="pres">
      <dgm:prSet presAssocID="{C7AEC23C-593A-4C2C-964E-DCCDE638CB80}" presName="dummyNode1" presStyleLbl="node1" presStyleIdx="0" presStyleCnt="4"/>
      <dgm:spPr/>
    </dgm:pt>
    <dgm:pt modelId="{394DDE8E-3282-41B2-A0C1-3B14FB48023E}" type="pres">
      <dgm:prSet presAssocID="{C7AEC23C-593A-4C2C-964E-DCCDE638CB80}" presName="childNode1" presStyleLbl="bgAcc1" presStyleIdx="0" presStyleCnt="4">
        <dgm:presLayoutVars>
          <dgm:bulletEnabled val="1"/>
        </dgm:presLayoutVars>
      </dgm:prSet>
      <dgm:spPr>
        <a:solidFill>
          <a:srgbClr val="F8F8F8"/>
        </a:solidFill>
        <a:ln w="3175">
          <a:solidFill>
            <a:schemeClr val="tx1"/>
          </a:solidFill>
        </a:ln>
      </dgm:spPr>
    </dgm:pt>
    <dgm:pt modelId="{5F3C9E26-D65E-4EE6-B29C-3360A6EA0829}" type="pres">
      <dgm:prSet presAssocID="{C7AEC23C-593A-4C2C-964E-DCCDE638CB80}" presName="childNode1tx" presStyleLbl="bgAcc1" presStyleIdx="0" presStyleCnt="4">
        <dgm:presLayoutVars>
          <dgm:bulletEnabled val="1"/>
        </dgm:presLayoutVars>
      </dgm:prSet>
      <dgm:spPr/>
    </dgm:pt>
    <dgm:pt modelId="{1D50D895-9A43-4031-9838-C05E8F21DE11}" type="pres">
      <dgm:prSet presAssocID="{C7AEC23C-593A-4C2C-964E-DCCDE638CB80}" presName="parentNode1" presStyleLbl="node1" presStyleIdx="0" presStyleCnt="4">
        <dgm:presLayoutVars>
          <dgm:chMax val="1"/>
          <dgm:bulletEnabled val="1"/>
        </dgm:presLayoutVars>
      </dgm:prSet>
      <dgm:spPr/>
      <dgm:t>
        <a:bodyPr/>
        <a:lstStyle/>
        <a:p>
          <a:endParaRPr lang="es-EC"/>
        </a:p>
      </dgm:t>
    </dgm:pt>
    <dgm:pt modelId="{66DCB342-789F-4EF8-851C-1B2886A6AE3A}" type="pres">
      <dgm:prSet presAssocID="{C7AEC23C-593A-4C2C-964E-DCCDE638CB80}" presName="connSite1" presStyleCnt="0"/>
      <dgm:spPr/>
    </dgm:pt>
    <dgm:pt modelId="{A0F6E0E8-AE50-45D6-AE9B-3D5AB8C533D6}" type="pres">
      <dgm:prSet presAssocID="{DC4E913D-47B4-4517-ADBC-30F715CFE103}" presName="Name9" presStyleLbl="sibTrans2D1" presStyleIdx="0" presStyleCnt="3"/>
      <dgm:spPr/>
      <dgm:t>
        <a:bodyPr/>
        <a:lstStyle/>
        <a:p>
          <a:endParaRPr lang="es-EC"/>
        </a:p>
      </dgm:t>
    </dgm:pt>
    <dgm:pt modelId="{5D5A69C3-649A-4DF1-A5D1-73F45057F518}" type="pres">
      <dgm:prSet presAssocID="{BD543EDB-5421-4369-B6EC-C58EFA2916D1}" presName="composite2" presStyleCnt="0"/>
      <dgm:spPr/>
    </dgm:pt>
    <dgm:pt modelId="{69A010F8-D792-4E5A-8492-F170E47ABBBB}" type="pres">
      <dgm:prSet presAssocID="{BD543EDB-5421-4369-B6EC-C58EFA2916D1}" presName="dummyNode2" presStyleLbl="node1" presStyleIdx="0" presStyleCnt="4"/>
      <dgm:spPr/>
    </dgm:pt>
    <dgm:pt modelId="{D585E08E-72E5-4727-AEAF-24DE544BD740}" type="pres">
      <dgm:prSet presAssocID="{BD543EDB-5421-4369-B6EC-C58EFA2916D1}" presName="childNode2" presStyleLbl="bgAcc1" presStyleIdx="1" presStyleCnt="4">
        <dgm:presLayoutVars>
          <dgm:bulletEnabled val="1"/>
        </dgm:presLayoutVars>
      </dgm:prSet>
      <dgm:spPr>
        <a:solidFill>
          <a:srgbClr val="F8F8F8"/>
        </a:solidFill>
        <a:ln w="3175">
          <a:solidFill>
            <a:schemeClr val="tx1"/>
          </a:solidFill>
        </a:ln>
      </dgm:spPr>
    </dgm:pt>
    <dgm:pt modelId="{6678C1A2-C8E0-40B1-A2BC-8C3593E25FD8}" type="pres">
      <dgm:prSet presAssocID="{BD543EDB-5421-4369-B6EC-C58EFA2916D1}" presName="childNode2tx" presStyleLbl="bgAcc1" presStyleIdx="1" presStyleCnt="4">
        <dgm:presLayoutVars>
          <dgm:bulletEnabled val="1"/>
        </dgm:presLayoutVars>
      </dgm:prSet>
      <dgm:spPr/>
    </dgm:pt>
    <dgm:pt modelId="{B7560C69-1EF3-4F8B-8E7F-BE676F96764C}" type="pres">
      <dgm:prSet presAssocID="{BD543EDB-5421-4369-B6EC-C58EFA2916D1}" presName="parentNode2" presStyleLbl="node1" presStyleIdx="1" presStyleCnt="4">
        <dgm:presLayoutVars>
          <dgm:chMax val="0"/>
          <dgm:bulletEnabled val="1"/>
        </dgm:presLayoutVars>
      </dgm:prSet>
      <dgm:spPr/>
      <dgm:t>
        <a:bodyPr/>
        <a:lstStyle/>
        <a:p>
          <a:endParaRPr lang="es-EC"/>
        </a:p>
      </dgm:t>
    </dgm:pt>
    <dgm:pt modelId="{1674B130-EF09-4768-93D5-4BD1A29B2ADE}" type="pres">
      <dgm:prSet presAssocID="{BD543EDB-5421-4369-B6EC-C58EFA2916D1}" presName="connSite2" presStyleCnt="0"/>
      <dgm:spPr/>
    </dgm:pt>
    <dgm:pt modelId="{523E9078-96B4-40BC-A421-1915965B0DEF}" type="pres">
      <dgm:prSet presAssocID="{93D14D0A-3114-4181-BD7D-9E5AC87B0CF9}" presName="Name18" presStyleLbl="sibTrans2D1" presStyleIdx="1" presStyleCnt="3"/>
      <dgm:spPr/>
      <dgm:t>
        <a:bodyPr/>
        <a:lstStyle/>
        <a:p>
          <a:endParaRPr lang="es-EC"/>
        </a:p>
      </dgm:t>
    </dgm:pt>
    <dgm:pt modelId="{643021C8-AF9A-42CD-B791-A5F93FD9CBB8}" type="pres">
      <dgm:prSet presAssocID="{96C6E0F4-1050-4CCF-9BF5-29F4202BD713}" presName="composite1" presStyleCnt="0"/>
      <dgm:spPr/>
    </dgm:pt>
    <dgm:pt modelId="{3E9265D3-B3FF-420D-8AA1-BD9088D63C69}" type="pres">
      <dgm:prSet presAssocID="{96C6E0F4-1050-4CCF-9BF5-29F4202BD713}" presName="dummyNode1" presStyleLbl="node1" presStyleIdx="1" presStyleCnt="4"/>
      <dgm:spPr/>
    </dgm:pt>
    <dgm:pt modelId="{44348ED3-B084-4A1A-B1AA-8EB64DA9A168}" type="pres">
      <dgm:prSet presAssocID="{96C6E0F4-1050-4CCF-9BF5-29F4202BD713}" presName="childNode1" presStyleLbl="bgAcc1" presStyleIdx="2" presStyleCnt="4">
        <dgm:presLayoutVars>
          <dgm:bulletEnabled val="1"/>
        </dgm:presLayoutVars>
      </dgm:prSet>
      <dgm:spPr>
        <a:solidFill>
          <a:srgbClr val="F8F8F8"/>
        </a:solidFill>
        <a:ln w="3175">
          <a:solidFill>
            <a:schemeClr val="tx1"/>
          </a:solidFill>
        </a:ln>
      </dgm:spPr>
    </dgm:pt>
    <dgm:pt modelId="{F1A7CEA6-9B9C-4E30-8402-7AC7E5AC0886}" type="pres">
      <dgm:prSet presAssocID="{96C6E0F4-1050-4CCF-9BF5-29F4202BD713}" presName="childNode1tx" presStyleLbl="bgAcc1" presStyleIdx="2" presStyleCnt="4">
        <dgm:presLayoutVars>
          <dgm:bulletEnabled val="1"/>
        </dgm:presLayoutVars>
      </dgm:prSet>
      <dgm:spPr/>
    </dgm:pt>
    <dgm:pt modelId="{CCA4F80D-6369-4F60-89F4-27BC2876655B}" type="pres">
      <dgm:prSet presAssocID="{96C6E0F4-1050-4CCF-9BF5-29F4202BD713}" presName="parentNode1" presStyleLbl="node1" presStyleIdx="2" presStyleCnt="4">
        <dgm:presLayoutVars>
          <dgm:chMax val="1"/>
          <dgm:bulletEnabled val="1"/>
        </dgm:presLayoutVars>
      </dgm:prSet>
      <dgm:spPr/>
      <dgm:t>
        <a:bodyPr/>
        <a:lstStyle/>
        <a:p>
          <a:endParaRPr lang="es-EC"/>
        </a:p>
      </dgm:t>
    </dgm:pt>
    <dgm:pt modelId="{624D2B1E-BD32-4FE5-A9E1-E6436ECA8E5F}" type="pres">
      <dgm:prSet presAssocID="{96C6E0F4-1050-4CCF-9BF5-29F4202BD713}" presName="connSite1" presStyleCnt="0"/>
      <dgm:spPr/>
    </dgm:pt>
    <dgm:pt modelId="{943E4500-B858-4CF7-9492-9CD10046C9E8}" type="pres">
      <dgm:prSet presAssocID="{5F1B8FBD-CA66-469E-8BC1-96B71A0D248C}" presName="Name9" presStyleLbl="sibTrans2D1" presStyleIdx="2" presStyleCnt="3"/>
      <dgm:spPr/>
      <dgm:t>
        <a:bodyPr/>
        <a:lstStyle/>
        <a:p>
          <a:endParaRPr lang="es-EC"/>
        </a:p>
      </dgm:t>
    </dgm:pt>
    <dgm:pt modelId="{60AD3165-1A5B-4ABB-B43D-50CBA64EB17A}" type="pres">
      <dgm:prSet presAssocID="{C4BDA7A3-3B28-4992-B8D2-5CB21BE3855F}" presName="composite2" presStyleCnt="0"/>
      <dgm:spPr/>
    </dgm:pt>
    <dgm:pt modelId="{0C6A0595-6C89-4403-8AB4-61F612AA8D52}" type="pres">
      <dgm:prSet presAssocID="{C4BDA7A3-3B28-4992-B8D2-5CB21BE3855F}" presName="dummyNode2" presStyleLbl="node1" presStyleIdx="2" presStyleCnt="4"/>
      <dgm:spPr/>
    </dgm:pt>
    <dgm:pt modelId="{DF053012-1B78-46F0-BDE4-53C695212A72}" type="pres">
      <dgm:prSet presAssocID="{C4BDA7A3-3B28-4992-B8D2-5CB21BE3855F}" presName="childNode2" presStyleLbl="bgAcc1" presStyleIdx="3" presStyleCnt="4">
        <dgm:presLayoutVars>
          <dgm:bulletEnabled val="1"/>
        </dgm:presLayoutVars>
      </dgm:prSet>
      <dgm:spPr>
        <a:solidFill>
          <a:srgbClr val="F8F8F8"/>
        </a:solidFill>
        <a:ln w="3175">
          <a:solidFill>
            <a:schemeClr val="tx1"/>
          </a:solidFill>
        </a:ln>
      </dgm:spPr>
    </dgm:pt>
    <dgm:pt modelId="{4317969A-AE12-4880-B680-AAEC09EDD5C7}" type="pres">
      <dgm:prSet presAssocID="{C4BDA7A3-3B28-4992-B8D2-5CB21BE3855F}" presName="childNode2tx" presStyleLbl="bgAcc1" presStyleIdx="3" presStyleCnt="4">
        <dgm:presLayoutVars>
          <dgm:bulletEnabled val="1"/>
        </dgm:presLayoutVars>
      </dgm:prSet>
      <dgm:spPr/>
    </dgm:pt>
    <dgm:pt modelId="{9906A88D-0E3C-4459-AD86-C9B3B62EFFA5}" type="pres">
      <dgm:prSet presAssocID="{C4BDA7A3-3B28-4992-B8D2-5CB21BE3855F}" presName="parentNode2" presStyleLbl="node1" presStyleIdx="3" presStyleCnt="4">
        <dgm:presLayoutVars>
          <dgm:chMax val="0"/>
          <dgm:bulletEnabled val="1"/>
        </dgm:presLayoutVars>
      </dgm:prSet>
      <dgm:spPr/>
      <dgm:t>
        <a:bodyPr/>
        <a:lstStyle/>
        <a:p>
          <a:endParaRPr lang="es-EC"/>
        </a:p>
      </dgm:t>
    </dgm:pt>
    <dgm:pt modelId="{C784E98E-0647-477A-8BB0-B80D8F1D973E}" type="pres">
      <dgm:prSet presAssocID="{C4BDA7A3-3B28-4992-B8D2-5CB21BE3855F}" presName="connSite2" presStyleCnt="0"/>
      <dgm:spPr/>
    </dgm:pt>
  </dgm:ptLst>
  <dgm:cxnLst>
    <dgm:cxn modelId="{7104945D-4F75-42B3-870D-8F6F8A9D4A98}" type="presOf" srcId="{C4BDA7A3-3B28-4992-B8D2-5CB21BE3855F}" destId="{9906A88D-0E3C-4459-AD86-C9B3B62EFFA5}" srcOrd="0" destOrd="0" presId="urn:microsoft.com/office/officeart/2005/8/layout/hProcess4"/>
    <dgm:cxn modelId="{65591471-F2EC-4976-AE9A-7C3F30C75329}" type="presOf" srcId="{C7AEC23C-593A-4C2C-964E-DCCDE638CB80}" destId="{1D50D895-9A43-4031-9838-C05E8F21DE11}" srcOrd="0" destOrd="0" presId="urn:microsoft.com/office/officeart/2005/8/layout/hProcess4"/>
    <dgm:cxn modelId="{60A11519-62C1-4E4A-8EB0-040C9673968B}" type="presOf" srcId="{BD543EDB-5421-4369-B6EC-C58EFA2916D1}" destId="{B7560C69-1EF3-4F8B-8E7F-BE676F96764C}" srcOrd="0" destOrd="0" presId="urn:microsoft.com/office/officeart/2005/8/layout/hProcess4"/>
    <dgm:cxn modelId="{99AA8CDA-2310-4381-A597-05BB31CE7D9C}" type="presOf" srcId="{96C6E0F4-1050-4CCF-9BF5-29F4202BD713}" destId="{CCA4F80D-6369-4F60-89F4-27BC2876655B}" srcOrd="0" destOrd="0" presId="urn:microsoft.com/office/officeart/2005/8/layout/hProcess4"/>
    <dgm:cxn modelId="{EC004D75-86FE-432E-A574-A8699BBDB47D}" type="presOf" srcId="{5F1B8FBD-CA66-469E-8BC1-96B71A0D248C}" destId="{943E4500-B858-4CF7-9492-9CD10046C9E8}" srcOrd="0" destOrd="0" presId="urn:microsoft.com/office/officeart/2005/8/layout/hProcess4"/>
    <dgm:cxn modelId="{B29BAD49-FF73-471F-9946-E7BA7F341708}" srcId="{9D44968A-0EE3-4F47-B959-E964B8CBD468}" destId="{BD543EDB-5421-4369-B6EC-C58EFA2916D1}" srcOrd="1" destOrd="0" parTransId="{93C96937-7ECF-4973-ACC7-7A05B8A4BDE2}" sibTransId="{93D14D0A-3114-4181-BD7D-9E5AC87B0CF9}"/>
    <dgm:cxn modelId="{F0A8ECBC-BF12-4681-B66D-9DF4F8682AEB}" type="presOf" srcId="{93D14D0A-3114-4181-BD7D-9E5AC87B0CF9}" destId="{523E9078-96B4-40BC-A421-1915965B0DEF}" srcOrd="0" destOrd="0" presId="urn:microsoft.com/office/officeart/2005/8/layout/hProcess4"/>
    <dgm:cxn modelId="{5A686311-6EFE-4087-A975-A3E7CA8A2C83}" srcId="{9D44968A-0EE3-4F47-B959-E964B8CBD468}" destId="{C4BDA7A3-3B28-4992-B8D2-5CB21BE3855F}" srcOrd="3" destOrd="0" parTransId="{7E703386-0F4B-48CA-B24D-C48D0F89C9DE}" sibTransId="{298148D4-6DB2-4D95-8038-A1BF13786331}"/>
    <dgm:cxn modelId="{49BC4D8A-EDD7-44EB-BF56-662C1010E28C}" srcId="{9D44968A-0EE3-4F47-B959-E964B8CBD468}" destId="{96C6E0F4-1050-4CCF-9BF5-29F4202BD713}" srcOrd="2" destOrd="0" parTransId="{3EAC6006-E535-4966-A003-FB41974C807F}" sibTransId="{5F1B8FBD-CA66-469E-8BC1-96B71A0D248C}"/>
    <dgm:cxn modelId="{724223DC-40FE-455D-A415-6F609F738AE1}" type="presOf" srcId="{DC4E913D-47B4-4517-ADBC-30F715CFE103}" destId="{A0F6E0E8-AE50-45D6-AE9B-3D5AB8C533D6}" srcOrd="0" destOrd="0" presId="urn:microsoft.com/office/officeart/2005/8/layout/hProcess4"/>
    <dgm:cxn modelId="{FA77C49F-DBA8-4E8C-B9AF-F28944025A58}" srcId="{9D44968A-0EE3-4F47-B959-E964B8CBD468}" destId="{C7AEC23C-593A-4C2C-964E-DCCDE638CB80}" srcOrd="0" destOrd="0" parTransId="{05E3EA69-4F3F-4338-9659-1D0513C7548A}" sibTransId="{DC4E913D-47B4-4517-ADBC-30F715CFE103}"/>
    <dgm:cxn modelId="{CC402804-CE82-46C1-A720-1F148D86765A}" type="presOf" srcId="{9D44968A-0EE3-4F47-B959-E964B8CBD468}" destId="{131C4657-4FD1-49FC-B95A-A7B7C77B1BE1}" srcOrd="0" destOrd="0" presId="urn:microsoft.com/office/officeart/2005/8/layout/hProcess4"/>
    <dgm:cxn modelId="{BD38C56A-99F8-4DB4-A178-83D2FB04899E}" type="presParOf" srcId="{131C4657-4FD1-49FC-B95A-A7B7C77B1BE1}" destId="{C314D766-ACC5-4B20-B35D-A3D61CB5FEC0}" srcOrd="0" destOrd="0" presId="urn:microsoft.com/office/officeart/2005/8/layout/hProcess4"/>
    <dgm:cxn modelId="{61D31AE9-1CB7-49E5-8750-7BC2D4E54CCD}" type="presParOf" srcId="{131C4657-4FD1-49FC-B95A-A7B7C77B1BE1}" destId="{F6FD1C52-4617-4475-889E-B69E9D9C9AB7}" srcOrd="1" destOrd="0" presId="urn:microsoft.com/office/officeart/2005/8/layout/hProcess4"/>
    <dgm:cxn modelId="{6546C573-EA0C-4DAC-BD61-C400E9920D68}" type="presParOf" srcId="{131C4657-4FD1-49FC-B95A-A7B7C77B1BE1}" destId="{186C99D6-5964-44B1-BFC1-44CF95E73FB0}" srcOrd="2" destOrd="0" presId="urn:microsoft.com/office/officeart/2005/8/layout/hProcess4"/>
    <dgm:cxn modelId="{6441756C-F753-466C-AF60-9BE66401D7E4}" type="presParOf" srcId="{186C99D6-5964-44B1-BFC1-44CF95E73FB0}" destId="{DA3234CA-E963-4813-9DD9-9E661D3BC22A}" srcOrd="0" destOrd="0" presId="urn:microsoft.com/office/officeart/2005/8/layout/hProcess4"/>
    <dgm:cxn modelId="{6D4AB729-F62C-4A5A-926A-553AF94C1F07}" type="presParOf" srcId="{DA3234CA-E963-4813-9DD9-9E661D3BC22A}" destId="{363A9F0E-9339-4F79-B72B-D18C1CFAEAB6}" srcOrd="0" destOrd="0" presId="urn:microsoft.com/office/officeart/2005/8/layout/hProcess4"/>
    <dgm:cxn modelId="{8EE4A4A9-1C1B-4D05-880B-5ACD017A5DF7}" type="presParOf" srcId="{DA3234CA-E963-4813-9DD9-9E661D3BC22A}" destId="{394DDE8E-3282-41B2-A0C1-3B14FB48023E}" srcOrd="1" destOrd="0" presId="urn:microsoft.com/office/officeart/2005/8/layout/hProcess4"/>
    <dgm:cxn modelId="{9444F5F0-373D-4026-B944-D0BFBA623F45}" type="presParOf" srcId="{DA3234CA-E963-4813-9DD9-9E661D3BC22A}" destId="{5F3C9E26-D65E-4EE6-B29C-3360A6EA0829}" srcOrd="2" destOrd="0" presId="urn:microsoft.com/office/officeart/2005/8/layout/hProcess4"/>
    <dgm:cxn modelId="{AE5D9108-5A2C-4981-B876-B1D49279C8AE}" type="presParOf" srcId="{DA3234CA-E963-4813-9DD9-9E661D3BC22A}" destId="{1D50D895-9A43-4031-9838-C05E8F21DE11}" srcOrd="3" destOrd="0" presId="urn:microsoft.com/office/officeart/2005/8/layout/hProcess4"/>
    <dgm:cxn modelId="{A2F49430-9135-4747-81EA-5E48A77D2819}" type="presParOf" srcId="{DA3234CA-E963-4813-9DD9-9E661D3BC22A}" destId="{66DCB342-789F-4EF8-851C-1B2886A6AE3A}" srcOrd="4" destOrd="0" presId="urn:microsoft.com/office/officeart/2005/8/layout/hProcess4"/>
    <dgm:cxn modelId="{D0EEC3F1-DC04-49F5-9798-C61FEE5564E4}" type="presParOf" srcId="{186C99D6-5964-44B1-BFC1-44CF95E73FB0}" destId="{A0F6E0E8-AE50-45D6-AE9B-3D5AB8C533D6}" srcOrd="1" destOrd="0" presId="urn:microsoft.com/office/officeart/2005/8/layout/hProcess4"/>
    <dgm:cxn modelId="{EE10F899-AC75-40C0-903B-0CFA3DF6D338}" type="presParOf" srcId="{186C99D6-5964-44B1-BFC1-44CF95E73FB0}" destId="{5D5A69C3-649A-4DF1-A5D1-73F45057F518}" srcOrd="2" destOrd="0" presId="urn:microsoft.com/office/officeart/2005/8/layout/hProcess4"/>
    <dgm:cxn modelId="{8721ADAF-A591-46F5-A4AE-B9FBD7762BED}" type="presParOf" srcId="{5D5A69C3-649A-4DF1-A5D1-73F45057F518}" destId="{69A010F8-D792-4E5A-8492-F170E47ABBBB}" srcOrd="0" destOrd="0" presId="urn:microsoft.com/office/officeart/2005/8/layout/hProcess4"/>
    <dgm:cxn modelId="{BFE79F2A-0FBE-416F-965D-B2FAFB5477E8}" type="presParOf" srcId="{5D5A69C3-649A-4DF1-A5D1-73F45057F518}" destId="{D585E08E-72E5-4727-AEAF-24DE544BD740}" srcOrd="1" destOrd="0" presId="urn:microsoft.com/office/officeart/2005/8/layout/hProcess4"/>
    <dgm:cxn modelId="{B2181886-C66B-482F-AF1F-E9464AA1FFE9}" type="presParOf" srcId="{5D5A69C3-649A-4DF1-A5D1-73F45057F518}" destId="{6678C1A2-C8E0-40B1-A2BC-8C3593E25FD8}" srcOrd="2" destOrd="0" presId="urn:microsoft.com/office/officeart/2005/8/layout/hProcess4"/>
    <dgm:cxn modelId="{3E39FE9C-7FF2-45B7-818B-60106B5BF586}" type="presParOf" srcId="{5D5A69C3-649A-4DF1-A5D1-73F45057F518}" destId="{B7560C69-1EF3-4F8B-8E7F-BE676F96764C}" srcOrd="3" destOrd="0" presId="urn:microsoft.com/office/officeart/2005/8/layout/hProcess4"/>
    <dgm:cxn modelId="{E125EF61-F8DD-476E-AB9B-B099423D67D2}" type="presParOf" srcId="{5D5A69C3-649A-4DF1-A5D1-73F45057F518}" destId="{1674B130-EF09-4768-93D5-4BD1A29B2ADE}" srcOrd="4" destOrd="0" presId="urn:microsoft.com/office/officeart/2005/8/layout/hProcess4"/>
    <dgm:cxn modelId="{EEB37F86-5E64-4C51-B4F9-86C9B76790DF}" type="presParOf" srcId="{186C99D6-5964-44B1-BFC1-44CF95E73FB0}" destId="{523E9078-96B4-40BC-A421-1915965B0DEF}" srcOrd="3" destOrd="0" presId="urn:microsoft.com/office/officeart/2005/8/layout/hProcess4"/>
    <dgm:cxn modelId="{E2CD80A6-8409-4DC2-A658-69B266045558}" type="presParOf" srcId="{186C99D6-5964-44B1-BFC1-44CF95E73FB0}" destId="{643021C8-AF9A-42CD-B791-A5F93FD9CBB8}" srcOrd="4" destOrd="0" presId="urn:microsoft.com/office/officeart/2005/8/layout/hProcess4"/>
    <dgm:cxn modelId="{0690C87B-B426-4379-B668-9ECACAF7BE51}" type="presParOf" srcId="{643021C8-AF9A-42CD-B791-A5F93FD9CBB8}" destId="{3E9265D3-B3FF-420D-8AA1-BD9088D63C69}" srcOrd="0" destOrd="0" presId="urn:microsoft.com/office/officeart/2005/8/layout/hProcess4"/>
    <dgm:cxn modelId="{89FBD704-140D-40E9-8DD3-F7073A064064}" type="presParOf" srcId="{643021C8-AF9A-42CD-B791-A5F93FD9CBB8}" destId="{44348ED3-B084-4A1A-B1AA-8EB64DA9A168}" srcOrd="1" destOrd="0" presId="urn:microsoft.com/office/officeart/2005/8/layout/hProcess4"/>
    <dgm:cxn modelId="{3D77206C-FDE0-4A77-A3F1-2F01723D39A2}" type="presParOf" srcId="{643021C8-AF9A-42CD-B791-A5F93FD9CBB8}" destId="{F1A7CEA6-9B9C-4E30-8402-7AC7E5AC0886}" srcOrd="2" destOrd="0" presId="urn:microsoft.com/office/officeart/2005/8/layout/hProcess4"/>
    <dgm:cxn modelId="{CB641029-D9F8-47E2-8E49-A938CC69DD99}" type="presParOf" srcId="{643021C8-AF9A-42CD-B791-A5F93FD9CBB8}" destId="{CCA4F80D-6369-4F60-89F4-27BC2876655B}" srcOrd="3" destOrd="0" presId="urn:microsoft.com/office/officeart/2005/8/layout/hProcess4"/>
    <dgm:cxn modelId="{6C4E7AEF-BCE7-4981-B087-D0EF5476A9A7}" type="presParOf" srcId="{643021C8-AF9A-42CD-B791-A5F93FD9CBB8}" destId="{624D2B1E-BD32-4FE5-A9E1-E6436ECA8E5F}" srcOrd="4" destOrd="0" presId="urn:microsoft.com/office/officeart/2005/8/layout/hProcess4"/>
    <dgm:cxn modelId="{3DD13177-2D79-4BD1-88A8-2C26DD1A856B}" type="presParOf" srcId="{186C99D6-5964-44B1-BFC1-44CF95E73FB0}" destId="{943E4500-B858-4CF7-9492-9CD10046C9E8}" srcOrd="5" destOrd="0" presId="urn:microsoft.com/office/officeart/2005/8/layout/hProcess4"/>
    <dgm:cxn modelId="{348E1983-BD03-4FF0-ADD5-3639B426DD52}" type="presParOf" srcId="{186C99D6-5964-44B1-BFC1-44CF95E73FB0}" destId="{60AD3165-1A5B-4ABB-B43D-50CBA64EB17A}" srcOrd="6" destOrd="0" presId="urn:microsoft.com/office/officeart/2005/8/layout/hProcess4"/>
    <dgm:cxn modelId="{FBCD39A7-6E21-4CB9-BA52-3E573235ADF1}" type="presParOf" srcId="{60AD3165-1A5B-4ABB-B43D-50CBA64EB17A}" destId="{0C6A0595-6C89-4403-8AB4-61F612AA8D52}" srcOrd="0" destOrd="0" presId="urn:microsoft.com/office/officeart/2005/8/layout/hProcess4"/>
    <dgm:cxn modelId="{B4CFC13A-CC8B-4A99-8604-C94937E5237E}" type="presParOf" srcId="{60AD3165-1A5B-4ABB-B43D-50CBA64EB17A}" destId="{DF053012-1B78-46F0-BDE4-53C695212A72}" srcOrd="1" destOrd="0" presId="urn:microsoft.com/office/officeart/2005/8/layout/hProcess4"/>
    <dgm:cxn modelId="{9A1164DB-3C3F-4E79-906B-0D281096632A}" type="presParOf" srcId="{60AD3165-1A5B-4ABB-B43D-50CBA64EB17A}" destId="{4317969A-AE12-4880-B680-AAEC09EDD5C7}" srcOrd="2" destOrd="0" presId="urn:microsoft.com/office/officeart/2005/8/layout/hProcess4"/>
    <dgm:cxn modelId="{83816126-BC20-440E-9503-A329D12FC684}" type="presParOf" srcId="{60AD3165-1A5B-4ABB-B43D-50CBA64EB17A}" destId="{9906A88D-0E3C-4459-AD86-C9B3B62EFFA5}" srcOrd="3" destOrd="0" presId="urn:microsoft.com/office/officeart/2005/8/layout/hProcess4"/>
    <dgm:cxn modelId="{E071F2C7-5259-495E-B057-F96AE9434F05}" type="presParOf" srcId="{60AD3165-1A5B-4ABB-B43D-50CBA64EB17A}" destId="{C784E98E-0647-477A-8BB0-B80D8F1D973E}" srcOrd="4" destOrd="0" presId="urn:microsoft.com/office/officeart/2005/8/layout/hProcess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DDE8E-3282-41B2-A0C1-3B14FB48023E}">
      <dsp:nvSpPr>
        <dsp:cNvPr id="0" name=""/>
        <dsp:cNvSpPr/>
      </dsp:nvSpPr>
      <dsp:spPr>
        <a:xfrm>
          <a:off x="1822" y="1636008"/>
          <a:ext cx="1354792" cy="1117420"/>
        </a:xfrm>
        <a:prstGeom prst="roundRect">
          <a:avLst>
            <a:gd name="adj" fmla="val 10000"/>
          </a:avLst>
        </a:prstGeom>
        <a:solidFill>
          <a:srgbClr val="F8F8F8"/>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A0F6E0E8-AE50-45D6-AE9B-3D5AB8C533D6}">
      <dsp:nvSpPr>
        <dsp:cNvPr id="0" name=""/>
        <dsp:cNvSpPr/>
      </dsp:nvSpPr>
      <dsp:spPr>
        <a:xfrm>
          <a:off x="779723" y="1961559"/>
          <a:ext cx="1406310" cy="1406310"/>
        </a:xfrm>
        <a:prstGeom prst="leftCircularArrow">
          <a:avLst>
            <a:gd name="adj1" fmla="val 2535"/>
            <a:gd name="adj2" fmla="val 307423"/>
            <a:gd name="adj3" fmla="val 2082933"/>
            <a:gd name="adj4" fmla="val 9024489"/>
            <a:gd name="adj5" fmla="val 2957"/>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1D50D895-9A43-4031-9838-C05E8F21DE11}">
      <dsp:nvSpPr>
        <dsp:cNvPr id="0" name=""/>
        <dsp:cNvSpPr/>
      </dsp:nvSpPr>
      <dsp:spPr>
        <a:xfrm>
          <a:off x="302887" y="2513982"/>
          <a:ext cx="1204260" cy="478894"/>
        </a:xfrm>
        <a:prstGeom prst="roundRect">
          <a:avLst>
            <a:gd name="adj" fmla="val 10000"/>
          </a:avLst>
        </a:prstGeom>
        <a:solidFill>
          <a:schemeClr val="accent4"/>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66725">
            <a:lnSpc>
              <a:spcPct val="90000"/>
            </a:lnSpc>
            <a:spcBef>
              <a:spcPct val="0"/>
            </a:spcBef>
            <a:spcAft>
              <a:spcPct val="35000"/>
            </a:spcAft>
          </a:pPr>
          <a:r>
            <a:rPr lang="es-EC" sz="1050" kern="1200" smtClean="0">
              <a:solidFill>
                <a:schemeClr val="tx1"/>
              </a:solidFill>
              <a:latin typeface="Roboto Cn" pitchFamily="2" charset="0"/>
              <a:ea typeface="Roboto Cn" pitchFamily="2" charset="0"/>
            </a:rPr>
            <a:t>ME INTERESO</a:t>
          </a:r>
          <a:endParaRPr lang="es-EC" sz="1600" kern="1200" dirty="0">
            <a:solidFill>
              <a:schemeClr val="tx1"/>
            </a:solidFill>
            <a:latin typeface="Roboto Cn" pitchFamily="2" charset="0"/>
            <a:ea typeface="Roboto Cn" pitchFamily="2" charset="0"/>
          </a:endParaRPr>
        </a:p>
      </dsp:txBody>
      <dsp:txXfrm>
        <a:off x="316913" y="2528008"/>
        <a:ext cx="1176208" cy="450842"/>
      </dsp:txXfrm>
    </dsp:sp>
    <dsp:sp modelId="{D585E08E-72E5-4727-AEAF-24DE544BD740}">
      <dsp:nvSpPr>
        <dsp:cNvPr id="0" name=""/>
        <dsp:cNvSpPr/>
      </dsp:nvSpPr>
      <dsp:spPr>
        <a:xfrm>
          <a:off x="1676882" y="1636008"/>
          <a:ext cx="1354792" cy="1117420"/>
        </a:xfrm>
        <a:prstGeom prst="roundRect">
          <a:avLst>
            <a:gd name="adj" fmla="val 10000"/>
          </a:avLst>
        </a:prstGeom>
        <a:solidFill>
          <a:srgbClr val="F8F8F8"/>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523E9078-96B4-40BC-A421-1915965B0DEF}">
      <dsp:nvSpPr>
        <dsp:cNvPr id="0" name=""/>
        <dsp:cNvSpPr/>
      </dsp:nvSpPr>
      <dsp:spPr>
        <a:xfrm>
          <a:off x="2443493" y="977755"/>
          <a:ext cx="1579422" cy="1579422"/>
        </a:xfrm>
        <a:prstGeom prst="circularArrow">
          <a:avLst>
            <a:gd name="adj1" fmla="val 2257"/>
            <a:gd name="adj2" fmla="val 271976"/>
            <a:gd name="adj3" fmla="val 19552514"/>
            <a:gd name="adj4" fmla="val 12575511"/>
            <a:gd name="adj5" fmla="val 2633"/>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B7560C69-1EF3-4F8B-8E7F-BE676F96764C}">
      <dsp:nvSpPr>
        <dsp:cNvPr id="0" name=""/>
        <dsp:cNvSpPr/>
      </dsp:nvSpPr>
      <dsp:spPr>
        <a:xfrm>
          <a:off x="1977947" y="1396561"/>
          <a:ext cx="1204260" cy="478894"/>
        </a:xfrm>
        <a:prstGeom prst="roundRect">
          <a:avLst>
            <a:gd name="adj" fmla="val 10000"/>
          </a:avLst>
        </a:prstGeom>
        <a:solidFill>
          <a:schemeClr val="accent4"/>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C" sz="1200" kern="1200" dirty="0" smtClean="0">
              <a:solidFill>
                <a:schemeClr val="tx1"/>
              </a:solidFill>
              <a:latin typeface="Roboto Cn" pitchFamily="2" charset="0"/>
              <a:ea typeface="Roboto Cn" pitchFamily="2" charset="0"/>
            </a:rPr>
            <a:t>APRENDO</a:t>
          </a:r>
        </a:p>
        <a:p>
          <a:pPr lvl="0" algn="ctr" defTabSz="533400">
            <a:lnSpc>
              <a:spcPct val="90000"/>
            </a:lnSpc>
            <a:spcBef>
              <a:spcPct val="0"/>
            </a:spcBef>
            <a:spcAft>
              <a:spcPct val="35000"/>
            </a:spcAft>
          </a:pPr>
          <a:r>
            <a:rPr lang="es-ES" sz="1200" kern="1200" dirty="0" smtClean="0">
              <a:solidFill>
                <a:schemeClr val="tx1"/>
              </a:solidFill>
              <a:latin typeface="Roboto Cn" pitchFamily="2" charset="0"/>
              <a:ea typeface="Roboto Cn" pitchFamily="2" charset="0"/>
            </a:rPr>
            <a:t>COMPARTO</a:t>
          </a:r>
          <a:endParaRPr lang="es-EC" sz="1200" kern="1200" dirty="0">
            <a:solidFill>
              <a:schemeClr val="tx1"/>
            </a:solidFill>
            <a:latin typeface="Roboto Cn" pitchFamily="2" charset="0"/>
            <a:ea typeface="Roboto Cn" pitchFamily="2" charset="0"/>
          </a:endParaRPr>
        </a:p>
      </dsp:txBody>
      <dsp:txXfrm>
        <a:off x="1991973" y="1410587"/>
        <a:ext cx="1176208" cy="450842"/>
      </dsp:txXfrm>
    </dsp:sp>
    <dsp:sp modelId="{44348ED3-B084-4A1A-B1AA-8EB64DA9A168}">
      <dsp:nvSpPr>
        <dsp:cNvPr id="0" name=""/>
        <dsp:cNvSpPr/>
      </dsp:nvSpPr>
      <dsp:spPr>
        <a:xfrm>
          <a:off x="3351942" y="1636008"/>
          <a:ext cx="1354792" cy="1117420"/>
        </a:xfrm>
        <a:prstGeom prst="roundRect">
          <a:avLst>
            <a:gd name="adj" fmla="val 10000"/>
          </a:avLst>
        </a:prstGeom>
        <a:solidFill>
          <a:srgbClr val="F8F8F8"/>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943E4500-B858-4CF7-9492-9CD10046C9E8}">
      <dsp:nvSpPr>
        <dsp:cNvPr id="0" name=""/>
        <dsp:cNvSpPr/>
      </dsp:nvSpPr>
      <dsp:spPr>
        <a:xfrm>
          <a:off x="4129843" y="1961559"/>
          <a:ext cx="1406310" cy="1406310"/>
        </a:xfrm>
        <a:prstGeom prst="leftCircularArrow">
          <a:avLst>
            <a:gd name="adj1" fmla="val 2535"/>
            <a:gd name="adj2" fmla="val 307423"/>
            <a:gd name="adj3" fmla="val 2082933"/>
            <a:gd name="adj4" fmla="val 9024489"/>
            <a:gd name="adj5" fmla="val 2957"/>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CCA4F80D-6369-4F60-89F4-27BC2876655B}">
      <dsp:nvSpPr>
        <dsp:cNvPr id="0" name=""/>
        <dsp:cNvSpPr/>
      </dsp:nvSpPr>
      <dsp:spPr>
        <a:xfrm>
          <a:off x="3653007" y="2513982"/>
          <a:ext cx="1204260" cy="478894"/>
        </a:xfrm>
        <a:prstGeom prst="roundRect">
          <a:avLst>
            <a:gd name="adj" fmla="val 10000"/>
          </a:avLst>
        </a:prstGeom>
        <a:solidFill>
          <a:schemeClr val="accent4"/>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C" sz="1200" kern="1200" dirty="0" smtClean="0">
              <a:solidFill>
                <a:schemeClr val="tx1"/>
              </a:solidFill>
              <a:latin typeface="Roboto Cn" pitchFamily="2" charset="0"/>
              <a:ea typeface="Roboto Cn" pitchFamily="2" charset="0"/>
            </a:rPr>
            <a:t>INNOVACIÓN</a:t>
          </a:r>
        </a:p>
        <a:p>
          <a:pPr lvl="0" algn="ctr" defTabSz="533400">
            <a:lnSpc>
              <a:spcPct val="90000"/>
            </a:lnSpc>
            <a:spcBef>
              <a:spcPct val="0"/>
            </a:spcBef>
            <a:spcAft>
              <a:spcPct val="35000"/>
            </a:spcAft>
          </a:pPr>
          <a:r>
            <a:rPr lang="es-ES" sz="1200" kern="1200" dirty="0" smtClean="0">
              <a:solidFill>
                <a:schemeClr val="tx1"/>
              </a:solidFill>
              <a:latin typeface="Roboto Cn" pitchFamily="2" charset="0"/>
              <a:ea typeface="Roboto Cn" pitchFamily="2" charset="0"/>
            </a:rPr>
            <a:t>HERENCIA</a:t>
          </a:r>
          <a:endParaRPr lang="es-EC" sz="1200" kern="1200" dirty="0">
            <a:solidFill>
              <a:schemeClr val="tx1"/>
            </a:solidFill>
            <a:latin typeface="Roboto Cn" pitchFamily="2" charset="0"/>
            <a:ea typeface="Roboto Cn" pitchFamily="2" charset="0"/>
          </a:endParaRPr>
        </a:p>
      </dsp:txBody>
      <dsp:txXfrm>
        <a:off x="3667033" y="2528008"/>
        <a:ext cx="1176208" cy="450842"/>
      </dsp:txXfrm>
    </dsp:sp>
    <dsp:sp modelId="{DF053012-1B78-46F0-BDE4-53C695212A72}">
      <dsp:nvSpPr>
        <dsp:cNvPr id="0" name=""/>
        <dsp:cNvSpPr/>
      </dsp:nvSpPr>
      <dsp:spPr>
        <a:xfrm>
          <a:off x="5027002" y="1636008"/>
          <a:ext cx="1354792" cy="1117420"/>
        </a:xfrm>
        <a:prstGeom prst="roundRect">
          <a:avLst>
            <a:gd name="adj" fmla="val 10000"/>
          </a:avLst>
        </a:prstGeom>
        <a:solidFill>
          <a:srgbClr val="F8F8F8"/>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9906A88D-0E3C-4459-AD86-C9B3B62EFFA5}">
      <dsp:nvSpPr>
        <dsp:cNvPr id="0" name=""/>
        <dsp:cNvSpPr/>
      </dsp:nvSpPr>
      <dsp:spPr>
        <a:xfrm>
          <a:off x="5328067" y="1396561"/>
          <a:ext cx="1204260" cy="478894"/>
        </a:xfrm>
        <a:prstGeom prst="roundRect">
          <a:avLst>
            <a:gd name="adj" fmla="val 10000"/>
          </a:avLst>
        </a:prstGeom>
        <a:solidFill>
          <a:schemeClr val="accent4"/>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EC" sz="1200" kern="1200" dirty="0" smtClean="0">
              <a:solidFill>
                <a:schemeClr val="tx1"/>
              </a:solidFill>
              <a:latin typeface="Roboto Cn" pitchFamily="2" charset="0"/>
              <a:ea typeface="Roboto Cn" pitchFamily="2" charset="0"/>
            </a:rPr>
            <a:t>LO PRACTICO</a:t>
          </a:r>
          <a:endParaRPr lang="es-EC" sz="1200" kern="1200" dirty="0">
            <a:solidFill>
              <a:schemeClr val="tx1"/>
            </a:solidFill>
            <a:latin typeface="Roboto Cn" pitchFamily="2" charset="0"/>
            <a:ea typeface="Roboto Cn" pitchFamily="2" charset="0"/>
          </a:endParaRPr>
        </a:p>
      </dsp:txBody>
      <dsp:txXfrm>
        <a:off x="5342093" y="1410587"/>
        <a:ext cx="1176208" cy="45084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335F1E-0DB8-492F-BEF5-471C7B4A56D4}" type="datetimeFigureOut">
              <a:rPr lang="es-EC" smtClean="0"/>
              <a:t>30/5/2019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660891-5093-4DC1-93C2-9748A11A4FC8}" type="slidenum">
              <a:rPr lang="es-EC" smtClean="0"/>
              <a:t>‹Nº›</a:t>
            </a:fld>
            <a:endParaRPr lang="es-EC"/>
          </a:p>
        </p:txBody>
      </p:sp>
    </p:spTree>
    <p:extLst>
      <p:ext uri="{BB962C8B-B14F-4D97-AF65-F5344CB8AC3E}">
        <p14:creationId xmlns:p14="http://schemas.microsoft.com/office/powerpoint/2010/main" val="1731744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F7660891-5093-4DC1-93C2-9748A11A4FC8}" type="slidenum">
              <a:rPr lang="es-EC" smtClean="0"/>
              <a:t>14</a:t>
            </a:fld>
            <a:endParaRPr lang="es-EC"/>
          </a:p>
        </p:txBody>
      </p:sp>
    </p:spTree>
    <p:extLst>
      <p:ext uri="{BB962C8B-B14F-4D97-AF65-F5344CB8AC3E}">
        <p14:creationId xmlns:p14="http://schemas.microsoft.com/office/powerpoint/2010/main" val="397441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D92CB3E-E679-4837-9AB8-3E2BF2DFDBCA}"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2200176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D92CB3E-E679-4837-9AB8-3E2BF2DFDBCA}"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1169568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D92CB3E-E679-4837-9AB8-3E2BF2DFDBCA}"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660836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A72BE12-ACC1-48C9-9DBE-F112E69B4D08}"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138406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72BE12-ACC1-48C9-9DBE-F112E69B4D08}"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3779094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CA72BE12-ACC1-48C9-9DBE-F112E69B4D08}"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3567020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A72BE12-ACC1-48C9-9DBE-F112E69B4D08}"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1564561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A72BE12-ACC1-48C9-9DBE-F112E69B4D08}" type="datetimeFigureOut">
              <a:rPr lang="es-EC" smtClean="0"/>
              <a:t>30/5/2019</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21689206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A72BE12-ACC1-48C9-9DBE-F112E69B4D08}" type="datetimeFigureOut">
              <a:rPr lang="es-EC" smtClean="0"/>
              <a:t>30/5/2019</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4003039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2BE12-ACC1-48C9-9DBE-F112E69B4D08}" type="datetimeFigureOut">
              <a:rPr lang="es-EC" smtClean="0"/>
              <a:t>30/5/2019</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1548347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A72BE12-ACC1-48C9-9DBE-F112E69B4D08}"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3266392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D92CB3E-E679-4837-9AB8-3E2BF2DFDBCA}"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751442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CA72BE12-ACC1-48C9-9DBE-F112E69B4D08}"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1320051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72BE12-ACC1-48C9-9DBE-F112E69B4D08}"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953802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A72BE12-ACC1-48C9-9DBE-F112E69B4D08}"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27C7636D-B637-483F-B0D5-45C95DF4AB7F}" type="slidenum">
              <a:rPr lang="es-EC" smtClean="0"/>
              <a:t>‹Nº›</a:t>
            </a:fld>
            <a:endParaRPr lang="es-EC"/>
          </a:p>
        </p:txBody>
      </p:sp>
    </p:spTree>
    <p:extLst>
      <p:ext uri="{BB962C8B-B14F-4D97-AF65-F5344CB8AC3E}">
        <p14:creationId xmlns:p14="http://schemas.microsoft.com/office/powerpoint/2010/main" val="533090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7D92CB3E-E679-4837-9AB8-3E2BF2DFDBCA}" type="datetimeFigureOut">
              <a:rPr lang="es-EC" smtClean="0"/>
              <a:t>30/5/2019</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619910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D92CB3E-E679-4837-9AB8-3E2BF2DFDBCA}"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4126117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D92CB3E-E679-4837-9AB8-3E2BF2DFDBCA}" type="datetimeFigureOut">
              <a:rPr lang="es-EC" smtClean="0"/>
              <a:t>30/5/2019</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607402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D92CB3E-E679-4837-9AB8-3E2BF2DFDBCA}" type="datetimeFigureOut">
              <a:rPr lang="es-EC" smtClean="0"/>
              <a:t>30/5/2019</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746457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92CB3E-E679-4837-9AB8-3E2BF2DFDBCA}" type="datetimeFigureOut">
              <a:rPr lang="es-EC" smtClean="0"/>
              <a:t>30/5/2019</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1600372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D92CB3E-E679-4837-9AB8-3E2BF2DFDBCA}"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2289965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7D92CB3E-E679-4837-9AB8-3E2BF2DFDBCA}" type="datetimeFigureOut">
              <a:rPr lang="es-EC" smtClean="0"/>
              <a:t>30/5/2019</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701AD593-A64B-40B1-9B39-0BCFA735E0C9}" type="slidenum">
              <a:rPr lang="es-EC" smtClean="0"/>
              <a:t>‹Nº›</a:t>
            </a:fld>
            <a:endParaRPr lang="es-EC"/>
          </a:p>
        </p:txBody>
      </p:sp>
    </p:spTree>
    <p:extLst>
      <p:ext uri="{BB962C8B-B14F-4D97-AF65-F5344CB8AC3E}">
        <p14:creationId xmlns:p14="http://schemas.microsoft.com/office/powerpoint/2010/main" val="2898652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2CB3E-E679-4837-9AB8-3E2BF2DFDBCA}" type="datetimeFigureOut">
              <a:rPr lang="es-EC" smtClean="0"/>
              <a:t>30/5/2019</a:t>
            </a:fld>
            <a:endParaRPr lang="es-EC"/>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1AD593-A64B-40B1-9B39-0BCFA735E0C9}" type="slidenum">
              <a:rPr lang="es-EC" smtClean="0"/>
              <a:t>‹Nº›</a:t>
            </a:fld>
            <a:endParaRPr lang="es-EC"/>
          </a:p>
        </p:txBody>
      </p:sp>
    </p:spTree>
    <p:extLst>
      <p:ext uri="{BB962C8B-B14F-4D97-AF65-F5344CB8AC3E}">
        <p14:creationId xmlns:p14="http://schemas.microsoft.com/office/powerpoint/2010/main" val="38133009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2CB3E-E679-4837-9AB8-3E2BF2DFDBCA}" type="datetimeFigureOut">
              <a:rPr lang="es-EC" smtClean="0"/>
              <a:t>30/5/2019</a:t>
            </a:fld>
            <a:endParaRPr lang="es-EC"/>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1AD593-A64B-40B1-9B39-0BCFA735E0C9}" type="slidenum">
              <a:rPr lang="es-EC" smtClean="0"/>
              <a:t>‹Nº›</a:t>
            </a:fld>
            <a:endParaRPr lang="es-EC"/>
          </a:p>
        </p:txBody>
      </p:sp>
    </p:spTree>
    <p:extLst>
      <p:ext uri="{BB962C8B-B14F-4D97-AF65-F5344CB8AC3E}">
        <p14:creationId xmlns:p14="http://schemas.microsoft.com/office/powerpoint/2010/main" val="13024152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2" Type="http://schemas.openxmlformats.org/officeDocument/2006/relationships/image" Target="../media/image227.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228.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229.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231.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233.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234.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1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8.xml"/><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8.xml"/><Relationship Id="rId5" Type="http://schemas.openxmlformats.org/officeDocument/2006/relationships/image" Target="../media/image54.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8.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8.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8.xml"/><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8.xml"/><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8.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png"/><Relationship Id="rId1" Type="http://schemas.openxmlformats.org/officeDocument/2006/relationships/slideLayout" Target="../slideLayouts/slideLayout18.xml"/><Relationship Id="rId6" Type="http://schemas.openxmlformats.org/officeDocument/2006/relationships/image" Target="../media/image75.png"/><Relationship Id="rId11" Type="http://schemas.openxmlformats.org/officeDocument/2006/relationships/image" Target="../media/image80.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pn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png"/><Relationship Id="rId4" Type="http://schemas.openxmlformats.org/officeDocument/2006/relationships/image" Target="../media/image83.png"/><Relationship Id="rId9" Type="http://schemas.openxmlformats.org/officeDocument/2006/relationships/image" Target="../media/image88.png"/><Relationship Id="rId14" Type="http://schemas.openxmlformats.org/officeDocument/2006/relationships/image" Target="../media/image93.png"/></Relationships>
</file>

<file path=ppt/slides/_rels/slide37.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8.xml"/><Relationship Id="rId4" Type="http://schemas.openxmlformats.org/officeDocument/2006/relationships/image" Target="../media/image98.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8.xml"/><Relationship Id="rId4" Type="http://schemas.openxmlformats.org/officeDocument/2006/relationships/image" Target="../media/image101.png"/></Relationships>
</file>

<file path=ppt/slides/_rels/slide4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44.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12.png"/><Relationship Id="rId1" Type="http://schemas.openxmlformats.org/officeDocument/2006/relationships/slideLayout" Target="../slideLayouts/slideLayout18.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 Id="rId9" Type="http://schemas.openxmlformats.org/officeDocument/2006/relationships/image" Target="../media/image119.png"/></Relationships>
</file>

<file path=ppt/slides/_rels/slide45.xml.rels><?xml version="1.0" encoding="UTF-8" standalone="yes"?>
<Relationships xmlns="http://schemas.openxmlformats.org/package/2006/relationships"><Relationship Id="rId8" Type="http://schemas.openxmlformats.org/officeDocument/2006/relationships/image" Target="../media/image126.png"/><Relationship Id="rId13" Type="http://schemas.openxmlformats.org/officeDocument/2006/relationships/image" Target="../media/image131.png"/><Relationship Id="rId18" Type="http://schemas.openxmlformats.org/officeDocument/2006/relationships/image" Target="../media/image136.png"/><Relationship Id="rId3" Type="http://schemas.openxmlformats.org/officeDocument/2006/relationships/image" Target="../media/image121.png"/><Relationship Id="rId21" Type="http://schemas.openxmlformats.org/officeDocument/2006/relationships/image" Target="../media/image139.png"/><Relationship Id="rId7" Type="http://schemas.openxmlformats.org/officeDocument/2006/relationships/image" Target="../media/image125.png"/><Relationship Id="rId12" Type="http://schemas.openxmlformats.org/officeDocument/2006/relationships/image" Target="../media/image130.png"/><Relationship Id="rId17" Type="http://schemas.openxmlformats.org/officeDocument/2006/relationships/image" Target="../media/image135.png"/><Relationship Id="rId2" Type="http://schemas.openxmlformats.org/officeDocument/2006/relationships/image" Target="../media/image120.png"/><Relationship Id="rId16" Type="http://schemas.openxmlformats.org/officeDocument/2006/relationships/image" Target="../media/image134.png"/><Relationship Id="rId20" Type="http://schemas.openxmlformats.org/officeDocument/2006/relationships/image" Target="../media/image138.png"/><Relationship Id="rId1" Type="http://schemas.openxmlformats.org/officeDocument/2006/relationships/slideLayout" Target="../slideLayouts/slideLayout18.xml"/><Relationship Id="rId6" Type="http://schemas.openxmlformats.org/officeDocument/2006/relationships/image" Target="../media/image124.png"/><Relationship Id="rId11" Type="http://schemas.openxmlformats.org/officeDocument/2006/relationships/image" Target="../media/image129.png"/><Relationship Id="rId5" Type="http://schemas.openxmlformats.org/officeDocument/2006/relationships/image" Target="../media/image123.png"/><Relationship Id="rId15" Type="http://schemas.openxmlformats.org/officeDocument/2006/relationships/image" Target="../media/image133.png"/><Relationship Id="rId23" Type="http://schemas.openxmlformats.org/officeDocument/2006/relationships/image" Target="../media/image141.png"/><Relationship Id="rId10" Type="http://schemas.openxmlformats.org/officeDocument/2006/relationships/image" Target="../media/image128.png"/><Relationship Id="rId19" Type="http://schemas.openxmlformats.org/officeDocument/2006/relationships/image" Target="../media/image137.png"/><Relationship Id="rId4" Type="http://schemas.openxmlformats.org/officeDocument/2006/relationships/image" Target="../media/image122.png"/><Relationship Id="rId9" Type="http://schemas.openxmlformats.org/officeDocument/2006/relationships/image" Target="../media/image127.png"/><Relationship Id="rId14" Type="http://schemas.openxmlformats.org/officeDocument/2006/relationships/image" Target="../media/image132.png"/><Relationship Id="rId22" Type="http://schemas.openxmlformats.org/officeDocument/2006/relationships/image" Target="../media/image140.png"/></Relationships>
</file>

<file path=ppt/slides/_rels/slide46.xml.rels><?xml version="1.0" encoding="UTF-8" standalone="yes"?>
<Relationships xmlns="http://schemas.openxmlformats.org/package/2006/relationships"><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image" Target="../media/image114.png"/><Relationship Id="rId1" Type="http://schemas.openxmlformats.org/officeDocument/2006/relationships/slideLayout" Target="../slideLayouts/slideLayout18.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4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 Id="rId5" Type="http://schemas.openxmlformats.org/officeDocument/2006/relationships/image" Target="../media/image151.png"/><Relationship Id="rId4" Type="http://schemas.openxmlformats.org/officeDocument/2006/relationships/image" Target="../media/image150.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 Id="rId5" Type="http://schemas.openxmlformats.org/officeDocument/2006/relationships/image" Target="../media/image155.png"/><Relationship Id="rId4" Type="http://schemas.openxmlformats.org/officeDocument/2006/relationships/image" Target="../media/image154.png"/></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2.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2.xml"/><Relationship Id="rId5" Type="http://schemas.openxmlformats.org/officeDocument/2006/relationships/image" Target="../media/image159.png"/><Relationship Id="rId4" Type="http://schemas.openxmlformats.org/officeDocument/2006/relationships/image" Target="../media/image15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7.png"/><Relationship Id="rId7" Type="http://schemas.openxmlformats.org/officeDocument/2006/relationships/image" Target="../media/image163.png"/><Relationship Id="rId2" Type="http://schemas.openxmlformats.org/officeDocument/2006/relationships/image" Target="../media/image156.png"/><Relationship Id="rId1" Type="http://schemas.openxmlformats.org/officeDocument/2006/relationships/slideLayout" Target="../slideLayouts/slideLayout2.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png"/></Relationships>
</file>

<file path=ppt/slides/_rels/slide56.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65.png"/><Relationship Id="rId7" Type="http://schemas.openxmlformats.org/officeDocument/2006/relationships/image" Target="../media/image169.png"/><Relationship Id="rId2" Type="http://schemas.openxmlformats.org/officeDocument/2006/relationships/image" Target="../media/image164.png"/><Relationship Id="rId1" Type="http://schemas.openxmlformats.org/officeDocument/2006/relationships/slideLayout" Target="../slideLayouts/slideLayout2.xml"/><Relationship Id="rId6" Type="http://schemas.openxmlformats.org/officeDocument/2006/relationships/image" Target="../media/image168.png"/><Relationship Id="rId5" Type="http://schemas.openxmlformats.org/officeDocument/2006/relationships/image" Target="../media/image167.png"/><Relationship Id="rId10" Type="http://schemas.openxmlformats.org/officeDocument/2006/relationships/image" Target="../media/image172.png"/><Relationship Id="rId4" Type="http://schemas.openxmlformats.org/officeDocument/2006/relationships/image" Target="../media/image166.png"/><Relationship Id="rId9" Type="http://schemas.openxmlformats.org/officeDocument/2006/relationships/image" Target="../media/image171.png"/></Relationships>
</file>

<file path=ppt/slides/_rels/slide57.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57.png"/><Relationship Id="rId1" Type="http://schemas.openxmlformats.org/officeDocument/2006/relationships/slideLayout" Target="../slideLayouts/slideLayout2.xml"/><Relationship Id="rId4" Type="http://schemas.openxmlformats.org/officeDocument/2006/relationships/image" Target="../media/image162.png"/></Relationships>
</file>

<file path=ppt/slides/_rels/slide58.xml.rels><?xml version="1.0" encoding="UTF-8" standalone="yes"?>
<Relationships xmlns="http://schemas.openxmlformats.org/package/2006/relationships"><Relationship Id="rId8" Type="http://schemas.openxmlformats.org/officeDocument/2006/relationships/image" Target="../media/image177.png"/><Relationship Id="rId3" Type="http://schemas.openxmlformats.org/officeDocument/2006/relationships/image" Target="../media/image175.png"/><Relationship Id="rId7" Type="http://schemas.openxmlformats.org/officeDocument/2006/relationships/image" Target="../media/image176.png"/><Relationship Id="rId2" Type="http://schemas.openxmlformats.org/officeDocument/2006/relationships/image" Target="../media/image174.png"/><Relationship Id="rId1" Type="http://schemas.openxmlformats.org/officeDocument/2006/relationships/slideLayout" Target="../slideLayouts/slideLayout2.xml"/><Relationship Id="rId6" Type="http://schemas.openxmlformats.org/officeDocument/2006/relationships/image" Target="../media/image158.png"/><Relationship Id="rId5" Type="http://schemas.openxmlformats.org/officeDocument/2006/relationships/image" Target="../media/image157.png"/><Relationship Id="rId10" Type="http://schemas.openxmlformats.org/officeDocument/2006/relationships/image" Target="../media/image179.png"/><Relationship Id="rId4" Type="http://schemas.openxmlformats.org/officeDocument/2006/relationships/image" Target="../media/image161.png"/><Relationship Id="rId9" Type="http://schemas.openxmlformats.org/officeDocument/2006/relationships/image" Target="../media/image178.png"/></Relationships>
</file>

<file path=ppt/slides/_rels/slide59.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57.png"/><Relationship Id="rId1" Type="http://schemas.openxmlformats.org/officeDocument/2006/relationships/slideLayout" Target="../slideLayouts/slideLayout2.xml"/><Relationship Id="rId4" Type="http://schemas.openxmlformats.org/officeDocument/2006/relationships/image" Target="../media/image182.png"/></Relationships>
</file>

<file path=ppt/slides/_rels/slide64.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image" Target="../media/image18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9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9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image" Target="../media/image161.png"/><Relationship Id="rId7" Type="http://schemas.openxmlformats.org/officeDocument/2006/relationships/image" Target="../media/image157.png"/><Relationship Id="rId2" Type="http://schemas.openxmlformats.org/officeDocument/2006/relationships/image" Target="../media/image197.png"/><Relationship Id="rId1" Type="http://schemas.openxmlformats.org/officeDocument/2006/relationships/slideLayout" Target="../slideLayouts/slideLayout2.xml"/><Relationship Id="rId6" Type="http://schemas.openxmlformats.org/officeDocument/2006/relationships/image" Target="../media/image200.png"/><Relationship Id="rId5" Type="http://schemas.openxmlformats.org/officeDocument/2006/relationships/image" Target="../media/image199.png"/><Relationship Id="rId4" Type="http://schemas.openxmlformats.org/officeDocument/2006/relationships/image" Target="../media/image198.png"/><Relationship Id="rId9" Type="http://schemas.openxmlformats.org/officeDocument/2006/relationships/image" Target="../media/image202.png"/></Relationships>
</file>

<file path=ppt/slides/_rels/slide77.xml.rels><?xml version="1.0" encoding="UTF-8" standalone="yes"?>
<Relationships xmlns="http://schemas.openxmlformats.org/package/2006/relationships"><Relationship Id="rId2" Type="http://schemas.openxmlformats.org/officeDocument/2006/relationships/image" Target="../media/image203.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04.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20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207.png"/><Relationship Id="rId1" Type="http://schemas.openxmlformats.org/officeDocument/2006/relationships/slideLayout" Target="../slideLayouts/slideLayout2.xml"/><Relationship Id="rId5" Type="http://schemas.openxmlformats.org/officeDocument/2006/relationships/image" Target="../media/image173.png"/><Relationship Id="rId4" Type="http://schemas.openxmlformats.org/officeDocument/2006/relationships/image" Target="../media/image208.png"/></Relationships>
</file>

<file path=ppt/slides/_rels/slide82.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213.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214.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215.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2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2" Type="http://schemas.openxmlformats.org/officeDocument/2006/relationships/image" Target="../media/image217.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218.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219.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223.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22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22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C2997F3-9EBC-4F70-8C3A-74B538EAD493}"/>
              </a:ext>
            </a:extLst>
          </p:cNvPr>
          <p:cNvSpPr>
            <a:spLocks noGrp="1"/>
          </p:cNvSpPr>
          <p:nvPr>
            <p:ph type="ctrTitle"/>
          </p:nvPr>
        </p:nvSpPr>
        <p:spPr>
          <a:xfrm>
            <a:off x="588310" y="3238501"/>
            <a:ext cx="7435102" cy="701110"/>
          </a:xfrm>
        </p:spPr>
        <p:txBody>
          <a:bodyPr>
            <a:normAutofit/>
          </a:bodyPr>
          <a:lstStyle/>
          <a:p>
            <a:pPr algn="l"/>
            <a:r>
              <a:rPr lang="es-EC" sz="1200" dirty="0" smtClean="0">
                <a:latin typeface="ISOCPEUR" panose="020B0604020202020204" pitchFamily="34" charset="0"/>
                <a:ea typeface="Roboto Lt" pitchFamily="2" charset="0"/>
              </a:rPr>
              <a:t>ESCUELA VIVA DE APRENDIZAJE AGRICOLA EN LA PARROQUIA SIGCHOS</a:t>
            </a:r>
            <a:r>
              <a:rPr lang="es-EC" sz="1050" dirty="0" smtClean="0">
                <a:latin typeface="ISOCPEUR" panose="020B0604020202020204" pitchFamily="34" charset="0"/>
                <a:ea typeface="Roboto Lt" pitchFamily="2" charset="0"/>
              </a:rPr>
              <a:t/>
            </a:r>
            <a:br>
              <a:rPr lang="es-EC" sz="1050" dirty="0" smtClean="0">
                <a:latin typeface="ISOCPEUR" panose="020B0604020202020204" pitchFamily="34" charset="0"/>
                <a:ea typeface="Roboto Lt" pitchFamily="2" charset="0"/>
              </a:rPr>
            </a:br>
            <a:r>
              <a:rPr lang="es-EC" sz="1000" dirty="0" err="1" smtClean="0">
                <a:latin typeface="ISOCPEUR" panose="020B0604020202020204" pitchFamily="34" charset="0"/>
                <a:ea typeface="Roboto Lt" pitchFamily="2" charset="0"/>
              </a:rPr>
              <a:t>SIGCHOS</a:t>
            </a:r>
            <a:r>
              <a:rPr lang="es-EC" sz="1000" dirty="0">
                <a:latin typeface="ISOCPEUR" panose="020B0604020202020204" pitchFamily="34" charset="0"/>
                <a:ea typeface="Roboto Lt" pitchFamily="2" charset="0"/>
              </a:rPr>
              <a:t> </a:t>
            </a:r>
            <a:r>
              <a:rPr lang="es-EC" sz="1000" dirty="0" smtClean="0">
                <a:latin typeface="ISOCPEUR" panose="020B0604020202020204" pitchFamily="34" charset="0"/>
                <a:ea typeface="Roboto Lt" pitchFamily="2" charset="0"/>
              </a:rPr>
              <a:t>-  COTOPAXI</a:t>
            </a:r>
            <a:endParaRPr lang="es-EC" sz="1000" dirty="0">
              <a:latin typeface="ISOCPEUR" panose="020B0604020202020204" pitchFamily="34" charset="0"/>
              <a:ea typeface="Roboto Lt" pitchFamily="2" charset="0"/>
            </a:endParaRPr>
          </a:p>
        </p:txBody>
      </p:sp>
      <p:sp>
        <p:nvSpPr>
          <p:cNvPr id="3" name="Subtítulo 2">
            <a:extLst>
              <a:ext uri="{FF2B5EF4-FFF2-40B4-BE49-F238E27FC236}">
                <a16:creationId xmlns="" xmlns:a16="http://schemas.microsoft.com/office/drawing/2014/main" id="{2519A490-0F09-40BB-A1CC-D5D267AFD781}"/>
              </a:ext>
            </a:extLst>
          </p:cNvPr>
          <p:cNvSpPr>
            <a:spLocks noGrp="1"/>
          </p:cNvSpPr>
          <p:nvPr>
            <p:ph type="subTitle" idx="1"/>
          </p:nvPr>
        </p:nvSpPr>
        <p:spPr>
          <a:xfrm>
            <a:off x="7278222" y="5182512"/>
            <a:ext cx="1442197" cy="441722"/>
          </a:xfrm>
        </p:spPr>
        <p:txBody>
          <a:bodyPr>
            <a:normAutofit lnSpcReduction="10000"/>
          </a:bodyPr>
          <a:lstStyle/>
          <a:p>
            <a:pPr algn="r">
              <a:lnSpc>
                <a:spcPct val="100000"/>
              </a:lnSpc>
            </a:pPr>
            <a:r>
              <a:rPr lang="es-EC" sz="750" dirty="0" smtClean="0">
                <a:latin typeface="ISOCPEUR" panose="020B0604020202020204" pitchFamily="34" charset="0"/>
                <a:ea typeface="Roboto Lt" pitchFamily="2" charset="0"/>
              </a:rPr>
              <a:t>Arq. Oswaldo </a:t>
            </a:r>
            <a:r>
              <a:rPr lang="es-EC" sz="750" dirty="0" err="1" smtClean="0">
                <a:latin typeface="ISOCPEUR" panose="020B0604020202020204" pitchFamily="34" charset="0"/>
                <a:ea typeface="Roboto Lt" pitchFamily="2" charset="0"/>
              </a:rPr>
              <a:t>Paldines</a:t>
            </a:r>
            <a:r>
              <a:rPr lang="es-EC" sz="750" dirty="0" smtClean="0">
                <a:latin typeface="ISOCPEUR" panose="020B0604020202020204" pitchFamily="34" charset="0"/>
                <a:ea typeface="Roboto Lt" pitchFamily="2" charset="0"/>
              </a:rPr>
              <a:t> Z.</a:t>
            </a:r>
            <a:endParaRPr lang="es-EC" sz="750" dirty="0">
              <a:latin typeface="ISOCPEUR" panose="020B0604020202020204" pitchFamily="34" charset="0"/>
              <a:ea typeface="Roboto Lt" pitchFamily="2" charset="0"/>
            </a:endParaRPr>
          </a:p>
          <a:p>
            <a:pPr algn="r">
              <a:lnSpc>
                <a:spcPct val="100000"/>
              </a:lnSpc>
            </a:pPr>
            <a:r>
              <a:rPr lang="es-EC" sz="750" dirty="0" smtClean="0">
                <a:latin typeface="ISOCPEUR" panose="020B0604020202020204" pitchFamily="34" charset="0"/>
                <a:ea typeface="Roboto Lt" pitchFamily="2" charset="0"/>
              </a:rPr>
              <a:t>Alejandro Buitrón O.</a:t>
            </a:r>
            <a:endParaRPr lang="es-EC" sz="750" dirty="0">
              <a:latin typeface="ISOCPEUR" panose="020B0604020202020204" pitchFamily="34" charset="0"/>
              <a:ea typeface="Roboto Lt" pitchFamily="2" charset="0"/>
            </a:endParaRPr>
          </a:p>
        </p:txBody>
      </p:sp>
    </p:spTree>
    <p:extLst>
      <p:ext uri="{BB962C8B-B14F-4D97-AF65-F5344CB8AC3E}">
        <p14:creationId xmlns:p14="http://schemas.microsoft.com/office/powerpoint/2010/main" val="1273434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1750800"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SOCIOCULTURAL</a:t>
            </a:r>
            <a:endParaRPr lang="es-EC" sz="1200" b="1" cap="all" dirty="0">
              <a:latin typeface="ISOCPEUR" panose="020B0604020202020204" pitchFamily="34" charset="0"/>
              <a:cs typeface="Arial" panose="020B0604020202020204" pitchFamily="34" charset="0"/>
            </a:endParaRPr>
          </a:p>
        </p:txBody>
      </p:sp>
      <p:sp>
        <p:nvSpPr>
          <p:cNvPr id="8" name="7 CuadroTexto"/>
          <p:cNvSpPr txBox="1"/>
          <p:nvPr/>
        </p:nvSpPr>
        <p:spPr>
          <a:xfrm>
            <a:off x="385962" y="616010"/>
            <a:ext cx="8178800" cy="400110"/>
          </a:xfrm>
          <a:prstGeom prst="rect">
            <a:avLst/>
          </a:prstGeom>
          <a:noFill/>
        </p:spPr>
        <p:txBody>
          <a:bodyPr wrap="square" rtlCol="0">
            <a:spAutoFit/>
          </a:bodyPr>
          <a:lstStyle/>
          <a:p>
            <a:pPr algn="just"/>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muestra una composición piramidal de base amplia con relación a otros cantones de la provincia de Cotopaxi, lo que permite concluir que hay una fecundidad alta, se observa más a personas jóvenes y adultos. (PDOT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2015-2065).</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431" y="1531939"/>
            <a:ext cx="2563812" cy="331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CuadroTexto"/>
          <p:cNvSpPr txBox="1"/>
          <p:nvPr/>
        </p:nvSpPr>
        <p:spPr>
          <a:xfrm>
            <a:off x="436612" y="5153966"/>
            <a:ext cx="2445450" cy="784830"/>
          </a:xfrm>
          <a:prstGeom prst="rect">
            <a:avLst/>
          </a:prstGeom>
          <a:noFill/>
        </p:spPr>
        <p:txBody>
          <a:bodyPr wrap="square" rtlCol="0">
            <a:spAutoFit/>
          </a:bodyPr>
          <a:lstStyle/>
          <a:p>
            <a:pPr algn="just"/>
            <a:r>
              <a:rPr lang="es-EC" sz="900" dirty="0">
                <a:solidFill>
                  <a:schemeClr val="bg1">
                    <a:lumMod val="65000"/>
                  </a:schemeClr>
                </a:solidFill>
                <a:latin typeface="ISOCPEUR" panose="020B0604020202020204" pitchFamily="34" charset="0"/>
              </a:rPr>
              <a:t>En el cantón </a:t>
            </a:r>
            <a:r>
              <a:rPr lang="es-EC" sz="900" dirty="0" err="1">
                <a:solidFill>
                  <a:schemeClr val="bg1">
                    <a:lumMod val="65000"/>
                  </a:schemeClr>
                </a:solidFill>
                <a:latin typeface="ISOCPEUR" panose="020B0604020202020204" pitchFamily="34" charset="0"/>
              </a:rPr>
              <a:t>Sigchos</a:t>
            </a:r>
            <a:r>
              <a:rPr lang="es-EC" sz="900" dirty="0">
                <a:solidFill>
                  <a:schemeClr val="bg1">
                    <a:lumMod val="65000"/>
                  </a:schemeClr>
                </a:solidFill>
                <a:latin typeface="ISOCPEUR" panose="020B0604020202020204" pitchFamily="34" charset="0"/>
              </a:rPr>
              <a:t> se repite esta ten-</a:t>
            </a:r>
            <a:r>
              <a:rPr lang="es-EC" sz="900" dirty="0" err="1">
                <a:solidFill>
                  <a:schemeClr val="bg1">
                    <a:lumMod val="65000"/>
                  </a:schemeClr>
                </a:solidFill>
                <a:latin typeface="ISOCPEUR" panose="020B0604020202020204" pitchFamily="34" charset="0"/>
              </a:rPr>
              <a:t>dencia</a:t>
            </a:r>
            <a:r>
              <a:rPr lang="es-EC" sz="900" dirty="0">
                <a:solidFill>
                  <a:schemeClr val="bg1">
                    <a:lumMod val="65000"/>
                  </a:schemeClr>
                </a:solidFill>
                <a:latin typeface="ISOCPEUR" panose="020B0604020202020204" pitchFamily="34" charset="0"/>
              </a:rPr>
              <a:t>, en que la población mestiza </a:t>
            </a:r>
            <a:r>
              <a:rPr lang="es-EC" sz="900" dirty="0" err="1">
                <a:solidFill>
                  <a:schemeClr val="bg1">
                    <a:lumMod val="65000"/>
                  </a:schemeClr>
                </a:solidFill>
                <a:latin typeface="ISOCPEUR" panose="020B0604020202020204" pitchFamily="34" charset="0"/>
              </a:rPr>
              <a:t>rep-resenta</a:t>
            </a:r>
            <a:r>
              <a:rPr lang="es-EC" sz="900" dirty="0">
                <a:solidFill>
                  <a:schemeClr val="bg1">
                    <a:lumMod val="65000"/>
                  </a:schemeClr>
                </a:solidFill>
                <a:latin typeface="ISOCPEUR" panose="020B0604020202020204" pitchFamily="34" charset="0"/>
              </a:rPr>
              <a:t> la mayoría con aproximadamente el 52,67%, seguida por la indígena con 40,77% (PDOT </a:t>
            </a:r>
            <a:r>
              <a:rPr lang="es-EC" sz="900" dirty="0" err="1">
                <a:solidFill>
                  <a:schemeClr val="bg1">
                    <a:lumMod val="65000"/>
                  </a:schemeClr>
                </a:solidFill>
                <a:latin typeface="ISOCPEUR" panose="020B0604020202020204" pitchFamily="34" charset="0"/>
              </a:rPr>
              <a:t>Sigchos</a:t>
            </a:r>
            <a:r>
              <a:rPr lang="es-EC" sz="900" dirty="0">
                <a:solidFill>
                  <a:schemeClr val="bg1">
                    <a:lumMod val="65000"/>
                  </a:schemeClr>
                </a:solidFill>
                <a:latin typeface="ISOCPEUR" panose="020B0604020202020204" pitchFamily="34" charset="0"/>
              </a:rPr>
              <a:t>, 2015-2065).</a:t>
            </a:r>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3115" t="10300" r="3064" b="8800"/>
          <a:stretch/>
        </p:blipFill>
        <p:spPr bwMode="auto">
          <a:xfrm>
            <a:off x="3739269" y="1036640"/>
            <a:ext cx="5404731" cy="5745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13 Rectángulo"/>
          <p:cNvSpPr/>
          <p:nvPr/>
        </p:nvSpPr>
        <p:spPr>
          <a:xfrm>
            <a:off x="3739269" y="1279306"/>
            <a:ext cx="1422184" cy="276999"/>
          </a:xfrm>
          <a:prstGeom prst="rect">
            <a:avLst/>
          </a:prstGeom>
        </p:spPr>
        <p:txBody>
          <a:bodyPr wrap="none">
            <a:spAutoFit/>
          </a:bodyPr>
          <a:lstStyle/>
          <a:p>
            <a:r>
              <a:rPr lang="es-EC" sz="1200" cap="all" dirty="0" smtClean="0">
                <a:latin typeface="ISOCPEUR" panose="020B0604020202020204" pitchFamily="34" charset="0"/>
                <a:cs typeface="Arial" panose="020B0604020202020204" pitchFamily="34" charset="0"/>
              </a:rPr>
              <a:t>CENTROS POBLADOS</a:t>
            </a:r>
            <a:endParaRPr lang="es-EC" sz="1200"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2302629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1000"/>
                                        <p:tgtEl>
                                          <p:spTgt spid="3074"/>
                                        </p:tgtEl>
                                      </p:cBhvr>
                                    </p:animEffect>
                                    <p:anim calcmode="lin" valueType="num">
                                      <p:cBhvr>
                                        <p:cTn id="18" dur="1000" fill="hold"/>
                                        <p:tgtEl>
                                          <p:spTgt spid="3074"/>
                                        </p:tgtEl>
                                        <p:attrNameLst>
                                          <p:attrName>ppt_x</p:attrName>
                                        </p:attrNameLst>
                                      </p:cBhvr>
                                      <p:tavLst>
                                        <p:tav tm="0">
                                          <p:val>
                                            <p:strVal val="#ppt_x"/>
                                          </p:val>
                                        </p:tav>
                                        <p:tav tm="100000">
                                          <p:val>
                                            <p:strVal val="#ppt_x"/>
                                          </p:val>
                                        </p:tav>
                                      </p:tavLst>
                                    </p:anim>
                                    <p:anim calcmode="lin" valueType="num">
                                      <p:cBhvr>
                                        <p:cTn id="1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nodeType="clickEffect">
                                  <p:stCondLst>
                                    <p:cond delay="0"/>
                                  </p:stCondLst>
                                  <p:childTnLst>
                                    <p:set>
                                      <p:cBhvr>
                                        <p:cTn id="35" dur="1" fill="hold">
                                          <p:stCondLst>
                                            <p:cond delay="0"/>
                                          </p:stCondLst>
                                        </p:cTn>
                                        <p:tgtEl>
                                          <p:spTgt spid="3075"/>
                                        </p:tgtEl>
                                        <p:attrNameLst>
                                          <p:attrName>style.visibility</p:attrName>
                                        </p:attrNameLst>
                                      </p:cBhvr>
                                      <p:to>
                                        <p:strVal val="visible"/>
                                      </p:to>
                                    </p:set>
                                    <p:animEffect transition="in" filter="wipe(down)">
                                      <p:cBhvr>
                                        <p:cTn id="36" dur="580">
                                          <p:stCondLst>
                                            <p:cond delay="0"/>
                                          </p:stCondLst>
                                        </p:cTn>
                                        <p:tgtEl>
                                          <p:spTgt spid="3075"/>
                                        </p:tgtEl>
                                      </p:cBhvr>
                                    </p:animEffect>
                                    <p:anim calcmode="lin" valueType="num">
                                      <p:cBhvr>
                                        <p:cTn id="37"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42" dur="26">
                                          <p:stCondLst>
                                            <p:cond delay="650"/>
                                          </p:stCondLst>
                                        </p:cTn>
                                        <p:tgtEl>
                                          <p:spTgt spid="3075"/>
                                        </p:tgtEl>
                                      </p:cBhvr>
                                      <p:to x="100000" y="60000"/>
                                    </p:animScale>
                                    <p:animScale>
                                      <p:cBhvr>
                                        <p:cTn id="43" dur="166" decel="50000">
                                          <p:stCondLst>
                                            <p:cond delay="676"/>
                                          </p:stCondLst>
                                        </p:cTn>
                                        <p:tgtEl>
                                          <p:spTgt spid="3075"/>
                                        </p:tgtEl>
                                      </p:cBhvr>
                                      <p:to x="100000" y="100000"/>
                                    </p:animScale>
                                    <p:animScale>
                                      <p:cBhvr>
                                        <p:cTn id="44" dur="26">
                                          <p:stCondLst>
                                            <p:cond delay="1312"/>
                                          </p:stCondLst>
                                        </p:cTn>
                                        <p:tgtEl>
                                          <p:spTgt spid="3075"/>
                                        </p:tgtEl>
                                      </p:cBhvr>
                                      <p:to x="100000" y="80000"/>
                                    </p:animScale>
                                    <p:animScale>
                                      <p:cBhvr>
                                        <p:cTn id="45" dur="166" decel="50000">
                                          <p:stCondLst>
                                            <p:cond delay="1338"/>
                                          </p:stCondLst>
                                        </p:cTn>
                                        <p:tgtEl>
                                          <p:spTgt spid="3075"/>
                                        </p:tgtEl>
                                      </p:cBhvr>
                                      <p:to x="100000" y="100000"/>
                                    </p:animScale>
                                    <p:animScale>
                                      <p:cBhvr>
                                        <p:cTn id="46" dur="26">
                                          <p:stCondLst>
                                            <p:cond delay="1642"/>
                                          </p:stCondLst>
                                        </p:cTn>
                                        <p:tgtEl>
                                          <p:spTgt spid="3075"/>
                                        </p:tgtEl>
                                      </p:cBhvr>
                                      <p:to x="100000" y="90000"/>
                                    </p:animScale>
                                    <p:animScale>
                                      <p:cBhvr>
                                        <p:cTn id="47" dur="166" decel="50000">
                                          <p:stCondLst>
                                            <p:cond delay="1668"/>
                                          </p:stCondLst>
                                        </p:cTn>
                                        <p:tgtEl>
                                          <p:spTgt spid="3075"/>
                                        </p:tgtEl>
                                      </p:cBhvr>
                                      <p:to x="100000" y="100000"/>
                                    </p:animScale>
                                    <p:animScale>
                                      <p:cBhvr>
                                        <p:cTn id="48" dur="26">
                                          <p:stCondLst>
                                            <p:cond delay="1808"/>
                                          </p:stCondLst>
                                        </p:cTn>
                                        <p:tgtEl>
                                          <p:spTgt spid="3075"/>
                                        </p:tgtEl>
                                      </p:cBhvr>
                                      <p:to x="100000" y="95000"/>
                                    </p:animScale>
                                    <p:animScale>
                                      <p:cBhvr>
                                        <p:cTn id="49" dur="166" decel="50000">
                                          <p:stCondLst>
                                            <p:cond delay="1834"/>
                                          </p:stCondLst>
                                        </p:cTn>
                                        <p:tgtEl>
                                          <p:spTgt spid="307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P spid="1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1143924"/>
            <a:ext cx="8636000" cy="549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BAÑO</a:t>
            </a:r>
          </a:p>
          <a:p>
            <a:r>
              <a:rPr lang="es-ES" sz="800" dirty="0" smtClean="0">
                <a:solidFill>
                  <a:schemeClr val="bg1">
                    <a:lumMod val="50000"/>
                  </a:schemeClr>
                </a:solidFill>
                <a:latin typeface="Arial Narrow" panose="020B0606020202030204" pitchFamily="34" charset="0"/>
                <a:ea typeface="Roboto Lt" pitchFamily="2" charset="0"/>
              </a:rPr>
              <a:t>CORTES CONSTRUCTIVOS</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16071325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36600"/>
            <a:ext cx="9030750" cy="580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PUERTA</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41207542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793959"/>
            <a:ext cx="9194800" cy="595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VENTANA</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95596304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443"/>
          <a:stretch/>
        </p:blipFill>
        <p:spPr bwMode="auto">
          <a:xfrm>
            <a:off x="79294" y="955168"/>
            <a:ext cx="9064706" cy="5902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ESPECIAL</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40823535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ASESORÍA ESTRUCTURAL</a:t>
            </a:r>
          </a:p>
          <a:p>
            <a:endParaRPr lang="es-EC" sz="800" dirty="0">
              <a:solidFill>
                <a:schemeClr val="bg1">
                  <a:lumMod val="50000"/>
                </a:schemeClr>
              </a:solidFill>
              <a:latin typeface="Arial Narrow" panose="020B0606020202030204" pitchFamily="34" charset="0"/>
              <a:ea typeface="Roboto Lt" pitchFamily="2" charset="0"/>
            </a:endParaRPr>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1" y="541621"/>
            <a:ext cx="9072016" cy="5871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229653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1" y="990601"/>
            <a:ext cx="8915399" cy="5717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ASESORÍA ESTRUCTURAL</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44120424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6300"/>
            <a:ext cx="9014245" cy="5816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ASESORÍA DE PAISAJE</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78310527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908470"/>
            <a:ext cx="8534400" cy="5590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ASESORÍA SUSTENTABLE</a:t>
            </a:r>
          </a:p>
          <a:p>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15051844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5828388" y="3185808"/>
            <a:ext cx="3427671" cy="486384"/>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a:latin typeface="Arial Narrow" panose="020B0606020202030204" pitchFamily="34" charset="0"/>
                <a:ea typeface="Roboto Cn" pitchFamily="2" charset="0"/>
              </a:rPr>
              <a:t>RECORRIDO VIRTUAL</a:t>
            </a:r>
          </a:p>
          <a:p>
            <a:r>
              <a:rPr lang="es-EC" sz="1000" dirty="0" smtClean="0">
                <a:solidFill>
                  <a:schemeClr val="bg1">
                    <a:lumMod val="50000"/>
                  </a:schemeClr>
                </a:solidFill>
                <a:latin typeface="Arial Narrow" panose="020B0606020202030204" pitchFamily="34" charset="0"/>
                <a:ea typeface="Roboto Lt" pitchFamily="2" charset="0"/>
              </a:rPr>
              <a:t>ESCUELA VIVA DE APRENDIZAJE AGRÍCOLA EN LA PARROQUIA SIGCHOS</a:t>
            </a:r>
            <a:endParaRPr lang="es-EC" sz="900" dirty="0">
              <a:solidFill>
                <a:schemeClr val="bg1">
                  <a:lumMod val="50000"/>
                </a:schemeClr>
              </a:solidFill>
              <a:latin typeface="Arial Narrow" panose="020B0606020202030204" pitchFamily="34" charset="0"/>
              <a:ea typeface="Roboto Lt" pitchFamily="2" charset="0"/>
            </a:endParaRPr>
          </a:p>
        </p:txBody>
      </p:sp>
      <p:sp>
        <p:nvSpPr>
          <p:cNvPr id="5" name="Elipse 4">
            <a:extLst>
              <a:ext uri="{FF2B5EF4-FFF2-40B4-BE49-F238E27FC236}">
                <a16:creationId xmlns="" xmlns:a16="http://schemas.microsoft.com/office/drawing/2014/main" id="{7A50DB9D-78BC-4EEA-8211-90BDF00F47F2}"/>
              </a:ext>
            </a:extLst>
          </p:cNvPr>
          <p:cNvSpPr/>
          <p:nvPr/>
        </p:nvSpPr>
        <p:spPr>
          <a:xfrm>
            <a:off x="537882" y="16813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 xmlns:a16="http://schemas.microsoft.com/office/drawing/2014/main" id="{DAE7FBD2-519D-4730-B0BE-1E9E7B8B8580}"/>
              </a:ext>
            </a:extLst>
          </p:cNvPr>
          <p:cNvSpPr/>
          <p:nvPr/>
        </p:nvSpPr>
        <p:spPr>
          <a:xfrm>
            <a:off x="537882" y="301348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6">
            <a:extLst>
              <a:ext uri="{FF2B5EF4-FFF2-40B4-BE49-F238E27FC236}">
                <a16:creationId xmlns="" xmlns:a16="http://schemas.microsoft.com/office/drawing/2014/main" id="{A3E4AFCA-B7D1-4373-BA61-13DCA2EA253D}"/>
              </a:ext>
            </a:extLst>
          </p:cNvPr>
          <p:cNvSpPr/>
          <p:nvPr/>
        </p:nvSpPr>
        <p:spPr>
          <a:xfrm>
            <a:off x="537882" y="370175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9E91EDBC-FAC8-4A20-A382-A1ECB67EC51E}"/>
              </a:ext>
            </a:extLst>
          </p:cNvPr>
          <p:cNvSpPr/>
          <p:nvPr/>
        </p:nvSpPr>
        <p:spPr>
          <a:xfrm>
            <a:off x="537882" y="434564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Elipse 8">
            <a:extLst>
              <a:ext uri="{FF2B5EF4-FFF2-40B4-BE49-F238E27FC236}">
                <a16:creationId xmlns="" xmlns:a16="http://schemas.microsoft.com/office/drawing/2014/main" id="{B3DFD955-77BA-48E1-94BE-3EDED05C9D54}"/>
              </a:ext>
            </a:extLst>
          </p:cNvPr>
          <p:cNvSpPr/>
          <p:nvPr/>
        </p:nvSpPr>
        <p:spPr>
          <a:xfrm>
            <a:off x="537882" y="49895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Elipse 12">
            <a:extLst>
              <a:ext uri="{FF2B5EF4-FFF2-40B4-BE49-F238E27FC236}">
                <a16:creationId xmlns="" xmlns:a16="http://schemas.microsoft.com/office/drawing/2014/main" id="{6ABCB2FE-DE40-4B07-81EA-30645C42AD2D}"/>
              </a:ext>
            </a:extLst>
          </p:cNvPr>
          <p:cNvSpPr/>
          <p:nvPr/>
        </p:nvSpPr>
        <p:spPr>
          <a:xfrm>
            <a:off x="537882" y="2347408"/>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Elipse 9">
            <a:extLst>
              <a:ext uri="{FF2B5EF4-FFF2-40B4-BE49-F238E27FC236}">
                <a16:creationId xmlns="" xmlns:a16="http://schemas.microsoft.com/office/drawing/2014/main" id="{D95FED3D-1249-43E5-9565-1D7F9115A13C}"/>
              </a:ext>
            </a:extLst>
          </p:cNvPr>
          <p:cNvSpPr/>
          <p:nvPr/>
        </p:nvSpPr>
        <p:spPr>
          <a:xfrm>
            <a:off x="537882" y="4989531"/>
            <a:ext cx="143435" cy="143435"/>
          </a:xfrm>
          <a:prstGeom prst="ellips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32542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mph" presetSubtype="0" fill="hold" grpId="0" nodeType="withEffect">
                                  <p:stCondLst>
                                    <p:cond delay="0"/>
                                  </p:stCondLst>
                                  <p:childTnLst>
                                    <p:animScale>
                                      <p:cBhvr>
                                        <p:cTn id="9" dur="25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9107" t="5126" r="45163" b="13913"/>
          <a:stretch/>
        </p:blipFill>
        <p:spPr bwMode="auto">
          <a:xfrm>
            <a:off x="1530666" y="445565"/>
            <a:ext cx="4686300" cy="6476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85962" y="179167"/>
            <a:ext cx="2289409"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DESEQUILIBRIOS SOCIOCULTURALES</a:t>
            </a:r>
            <a:endParaRPr lang="es-EC" sz="1200" b="1" cap="all" dirty="0">
              <a:latin typeface="ISOCPEUR" panose="020B0604020202020204" pitchFamily="34" charset="0"/>
              <a:cs typeface="Arial" panose="020B0604020202020204" pitchFamily="34" charset="0"/>
            </a:endParaRPr>
          </a:p>
        </p:txBody>
      </p:sp>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6150" y="682312"/>
            <a:ext cx="1771650" cy="5748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375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randombar(horizontal)">
                                      <p:cBhvr>
                                        <p:cTn id="12" dur="500"/>
                                        <p:tgtEl>
                                          <p:spTgt spid="410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101"/>
                                        </p:tgtEl>
                                        <p:attrNameLst>
                                          <p:attrName>style.visibility</p:attrName>
                                        </p:attrNameLst>
                                      </p:cBhvr>
                                      <p:to>
                                        <p:strVal val="visible"/>
                                      </p:to>
                                    </p:set>
                                    <p:anim calcmode="lin" valueType="num">
                                      <p:cBhvr>
                                        <p:cTn id="17" dur="500" fill="hold"/>
                                        <p:tgtEl>
                                          <p:spTgt spid="4101"/>
                                        </p:tgtEl>
                                        <p:attrNameLst>
                                          <p:attrName>ppt_w</p:attrName>
                                        </p:attrNameLst>
                                      </p:cBhvr>
                                      <p:tavLst>
                                        <p:tav tm="0">
                                          <p:val>
                                            <p:fltVal val="0"/>
                                          </p:val>
                                        </p:tav>
                                        <p:tav tm="100000">
                                          <p:val>
                                            <p:strVal val="#ppt_w"/>
                                          </p:val>
                                        </p:tav>
                                      </p:tavLst>
                                    </p:anim>
                                    <p:anim calcmode="lin" valueType="num">
                                      <p:cBhvr>
                                        <p:cTn id="18" dur="500" fill="hold"/>
                                        <p:tgtEl>
                                          <p:spTgt spid="4101"/>
                                        </p:tgtEl>
                                        <p:attrNameLst>
                                          <p:attrName>ppt_h</p:attrName>
                                        </p:attrNameLst>
                                      </p:cBhvr>
                                      <p:tavLst>
                                        <p:tav tm="0">
                                          <p:val>
                                            <p:fltVal val="0"/>
                                          </p:val>
                                        </p:tav>
                                        <p:tav tm="100000">
                                          <p:val>
                                            <p:strVal val="#ppt_h"/>
                                          </p:val>
                                        </p:tav>
                                      </p:tavLst>
                                    </p:anim>
                                    <p:animEffect transition="in" filter="fade">
                                      <p:cBhvr>
                                        <p:cTn id="19"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250937"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ECONÓMICO PRODUCTIVO</a:t>
            </a:r>
            <a:endParaRPr lang="es-EC" sz="1200" b="1" cap="all" dirty="0">
              <a:latin typeface="ISOCPEUR" panose="020B0604020202020204" pitchFamily="34" charset="0"/>
              <a:cs typeface="Arial" panose="020B0604020202020204" pitchFamily="34" charset="0"/>
            </a:endParaRPr>
          </a:p>
        </p:txBody>
      </p:sp>
      <p:sp>
        <p:nvSpPr>
          <p:cNvPr id="3" name="2 CuadroTexto"/>
          <p:cNvSpPr txBox="1"/>
          <p:nvPr/>
        </p:nvSpPr>
        <p:spPr>
          <a:xfrm>
            <a:off x="385962" y="616010"/>
            <a:ext cx="8178800" cy="400110"/>
          </a:xfrm>
          <a:prstGeom prst="rect">
            <a:avLst/>
          </a:prstGeom>
          <a:noFill/>
        </p:spPr>
        <p:txBody>
          <a:bodyPr wrap="square" rtlCol="0">
            <a:spAutoFit/>
          </a:bodyPr>
          <a:lstStyle/>
          <a:p>
            <a:pPr algn="just"/>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muestra una composición piramidal de base amplia con relación a otros cantones de la provincia de Cotopaxi, lo que permite concluir que hay una fecundidad alta, se observa más a personas jóvenes y adultos. (PDOT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2015-2065).</a:t>
            </a: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3" y="1096527"/>
            <a:ext cx="6122988" cy="1663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442913" y="1269780"/>
            <a:ext cx="1645002"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PRINCIPALES ACTIVIDADES</a:t>
            </a:r>
            <a:endParaRPr lang="es-EC" sz="1100" cap="all" dirty="0">
              <a:latin typeface="ISOCPEUR" panose="020B0604020202020204" pitchFamily="34" charset="0"/>
              <a:cs typeface="Arial" panose="020B0604020202020204" pitchFamily="34" charset="0"/>
            </a:endParaRPr>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18" y="3330574"/>
            <a:ext cx="6415087" cy="2953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p:cNvSpPr/>
          <p:nvPr/>
        </p:nvSpPr>
        <p:spPr>
          <a:xfrm>
            <a:off x="481013" y="2882680"/>
            <a:ext cx="2262158"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RAMAS DE ACTIVIDADES ECONÓMICAS</a:t>
            </a:r>
            <a:endParaRPr lang="es-EC" sz="1100"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330262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wipe(down)">
                                      <p:cBhvr>
                                        <p:cTn id="22" dur="500"/>
                                        <p:tgtEl>
                                          <p:spTgt spid="512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5125"/>
                                        </p:tgtEl>
                                        <p:attrNameLst>
                                          <p:attrName>style.visibility</p:attrName>
                                        </p:attrNameLst>
                                      </p:cBhvr>
                                      <p:to>
                                        <p:strVal val="visible"/>
                                      </p:to>
                                    </p:set>
                                    <p:animEffect transition="in" filter="fade">
                                      <p:cBhvr>
                                        <p:cTn id="32" dur="2000"/>
                                        <p:tgtEl>
                                          <p:spTgt spid="5125"/>
                                        </p:tgtEl>
                                      </p:cBhvr>
                                    </p:animEffect>
                                    <p:anim calcmode="lin" valueType="num">
                                      <p:cBhvr>
                                        <p:cTn id="33" dur="2000" fill="hold"/>
                                        <p:tgtEl>
                                          <p:spTgt spid="5125"/>
                                        </p:tgtEl>
                                        <p:attrNameLst>
                                          <p:attrName>ppt_w</p:attrName>
                                        </p:attrNameLst>
                                      </p:cBhvr>
                                      <p:tavLst>
                                        <p:tav tm="0" fmla="#ppt_w*sin(2.5*pi*$)">
                                          <p:val>
                                            <p:fltVal val="0"/>
                                          </p:val>
                                        </p:tav>
                                        <p:tav tm="100000">
                                          <p:val>
                                            <p:fltVal val="1"/>
                                          </p:val>
                                        </p:tav>
                                      </p:tavLst>
                                    </p:anim>
                                    <p:anim calcmode="lin" valueType="num">
                                      <p:cBhvr>
                                        <p:cTn id="34" dur="2000" fill="hold"/>
                                        <p:tgtEl>
                                          <p:spTgt spid="51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85962" y="395067"/>
            <a:ext cx="1181734"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PISOS CLIMÁTICOS</a:t>
            </a:r>
            <a:endParaRPr lang="es-EC" sz="1100" cap="all" dirty="0">
              <a:latin typeface="ISOCPEUR" panose="020B0604020202020204" pitchFamily="34" charset="0"/>
              <a:cs typeface="Arial" panose="020B0604020202020204" pitchFamily="34" charset="0"/>
            </a:endParaRPr>
          </a:p>
        </p:txBody>
      </p:sp>
      <p:pic>
        <p:nvPicPr>
          <p:cNvPr id="614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6297" t="10700" r="43577" b="12957"/>
          <a:stretch/>
        </p:blipFill>
        <p:spPr bwMode="auto">
          <a:xfrm>
            <a:off x="84122" y="780496"/>
            <a:ext cx="5264622" cy="5670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5187196" y="429444"/>
            <a:ext cx="2366353"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PORCENTAJE PRODUCTIVO POR CANTÓN</a:t>
            </a:r>
            <a:endParaRPr lang="es-EC" sz="1100" cap="all" dirty="0">
              <a:latin typeface="ISOCPEUR" panose="020B0604020202020204" pitchFamily="34" charset="0"/>
              <a:cs typeface="Arial" panose="020B0604020202020204" pitchFamily="34" charset="0"/>
            </a:endParaRPr>
          </a:p>
        </p:txBody>
      </p:sp>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7808" t="14500" r="5248" b="15212"/>
          <a:stretch/>
        </p:blipFill>
        <p:spPr bwMode="auto">
          <a:xfrm>
            <a:off x="5189240" y="691054"/>
            <a:ext cx="4020304" cy="540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Rectángulo"/>
          <p:cNvSpPr/>
          <p:nvPr/>
        </p:nvSpPr>
        <p:spPr>
          <a:xfrm>
            <a:off x="-3093838" y="1195167"/>
            <a:ext cx="1181734"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PISOS CLIMÁTICOS</a:t>
            </a:r>
            <a:endParaRPr lang="es-EC" sz="1100"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391002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 calcmode="lin" valueType="num">
                                      <p:cBhvr>
                                        <p:cTn id="12" dur="500" fill="hold"/>
                                        <p:tgtEl>
                                          <p:spTgt spid="6148"/>
                                        </p:tgtEl>
                                        <p:attrNameLst>
                                          <p:attrName>ppt_w</p:attrName>
                                        </p:attrNameLst>
                                      </p:cBhvr>
                                      <p:tavLst>
                                        <p:tav tm="0">
                                          <p:val>
                                            <p:fltVal val="0"/>
                                          </p:val>
                                        </p:tav>
                                        <p:tav tm="100000">
                                          <p:val>
                                            <p:strVal val="#ppt_w"/>
                                          </p:val>
                                        </p:tav>
                                      </p:tavLst>
                                    </p:anim>
                                    <p:anim calcmode="lin" valueType="num">
                                      <p:cBhvr>
                                        <p:cTn id="13" dur="500" fill="hold"/>
                                        <p:tgtEl>
                                          <p:spTgt spid="6148"/>
                                        </p:tgtEl>
                                        <p:attrNameLst>
                                          <p:attrName>ppt_h</p:attrName>
                                        </p:attrNameLst>
                                      </p:cBhvr>
                                      <p:tavLst>
                                        <p:tav tm="0">
                                          <p:val>
                                            <p:fltVal val="0"/>
                                          </p:val>
                                        </p:tav>
                                        <p:tav tm="100000">
                                          <p:val>
                                            <p:strVal val="#ppt_h"/>
                                          </p:val>
                                        </p:tav>
                                      </p:tavLst>
                                    </p:anim>
                                    <p:animEffect transition="in" filter="fade">
                                      <p:cBhvr>
                                        <p:cTn id="14" dur="500"/>
                                        <p:tgtEl>
                                          <p:spTgt spid="614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6147"/>
                                        </p:tgtEl>
                                        <p:attrNameLst>
                                          <p:attrName>style.visibility</p:attrName>
                                        </p:attrNameLst>
                                      </p:cBhvr>
                                      <p:to>
                                        <p:strVal val="visible"/>
                                      </p:to>
                                    </p:set>
                                    <p:animEffect transition="in" filter="wipe(down)">
                                      <p:cBhvr>
                                        <p:cTn id="24" dur="580">
                                          <p:stCondLst>
                                            <p:cond delay="0"/>
                                          </p:stCondLst>
                                        </p:cTn>
                                        <p:tgtEl>
                                          <p:spTgt spid="6147"/>
                                        </p:tgtEl>
                                      </p:cBhvr>
                                    </p:animEffect>
                                    <p:anim calcmode="lin" valueType="num">
                                      <p:cBhvr>
                                        <p:cTn id="25" dur="1822" tmFilter="0,0; 0.14,0.36; 0.43,0.73; 0.71,0.91; 1.0,1.0">
                                          <p:stCondLst>
                                            <p:cond delay="0"/>
                                          </p:stCondLst>
                                        </p:cTn>
                                        <p:tgtEl>
                                          <p:spTgt spid="6147"/>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147"/>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147"/>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147"/>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147"/>
                                        </p:tgtEl>
                                        <p:attrNameLst>
                                          <p:attrName>ppt_y</p:attrName>
                                        </p:attrNameLst>
                                      </p:cBhvr>
                                      <p:tavLst>
                                        <p:tav tm="0" fmla="#ppt_y-sin(pi*$)/81">
                                          <p:val>
                                            <p:fltVal val="0"/>
                                          </p:val>
                                        </p:tav>
                                        <p:tav tm="100000">
                                          <p:val>
                                            <p:fltVal val="1"/>
                                          </p:val>
                                        </p:tav>
                                      </p:tavLst>
                                    </p:anim>
                                    <p:animScale>
                                      <p:cBhvr>
                                        <p:cTn id="30" dur="26">
                                          <p:stCondLst>
                                            <p:cond delay="650"/>
                                          </p:stCondLst>
                                        </p:cTn>
                                        <p:tgtEl>
                                          <p:spTgt spid="6147"/>
                                        </p:tgtEl>
                                      </p:cBhvr>
                                      <p:to x="100000" y="60000"/>
                                    </p:animScale>
                                    <p:animScale>
                                      <p:cBhvr>
                                        <p:cTn id="31" dur="166" decel="50000">
                                          <p:stCondLst>
                                            <p:cond delay="676"/>
                                          </p:stCondLst>
                                        </p:cTn>
                                        <p:tgtEl>
                                          <p:spTgt spid="6147"/>
                                        </p:tgtEl>
                                      </p:cBhvr>
                                      <p:to x="100000" y="100000"/>
                                    </p:animScale>
                                    <p:animScale>
                                      <p:cBhvr>
                                        <p:cTn id="32" dur="26">
                                          <p:stCondLst>
                                            <p:cond delay="1312"/>
                                          </p:stCondLst>
                                        </p:cTn>
                                        <p:tgtEl>
                                          <p:spTgt spid="6147"/>
                                        </p:tgtEl>
                                      </p:cBhvr>
                                      <p:to x="100000" y="80000"/>
                                    </p:animScale>
                                    <p:animScale>
                                      <p:cBhvr>
                                        <p:cTn id="33" dur="166" decel="50000">
                                          <p:stCondLst>
                                            <p:cond delay="1338"/>
                                          </p:stCondLst>
                                        </p:cTn>
                                        <p:tgtEl>
                                          <p:spTgt spid="6147"/>
                                        </p:tgtEl>
                                      </p:cBhvr>
                                      <p:to x="100000" y="100000"/>
                                    </p:animScale>
                                    <p:animScale>
                                      <p:cBhvr>
                                        <p:cTn id="34" dur="26">
                                          <p:stCondLst>
                                            <p:cond delay="1642"/>
                                          </p:stCondLst>
                                        </p:cTn>
                                        <p:tgtEl>
                                          <p:spTgt spid="6147"/>
                                        </p:tgtEl>
                                      </p:cBhvr>
                                      <p:to x="100000" y="90000"/>
                                    </p:animScale>
                                    <p:animScale>
                                      <p:cBhvr>
                                        <p:cTn id="35" dur="166" decel="50000">
                                          <p:stCondLst>
                                            <p:cond delay="1668"/>
                                          </p:stCondLst>
                                        </p:cTn>
                                        <p:tgtEl>
                                          <p:spTgt spid="6147"/>
                                        </p:tgtEl>
                                      </p:cBhvr>
                                      <p:to x="100000" y="100000"/>
                                    </p:animScale>
                                    <p:animScale>
                                      <p:cBhvr>
                                        <p:cTn id="36" dur="26">
                                          <p:stCondLst>
                                            <p:cond delay="1808"/>
                                          </p:stCondLst>
                                        </p:cTn>
                                        <p:tgtEl>
                                          <p:spTgt spid="6147"/>
                                        </p:tgtEl>
                                      </p:cBhvr>
                                      <p:to x="100000" y="95000"/>
                                    </p:animScale>
                                    <p:animScale>
                                      <p:cBhvr>
                                        <p:cTn id="37" dur="166" decel="50000">
                                          <p:stCondLst>
                                            <p:cond delay="1834"/>
                                          </p:stCondLst>
                                        </p:cTn>
                                        <p:tgtEl>
                                          <p:spTgt spid="6147"/>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6633" t="7376" r="2477" b="10462"/>
          <a:stretch/>
        </p:blipFill>
        <p:spPr bwMode="auto">
          <a:xfrm>
            <a:off x="0" y="395067"/>
            <a:ext cx="4546545" cy="646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85962" y="395067"/>
            <a:ext cx="1372492"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ACTIVIDAD AGRÍCOLA</a:t>
            </a:r>
            <a:endParaRPr lang="es-EC" sz="1100" cap="all" dirty="0">
              <a:latin typeface="ISOCPEUR" panose="020B0604020202020204" pitchFamily="34" charset="0"/>
              <a:cs typeface="Arial" panose="020B0604020202020204" pitchFamily="34" charset="0"/>
            </a:endParaRPr>
          </a:p>
        </p:txBody>
      </p:sp>
      <p:sp>
        <p:nvSpPr>
          <p:cNvPr id="5" name="4 Rectángulo"/>
          <p:cNvSpPr/>
          <p:nvPr/>
        </p:nvSpPr>
        <p:spPr>
          <a:xfrm>
            <a:off x="385962" y="2465167"/>
            <a:ext cx="1417376"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ACTIVIDAD GANADERA</a:t>
            </a:r>
            <a:endParaRPr lang="es-EC" sz="1100" cap="all" dirty="0">
              <a:latin typeface="ISOCPEUR" panose="020B0604020202020204" pitchFamily="34" charset="0"/>
              <a:cs typeface="Arial" panose="020B0604020202020204" pitchFamily="34" charset="0"/>
            </a:endParaRPr>
          </a:p>
        </p:txBody>
      </p:sp>
      <p:sp>
        <p:nvSpPr>
          <p:cNvPr id="6" name="5 Rectángulo"/>
          <p:cNvSpPr/>
          <p:nvPr/>
        </p:nvSpPr>
        <p:spPr>
          <a:xfrm>
            <a:off x="2480464" y="896074"/>
            <a:ext cx="2188364" cy="208826"/>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717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10225" r="50000" b="10582"/>
          <a:stretch/>
        </p:blipFill>
        <p:spPr bwMode="auto">
          <a:xfrm>
            <a:off x="4002087" y="1104900"/>
            <a:ext cx="5141913" cy="5759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p:cNvSpPr/>
          <p:nvPr/>
        </p:nvSpPr>
        <p:spPr>
          <a:xfrm>
            <a:off x="7510662" y="809077"/>
            <a:ext cx="1577676" cy="261610"/>
          </a:xfrm>
          <a:prstGeom prst="rect">
            <a:avLst/>
          </a:prstGeom>
        </p:spPr>
        <p:txBody>
          <a:bodyPr wrap="none">
            <a:spAutoFit/>
          </a:bodyPr>
          <a:lstStyle/>
          <a:p>
            <a:r>
              <a:rPr lang="es-EC" sz="1100" cap="all" dirty="0" smtClean="0">
                <a:latin typeface="ISOCPEUR" panose="020B0604020202020204" pitchFamily="34" charset="0"/>
                <a:cs typeface="Arial" panose="020B0604020202020204" pitchFamily="34" charset="0"/>
              </a:rPr>
              <a:t>ATRACTIVOS TURÍSTICOS</a:t>
            </a:r>
            <a:endParaRPr lang="es-EC" sz="1100"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138730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7171"/>
                                        </p:tgtEl>
                                        <p:attrNameLst>
                                          <p:attrName>style.visibility</p:attrName>
                                        </p:attrNameLst>
                                      </p:cBhvr>
                                      <p:to>
                                        <p:strVal val="visible"/>
                                      </p:to>
                                    </p:set>
                                    <p:anim calcmode="lin" valueType="num">
                                      <p:cBhvr>
                                        <p:cTn id="17" dur="1000" fill="hold"/>
                                        <p:tgtEl>
                                          <p:spTgt spid="7171"/>
                                        </p:tgtEl>
                                        <p:attrNameLst>
                                          <p:attrName>ppt_w</p:attrName>
                                        </p:attrNameLst>
                                      </p:cBhvr>
                                      <p:tavLst>
                                        <p:tav tm="0">
                                          <p:val>
                                            <p:fltVal val="0"/>
                                          </p:val>
                                        </p:tav>
                                        <p:tav tm="100000">
                                          <p:val>
                                            <p:strVal val="#ppt_w"/>
                                          </p:val>
                                        </p:tav>
                                      </p:tavLst>
                                    </p:anim>
                                    <p:anim calcmode="lin" valueType="num">
                                      <p:cBhvr>
                                        <p:cTn id="18" dur="1000" fill="hold"/>
                                        <p:tgtEl>
                                          <p:spTgt spid="7171"/>
                                        </p:tgtEl>
                                        <p:attrNameLst>
                                          <p:attrName>ppt_h</p:attrName>
                                        </p:attrNameLst>
                                      </p:cBhvr>
                                      <p:tavLst>
                                        <p:tav tm="0">
                                          <p:val>
                                            <p:fltVal val="0"/>
                                          </p:val>
                                        </p:tav>
                                        <p:tav tm="100000">
                                          <p:val>
                                            <p:strVal val="#ppt_h"/>
                                          </p:val>
                                        </p:tav>
                                      </p:tavLst>
                                    </p:anim>
                                    <p:anim calcmode="lin" valueType="num">
                                      <p:cBhvr>
                                        <p:cTn id="19" dur="1000" fill="hold"/>
                                        <p:tgtEl>
                                          <p:spTgt spid="7171"/>
                                        </p:tgtEl>
                                        <p:attrNameLst>
                                          <p:attrName>style.rotation</p:attrName>
                                        </p:attrNameLst>
                                      </p:cBhvr>
                                      <p:tavLst>
                                        <p:tav tm="0">
                                          <p:val>
                                            <p:fltVal val="90"/>
                                          </p:val>
                                        </p:tav>
                                        <p:tav tm="100000">
                                          <p:val>
                                            <p:fltVal val="0"/>
                                          </p:val>
                                        </p:tav>
                                      </p:tavLst>
                                    </p:anim>
                                    <p:animEffect transition="in" filter="fade">
                                      <p:cBhvr>
                                        <p:cTn id="20" dur="1000"/>
                                        <p:tgtEl>
                                          <p:spTgt spid="717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7173"/>
                                        </p:tgtEl>
                                        <p:attrNameLst>
                                          <p:attrName>style.visibility</p:attrName>
                                        </p:attrNameLst>
                                      </p:cBhvr>
                                      <p:to>
                                        <p:strVal val="visible"/>
                                      </p:to>
                                    </p:set>
                                    <p:animEffect transition="in" filter="wheel(1)">
                                      <p:cBhvr>
                                        <p:cTn id="37"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85962" y="179167"/>
            <a:ext cx="3308919"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DESEQUILIBRIOS  ANÁLISIS ECONÓMICO PRODUCTIVO</a:t>
            </a:r>
            <a:endParaRPr lang="es-EC" sz="1200" b="1" cap="all" dirty="0">
              <a:latin typeface="ISOCPEUR" panose="020B0604020202020204" pitchFamily="34" charset="0"/>
              <a:cs typeface="Arial" panose="020B0604020202020204" pitchFamily="34" charset="0"/>
            </a:endParaRPr>
          </a:p>
        </p:txBody>
      </p:sp>
      <p:pic>
        <p:nvPicPr>
          <p:cNvPr id="819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66541" t="7495" b="10463"/>
          <a:stretch/>
        </p:blipFill>
        <p:spPr bwMode="auto">
          <a:xfrm>
            <a:off x="4648200" y="456166"/>
            <a:ext cx="3625427" cy="628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5802" t="9988" r="19102" b="17706"/>
          <a:stretch/>
        </p:blipFill>
        <p:spPr bwMode="auto">
          <a:xfrm>
            <a:off x="580154" y="456166"/>
            <a:ext cx="4436346" cy="646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557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p:cTn id="12" dur="1000" fill="hold"/>
                                        <p:tgtEl>
                                          <p:spTgt spid="8195"/>
                                        </p:tgtEl>
                                        <p:attrNameLst>
                                          <p:attrName>ppt_w</p:attrName>
                                        </p:attrNameLst>
                                      </p:cBhvr>
                                      <p:tavLst>
                                        <p:tav tm="0">
                                          <p:val>
                                            <p:fltVal val="0"/>
                                          </p:val>
                                        </p:tav>
                                        <p:tav tm="100000">
                                          <p:val>
                                            <p:strVal val="#ppt_w"/>
                                          </p:val>
                                        </p:tav>
                                      </p:tavLst>
                                    </p:anim>
                                    <p:anim calcmode="lin" valueType="num">
                                      <p:cBhvr>
                                        <p:cTn id="13" dur="1000" fill="hold"/>
                                        <p:tgtEl>
                                          <p:spTgt spid="8195"/>
                                        </p:tgtEl>
                                        <p:attrNameLst>
                                          <p:attrName>ppt_h</p:attrName>
                                        </p:attrNameLst>
                                      </p:cBhvr>
                                      <p:tavLst>
                                        <p:tav tm="0">
                                          <p:val>
                                            <p:fltVal val="0"/>
                                          </p:val>
                                        </p:tav>
                                        <p:tav tm="100000">
                                          <p:val>
                                            <p:strVal val="#ppt_h"/>
                                          </p:val>
                                        </p:tav>
                                      </p:tavLst>
                                    </p:anim>
                                    <p:anim calcmode="lin" valueType="num">
                                      <p:cBhvr>
                                        <p:cTn id="14" dur="1000" fill="hold"/>
                                        <p:tgtEl>
                                          <p:spTgt spid="8195"/>
                                        </p:tgtEl>
                                        <p:attrNameLst>
                                          <p:attrName>style.rotation</p:attrName>
                                        </p:attrNameLst>
                                      </p:cBhvr>
                                      <p:tavLst>
                                        <p:tav tm="0">
                                          <p:val>
                                            <p:fltVal val="90"/>
                                          </p:val>
                                        </p:tav>
                                        <p:tav tm="100000">
                                          <p:val>
                                            <p:fltVal val="0"/>
                                          </p:val>
                                        </p:tav>
                                      </p:tavLst>
                                    </p:anim>
                                    <p:animEffect transition="in" filter="fade">
                                      <p:cBhvr>
                                        <p:cTn id="15" dur="1000"/>
                                        <p:tgtEl>
                                          <p:spTgt spid="8195"/>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8196"/>
                                        </p:tgtEl>
                                        <p:attrNameLst>
                                          <p:attrName>style.visibility</p:attrName>
                                        </p:attrNameLst>
                                      </p:cBhvr>
                                      <p:to>
                                        <p:strVal val="visible"/>
                                      </p:to>
                                    </p:set>
                                    <p:animEffect transition="in" filter="fade">
                                      <p:cBhvr>
                                        <p:cTn id="20" dur="2000"/>
                                        <p:tgtEl>
                                          <p:spTgt spid="8196"/>
                                        </p:tgtEl>
                                      </p:cBhvr>
                                    </p:animEffect>
                                    <p:anim calcmode="lin" valueType="num">
                                      <p:cBhvr>
                                        <p:cTn id="21" dur="2000" fill="hold"/>
                                        <p:tgtEl>
                                          <p:spTgt spid="8196"/>
                                        </p:tgtEl>
                                        <p:attrNameLst>
                                          <p:attrName>ppt_w</p:attrName>
                                        </p:attrNameLst>
                                      </p:cBhvr>
                                      <p:tavLst>
                                        <p:tav tm="0" fmla="#ppt_w*sin(2.5*pi*$)">
                                          <p:val>
                                            <p:fltVal val="0"/>
                                          </p:val>
                                        </p:tav>
                                        <p:tav tm="100000">
                                          <p:val>
                                            <p:fltVal val="1"/>
                                          </p:val>
                                        </p:tav>
                                      </p:tavLst>
                                    </p:anim>
                                    <p:anim calcmode="lin" valueType="num">
                                      <p:cBhvr>
                                        <p:cTn id="22" dur="2000" fill="hold"/>
                                        <p:tgtEl>
                                          <p:spTgt spid="81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381" r="39589" b="24592"/>
          <a:stretch/>
        </p:blipFill>
        <p:spPr bwMode="auto">
          <a:xfrm>
            <a:off x="330200" y="802085"/>
            <a:ext cx="8089900" cy="577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85962" y="179167"/>
            <a:ext cx="2432076"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ASENTAMIENTOS HUMANOS</a:t>
            </a:r>
            <a:endParaRPr lang="es-EC" sz="1200" b="1" cap="all" dirty="0">
              <a:latin typeface="ISOCPEUR" panose="020B0604020202020204" pitchFamily="34" charset="0"/>
              <a:cs typeface="Arial" panose="020B0604020202020204" pitchFamily="34" charset="0"/>
            </a:endParaRPr>
          </a:p>
        </p:txBody>
      </p:sp>
      <p:sp>
        <p:nvSpPr>
          <p:cNvPr id="4" name="3 Rectángulo"/>
          <p:cNvSpPr/>
          <p:nvPr/>
        </p:nvSpPr>
        <p:spPr>
          <a:xfrm>
            <a:off x="507818" y="5442674"/>
            <a:ext cx="3467282" cy="843826"/>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40101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 calcmode="lin" valueType="num">
                                      <p:cBhvr additive="base">
                                        <p:cTn id="12" dur="500" fill="hold"/>
                                        <p:tgtEl>
                                          <p:spTgt spid="9218"/>
                                        </p:tgtEl>
                                        <p:attrNameLst>
                                          <p:attrName>ppt_x</p:attrName>
                                        </p:attrNameLst>
                                      </p:cBhvr>
                                      <p:tavLst>
                                        <p:tav tm="0">
                                          <p:val>
                                            <p:strVal val="#ppt_x"/>
                                          </p:val>
                                        </p:tav>
                                        <p:tav tm="100000">
                                          <p:val>
                                            <p:strVal val="#ppt_x"/>
                                          </p:val>
                                        </p:tav>
                                      </p:tavLst>
                                    </p:anim>
                                    <p:anim calcmode="lin" valueType="num">
                                      <p:cBhvr additive="base">
                                        <p:cTn id="13"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5525" y="2888245"/>
            <a:ext cx="3698876" cy="3768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647700"/>
            <a:ext cx="2626674" cy="600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Rectángulo"/>
          <p:cNvSpPr/>
          <p:nvPr/>
        </p:nvSpPr>
        <p:spPr>
          <a:xfrm>
            <a:off x="385962" y="179167"/>
            <a:ext cx="2432076"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ASENTAMIENTOS HUMANOS</a:t>
            </a:r>
            <a:endParaRPr lang="es-EC" sz="1200" b="1" cap="all" dirty="0">
              <a:latin typeface="ISOCPEUR" panose="020B0604020202020204" pitchFamily="34" charset="0"/>
              <a:cs typeface="Arial" panose="020B0604020202020204" pitchFamily="34" charset="0"/>
            </a:endParaRPr>
          </a:p>
        </p:txBody>
      </p:sp>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5300" y="701294"/>
            <a:ext cx="3340100" cy="1761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97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wipe(down)">
                                      <p:cBhvr>
                                        <p:cTn id="12" dur="500"/>
                                        <p:tgtEl>
                                          <p:spTgt spid="1024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2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42"/>
                                        </p:tgtEl>
                                        <p:attrNameLst>
                                          <p:attrName>style.visibility</p:attrName>
                                        </p:attrNameLst>
                                      </p:cBhvr>
                                      <p:to>
                                        <p:strVal val="visible"/>
                                      </p:to>
                                    </p:set>
                                    <p:animEffect transition="in" filter="fade">
                                      <p:cBhvr>
                                        <p:cTn id="21" dur="1000"/>
                                        <p:tgtEl>
                                          <p:spTgt spid="10242"/>
                                        </p:tgtEl>
                                      </p:cBhvr>
                                    </p:animEffect>
                                    <p:anim calcmode="lin" valueType="num">
                                      <p:cBhvr>
                                        <p:cTn id="22" dur="1000" fill="hold"/>
                                        <p:tgtEl>
                                          <p:spTgt spid="10242"/>
                                        </p:tgtEl>
                                        <p:attrNameLst>
                                          <p:attrName>ppt_x</p:attrName>
                                        </p:attrNameLst>
                                      </p:cBhvr>
                                      <p:tavLst>
                                        <p:tav tm="0">
                                          <p:val>
                                            <p:strVal val="#ppt_x"/>
                                          </p:val>
                                        </p:tav>
                                        <p:tav tm="100000">
                                          <p:val>
                                            <p:strVal val="#ppt_x"/>
                                          </p:val>
                                        </p:tav>
                                      </p:tavLst>
                                    </p:anim>
                                    <p:anim calcmode="lin" valueType="num">
                                      <p:cBhvr>
                                        <p:cTn id="23" dur="1000" fill="hold"/>
                                        <p:tgtEl>
                                          <p:spTgt spid="102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6893" t="9158" r="17507" b="15213"/>
          <a:stretch/>
        </p:blipFill>
        <p:spPr bwMode="auto">
          <a:xfrm>
            <a:off x="882650" y="234457"/>
            <a:ext cx="4248150" cy="6382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85962" y="179167"/>
            <a:ext cx="3430747"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DESEQUILIBRIOS ANÁLISIS ASENTAMIENTOS HUMANOS</a:t>
            </a:r>
            <a:endParaRPr lang="es-EC" sz="1200" b="1" cap="all" dirty="0">
              <a:latin typeface="ISOCPEUR" panose="020B0604020202020204" pitchFamily="34" charset="0"/>
              <a:cs typeface="Arial" panose="020B0604020202020204" pitchFamily="34" charset="0"/>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488" y="571988"/>
            <a:ext cx="1793876" cy="5707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865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266"/>
                                        </p:tgtEl>
                                        <p:attrNameLst>
                                          <p:attrName>style.visibility</p:attrName>
                                        </p:attrNameLst>
                                      </p:cBhvr>
                                      <p:to>
                                        <p:strVal val="visible"/>
                                      </p:to>
                                    </p:set>
                                    <p:anim calcmode="lin" valueType="num">
                                      <p:cBhvr additive="base">
                                        <p:cTn id="12" dur="500" fill="hold"/>
                                        <p:tgtEl>
                                          <p:spTgt spid="11266"/>
                                        </p:tgtEl>
                                        <p:attrNameLst>
                                          <p:attrName>ppt_x</p:attrName>
                                        </p:attrNameLst>
                                      </p:cBhvr>
                                      <p:tavLst>
                                        <p:tav tm="0">
                                          <p:val>
                                            <p:strVal val="#ppt_x"/>
                                          </p:val>
                                        </p:tav>
                                        <p:tav tm="100000">
                                          <p:val>
                                            <p:strVal val="#ppt_x"/>
                                          </p:val>
                                        </p:tav>
                                      </p:tavLst>
                                    </p:anim>
                                    <p:anim calcmode="lin" valueType="num">
                                      <p:cBhvr additive="base">
                                        <p:cTn id="13"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1267"/>
                                        </p:tgtEl>
                                        <p:attrNameLst>
                                          <p:attrName>style.visibility</p:attrName>
                                        </p:attrNameLst>
                                      </p:cBhvr>
                                      <p:to>
                                        <p:strVal val="visible"/>
                                      </p:to>
                                    </p:set>
                                    <p:anim calcmode="lin" valueType="num">
                                      <p:cBhvr>
                                        <p:cTn id="18" dur="500" fill="hold"/>
                                        <p:tgtEl>
                                          <p:spTgt spid="11267"/>
                                        </p:tgtEl>
                                        <p:attrNameLst>
                                          <p:attrName>ppt_w</p:attrName>
                                        </p:attrNameLst>
                                      </p:cBhvr>
                                      <p:tavLst>
                                        <p:tav tm="0">
                                          <p:val>
                                            <p:fltVal val="0"/>
                                          </p:val>
                                        </p:tav>
                                        <p:tav tm="100000">
                                          <p:val>
                                            <p:strVal val="#ppt_w"/>
                                          </p:val>
                                        </p:tav>
                                      </p:tavLst>
                                    </p:anim>
                                    <p:anim calcmode="lin" valueType="num">
                                      <p:cBhvr>
                                        <p:cTn id="19" dur="500" fill="hold"/>
                                        <p:tgtEl>
                                          <p:spTgt spid="11267"/>
                                        </p:tgtEl>
                                        <p:attrNameLst>
                                          <p:attrName>ppt_h</p:attrName>
                                        </p:attrNameLst>
                                      </p:cBhvr>
                                      <p:tavLst>
                                        <p:tav tm="0">
                                          <p:val>
                                            <p:fltVal val="0"/>
                                          </p:val>
                                        </p:tav>
                                        <p:tav tm="100000">
                                          <p:val>
                                            <p:strVal val="#ppt_h"/>
                                          </p:val>
                                        </p:tav>
                                      </p:tavLst>
                                    </p:anim>
                                    <p:animEffect transition="in" filter="fade">
                                      <p:cBhvr>
                                        <p:cTn id="20"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759090"/>
            <a:ext cx="2552700" cy="5832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385962" y="179167"/>
            <a:ext cx="1510350"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TENDENCIAL</a:t>
            </a:r>
            <a:endParaRPr lang="es-EC" sz="1200" b="1" cap="all" dirty="0">
              <a:latin typeface="ISOCPEUR" panose="020B0604020202020204" pitchFamily="34" charset="0"/>
              <a:cs typeface="Arial" panose="020B0604020202020204" pitchFamily="34" charset="0"/>
            </a:endParaRPr>
          </a:p>
        </p:txBody>
      </p:sp>
      <p:pic>
        <p:nvPicPr>
          <p:cNvPr id="1229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0613" t="13787" r="49328" b="19487"/>
          <a:stretch/>
        </p:blipFill>
        <p:spPr bwMode="auto">
          <a:xfrm>
            <a:off x="3632200" y="505232"/>
            <a:ext cx="4038600" cy="633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8781" y="6159500"/>
            <a:ext cx="181521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810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2291"/>
                                        </p:tgtEl>
                                        <p:attrNameLst>
                                          <p:attrName>style.visibility</p:attrName>
                                        </p:attrNameLst>
                                      </p:cBhvr>
                                      <p:to>
                                        <p:strVal val="visible"/>
                                      </p:to>
                                    </p:set>
                                    <p:animEffect transition="in" filter="randombar(horizontal)">
                                      <p:cBhvr>
                                        <p:cTn id="13" dur="500"/>
                                        <p:tgtEl>
                                          <p:spTgt spid="12291"/>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12293"/>
                                        </p:tgtEl>
                                        <p:attrNameLst>
                                          <p:attrName>style.visibility</p:attrName>
                                        </p:attrNameLst>
                                      </p:cBhvr>
                                      <p:to>
                                        <p:strVal val="visible"/>
                                      </p:to>
                                    </p:set>
                                    <p:anim calcmode="lin" valueType="num">
                                      <p:cBhvr>
                                        <p:cTn id="18" dur="1000" fill="hold"/>
                                        <p:tgtEl>
                                          <p:spTgt spid="12293"/>
                                        </p:tgtEl>
                                        <p:attrNameLst>
                                          <p:attrName>ppt_w</p:attrName>
                                        </p:attrNameLst>
                                      </p:cBhvr>
                                      <p:tavLst>
                                        <p:tav tm="0">
                                          <p:val>
                                            <p:fltVal val="0"/>
                                          </p:val>
                                        </p:tav>
                                        <p:tav tm="100000">
                                          <p:val>
                                            <p:strVal val="#ppt_w"/>
                                          </p:val>
                                        </p:tav>
                                      </p:tavLst>
                                    </p:anim>
                                    <p:anim calcmode="lin" valueType="num">
                                      <p:cBhvr>
                                        <p:cTn id="19" dur="1000" fill="hold"/>
                                        <p:tgtEl>
                                          <p:spTgt spid="12293"/>
                                        </p:tgtEl>
                                        <p:attrNameLst>
                                          <p:attrName>ppt_h</p:attrName>
                                        </p:attrNameLst>
                                      </p:cBhvr>
                                      <p:tavLst>
                                        <p:tav tm="0">
                                          <p:val>
                                            <p:fltVal val="0"/>
                                          </p:val>
                                        </p:tav>
                                        <p:tav tm="100000">
                                          <p:val>
                                            <p:strVal val="#ppt_h"/>
                                          </p:val>
                                        </p:tav>
                                      </p:tavLst>
                                    </p:anim>
                                    <p:anim calcmode="lin" valueType="num">
                                      <p:cBhvr>
                                        <p:cTn id="20" dur="1000" fill="hold"/>
                                        <p:tgtEl>
                                          <p:spTgt spid="12293"/>
                                        </p:tgtEl>
                                        <p:attrNameLst>
                                          <p:attrName>style.rotation</p:attrName>
                                        </p:attrNameLst>
                                      </p:cBhvr>
                                      <p:tavLst>
                                        <p:tav tm="0">
                                          <p:val>
                                            <p:fltVal val="90"/>
                                          </p:val>
                                        </p:tav>
                                        <p:tav tm="100000">
                                          <p:val>
                                            <p:fltVal val="0"/>
                                          </p:val>
                                        </p:tav>
                                      </p:tavLst>
                                    </p:anim>
                                    <p:animEffect transition="in" filter="fade">
                                      <p:cBhvr>
                                        <p:cTn id="21" dur="1000"/>
                                        <p:tgtEl>
                                          <p:spTgt spid="1229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6215EB2-B75D-4550-8B84-71F3C2A68F00}"/>
              </a:ext>
            </a:extLst>
          </p:cNvPr>
          <p:cNvSpPr>
            <a:spLocks noGrp="1"/>
          </p:cNvSpPr>
          <p:nvPr>
            <p:ph type="title"/>
          </p:nvPr>
        </p:nvSpPr>
        <p:spPr>
          <a:xfrm>
            <a:off x="628650" y="1306117"/>
            <a:ext cx="7205964" cy="409575"/>
          </a:xfrm>
        </p:spPr>
        <p:txBody>
          <a:bodyPr>
            <a:normAutofit/>
          </a:bodyPr>
          <a:lstStyle/>
          <a:p>
            <a:r>
              <a:rPr lang="es-EC" sz="1200" b="1" dirty="0">
                <a:latin typeface="ISOCPEUR" panose="020B0604020202020204" pitchFamily="34" charset="0"/>
                <a:ea typeface="Roboto Cn" pitchFamily="2" charset="0"/>
              </a:rPr>
              <a:t>CONTENIDO</a:t>
            </a:r>
          </a:p>
        </p:txBody>
      </p:sp>
      <p:sp>
        <p:nvSpPr>
          <p:cNvPr id="3" name="Marcador de contenido 2">
            <a:extLst>
              <a:ext uri="{FF2B5EF4-FFF2-40B4-BE49-F238E27FC236}">
                <a16:creationId xmlns="" xmlns:a16="http://schemas.microsoft.com/office/drawing/2014/main" id="{CF7391F3-64D4-444C-A507-FD81F12DB938}"/>
              </a:ext>
            </a:extLst>
          </p:cNvPr>
          <p:cNvSpPr>
            <a:spLocks noGrp="1"/>
          </p:cNvSpPr>
          <p:nvPr>
            <p:ph idx="1"/>
          </p:nvPr>
        </p:nvSpPr>
        <p:spPr>
          <a:xfrm>
            <a:off x="628652" y="2514132"/>
            <a:ext cx="7266731" cy="2008561"/>
          </a:xfrm>
        </p:spPr>
        <p:txBody>
          <a:bodyPr>
            <a:normAutofit/>
          </a:bodyPr>
          <a:lstStyle/>
          <a:p>
            <a:r>
              <a:rPr lang="es-EC" sz="900" dirty="0">
                <a:latin typeface="ISOCPEUR" panose="020B0604020202020204" pitchFamily="34" charset="0"/>
                <a:ea typeface="Roboto Lt" pitchFamily="2" charset="0"/>
              </a:rPr>
              <a:t>ANÁLISIS </a:t>
            </a:r>
            <a:r>
              <a:rPr lang="es-EC" sz="900" dirty="0" smtClean="0">
                <a:latin typeface="ISOCPEUR" panose="020B0604020202020204" pitchFamily="34" charset="0"/>
                <a:ea typeface="Roboto Lt" pitchFamily="2" charset="0"/>
              </a:rPr>
              <a:t>CANTÓN SIGCHOS</a:t>
            </a:r>
            <a:endParaRPr lang="es-EC" sz="900" dirty="0">
              <a:latin typeface="ISOCPEUR" panose="020B0604020202020204" pitchFamily="34" charset="0"/>
              <a:ea typeface="Roboto Lt" pitchFamily="2" charset="0"/>
            </a:endParaRPr>
          </a:p>
          <a:p>
            <a:r>
              <a:rPr lang="es-ES" sz="900" dirty="0" smtClean="0">
                <a:latin typeface="ISOCPEUR" panose="020B0604020202020204" pitchFamily="34" charset="0"/>
                <a:ea typeface="Roboto Lt" pitchFamily="2" charset="0"/>
              </a:rPr>
              <a:t>ANÁLISIS Y PLAN URBANO PARROQUIA SIGCHOS</a:t>
            </a:r>
            <a:endParaRPr lang="es-EC" sz="900" dirty="0">
              <a:latin typeface="ISOCPEUR" panose="020B0604020202020204" pitchFamily="34" charset="0"/>
              <a:ea typeface="Roboto Lt" pitchFamily="2" charset="0"/>
            </a:endParaRPr>
          </a:p>
          <a:p>
            <a:r>
              <a:rPr lang="es-ES" sz="900" dirty="0" smtClean="0">
                <a:latin typeface="ISOCPEUR" panose="020B0604020202020204" pitchFamily="34" charset="0"/>
                <a:ea typeface="Roboto Lt" pitchFamily="2" charset="0"/>
              </a:rPr>
              <a:t>PLAN MASA PARROQUIA SIGCHOS</a:t>
            </a:r>
            <a:endParaRPr lang="es-EC" sz="900" dirty="0">
              <a:latin typeface="ISOCPEUR" panose="020B0604020202020204" pitchFamily="34" charset="0"/>
              <a:ea typeface="Roboto Lt" pitchFamily="2" charset="0"/>
            </a:endParaRPr>
          </a:p>
          <a:p>
            <a:r>
              <a:rPr lang="es-EC" sz="900" dirty="0" smtClean="0">
                <a:latin typeface="ISOCPEUR" panose="020B0604020202020204" pitchFamily="34" charset="0"/>
                <a:ea typeface="Roboto Lt" pitchFamily="2" charset="0"/>
              </a:rPr>
              <a:t>CONCEPTUALIZACIÓN</a:t>
            </a:r>
            <a:endParaRPr lang="es-EC" sz="900" dirty="0">
              <a:latin typeface="ISOCPEUR" panose="020B0604020202020204" pitchFamily="34" charset="0"/>
              <a:ea typeface="Roboto Lt" pitchFamily="2" charset="0"/>
            </a:endParaRPr>
          </a:p>
          <a:p>
            <a:r>
              <a:rPr lang="es-EC" sz="900" dirty="0">
                <a:latin typeface="ISOCPEUR" panose="020B0604020202020204" pitchFamily="34" charset="0"/>
                <a:ea typeface="Roboto Lt" pitchFamily="2" charset="0"/>
              </a:rPr>
              <a:t>DESARROLLO DEL OBJETO ARQUITECTÓNICO “CENTRO DE FORMACIÓN, CAPACITACIÓN Y PRODUCCIÓN AGRÍCOLA LLANO CHICO – EL CARMEN BAJO”</a:t>
            </a:r>
          </a:p>
          <a:p>
            <a:r>
              <a:rPr lang="es-EC" sz="900" dirty="0" smtClean="0">
                <a:latin typeface="ISOCPEUR" panose="020B0604020202020204" pitchFamily="34" charset="0"/>
                <a:ea typeface="Roboto Lt" pitchFamily="2" charset="0"/>
              </a:rPr>
              <a:t>RECORRIDO </a:t>
            </a:r>
            <a:r>
              <a:rPr lang="es-EC" sz="900" dirty="0">
                <a:latin typeface="ISOCPEUR" panose="020B0604020202020204" pitchFamily="34" charset="0"/>
                <a:ea typeface="Roboto Lt" pitchFamily="2" charset="0"/>
              </a:rPr>
              <a:t>VIRTUAL</a:t>
            </a:r>
          </a:p>
          <a:p>
            <a:pPr marL="0" indent="0">
              <a:buNone/>
            </a:pPr>
            <a:endParaRPr lang="es-EC" sz="3200" dirty="0">
              <a:latin typeface="ISOCPEUR" panose="020B0604020202020204" pitchFamily="34" charset="0"/>
            </a:endParaRPr>
          </a:p>
          <a:p>
            <a:endParaRPr lang="es-EC" sz="3200" dirty="0">
              <a:latin typeface="ISOCPEUR" panose="020B0604020202020204" pitchFamily="34" charset="0"/>
            </a:endParaRPr>
          </a:p>
        </p:txBody>
      </p:sp>
    </p:spTree>
    <p:extLst>
      <p:ext uri="{BB962C8B-B14F-4D97-AF65-F5344CB8AC3E}">
        <p14:creationId xmlns:p14="http://schemas.microsoft.com/office/powerpoint/2010/main" val="30020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3526" t="12838" b="11888"/>
          <a:stretch/>
        </p:blipFill>
        <p:spPr bwMode="auto">
          <a:xfrm>
            <a:off x="1993900" y="456166"/>
            <a:ext cx="5346700" cy="6124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85962" y="179167"/>
            <a:ext cx="2509020"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DESEQUILIBRIOS ANÁLISIS TENDENCIAL</a:t>
            </a:r>
            <a:endParaRPr lang="es-EC" sz="1200" b="1"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282026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circle(in)">
                                      <p:cBhvr>
                                        <p:cTn id="12"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598788"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PROPUESTA PARA EL CANTÓN SIGCHOS</a:t>
            </a:r>
            <a:endParaRPr lang="es-EC" sz="1200" b="1" cap="all" dirty="0">
              <a:latin typeface="ISOCPEUR" panose="020B0604020202020204" pitchFamily="34" charset="0"/>
              <a:cs typeface="Arial" panose="020B0604020202020204" pitchFamily="34" charset="0"/>
            </a:endParaRPr>
          </a:p>
        </p:txBody>
      </p:sp>
      <p:sp>
        <p:nvSpPr>
          <p:cNvPr id="3" name="2 Rectángulo"/>
          <p:cNvSpPr/>
          <p:nvPr/>
        </p:nvSpPr>
        <p:spPr>
          <a:xfrm>
            <a:off x="449462" y="418066"/>
            <a:ext cx="2547492" cy="276999"/>
          </a:xfrm>
          <a:prstGeom prst="rect">
            <a:avLst/>
          </a:prstGeom>
        </p:spPr>
        <p:txBody>
          <a:bodyPr wrap="none">
            <a:spAutoFit/>
          </a:bodyPr>
          <a:lstStyle/>
          <a:p>
            <a:r>
              <a:rPr lang="es-ES" sz="1200" cap="all" dirty="0" smtClean="0">
                <a:latin typeface="ISOCPEUR" panose="020B0604020202020204" pitchFamily="34" charset="0"/>
                <a:cs typeface="Arial" panose="020B0604020202020204" pitchFamily="34" charset="0"/>
              </a:rPr>
              <a:t>SÍNTESIS PROBLEMA / POTENCIALIDAD</a:t>
            </a:r>
            <a:endParaRPr lang="es-EC" sz="1200" cap="all" dirty="0">
              <a:latin typeface="ISOCPEUR"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0" y="1093943"/>
            <a:ext cx="2592387" cy="1415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12" y="2994490"/>
            <a:ext cx="2544507" cy="1655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471" y="5058062"/>
            <a:ext cx="2592387" cy="1607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7"/>
          <p:cNvPicPr>
            <a:picLocks noChangeAspect="1" noChangeArrowheads="1"/>
          </p:cNvPicPr>
          <p:nvPr/>
        </p:nvPicPr>
        <p:blipFill rotWithShape="1">
          <a:blip r:embed="rId5">
            <a:extLst>
              <a:ext uri="{28A0092B-C50C-407E-A947-70E740481C1C}">
                <a14:useLocalDpi xmlns:a14="http://schemas.microsoft.com/office/drawing/2010/main" val="0"/>
              </a:ext>
            </a:extLst>
          </a:blip>
          <a:srcRect l="50000" t="31225" r="15491" b="38217"/>
          <a:stretch/>
        </p:blipFill>
        <p:spPr bwMode="auto">
          <a:xfrm>
            <a:off x="3778025" y="1988069"/>
            <a:ext cx="4719921" cy="2955693"/>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0122" y="4971182"/>
            <a:ext cx="3895725"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l="45142" t="76547" r="24888" b="17812"/>
          <a:stretch/>
        </p:blipFill>
        <p:spPr bwMode="auto">
          <a:xfrm>
            <a:off x="3699393" y="266866"/>
            <a:ext cx="4798553" cy="2145998"/>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221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338"/>
                                        </p:tgtEl>
                                        <p:attrNameLst>
                                          <p:attrName>style.visibility</p:attrName>
                                        </p:attrNameLst>
                                      </p:cBhvr>
                                      <p:to>
                                        <p:strVal val="visible"/>
                                      </p:to>
                                    </p:set>
                                    <p:animEffect transition="in" filter="fade">
                                      <p:cBhvr>
                                        <p:cTn id="19" dur="500"/>
                                        <p:tgtEl>
                                          <p:spTgt spid="143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4339"/>
                                        </p:tgtEl>
                                        <p:attrNameLst>
                                          <p:attrName>style.visibility</p:attrName>
                                        </p:attrNameLst>
                                      </p:cBhvr>
                                      <p:to>
                                        <p:strVal val="visible"/>
                                      </p:to>
                                    </p:set>
                                    <p:animEffect transition="in" filter="fade">
                                      <p:cBhvr>
                                        <p:cTn id="24" dur="500"/>
                                        <p:tgtEl>
                                          <p:spTgt spid="14339"/>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4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4342"/>
                                        </p:tgtEl>
                                        <p:attrNameLst>
                                          <p:attrName>style.visibility</p:attrName>
                                        </p:attrNameLst>
                                      </p:cBhvr>
                                      <p:to>
                                        <p:strVal val="visible"/>
                                      </p:to>
                                    </p:set>
                                    <p:animEffect transition="in" filter="fade">
                                      <p:cBhvr>
                                        <p:cTn id="33" dur="500"/>
                                        <p:tgtEl>
                                          <p:spTgt spid="1434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343"/>
                                        </p:tgtEl>
                                        <p:attrNameLst>
                                          <p:attrName>style.visibility</p:attrName>
                                        </p:attrNameLst>
                                      </p:cBhvr>
                                      <p:to>
                                        <p:strVal val="visible"/>
                                      </p:to>
                                    </p:set>
                                    <p:animEffect transition="in" filter="fade">
                                      <p:cBhvr>
                                        <p:cTn id="38" dur="500"/>
                                        <p:tgtEl>
                                          <p:spTgt spid="14343"/>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3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85962" y="179167"/>
            <a:ext cx="2598788"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PROPUESTA PARA EL CANTÓN SIGCHOS</a:t>
            </a:r>
            <a:endParaRPr lang="es-EC" sz="1200" b="1" cap="all" dirty="0">
              <a:latin typeface="ISOCPEUR" panose="020B0604020202020204" pitchFamily="34" charset="0"/>
              <a:cs typeface="Arial" panose="020B0604020202020204" pitchFamily="34" charset="0"/>
            </a:endParaRPr>
          </a:p>
        </p:txBody>
      </p:sp>
      <p:sp>
        <p:nvSpPr>
          <p:cNvPr id="4" name="3 Rectángulo"/>
          <p:cNvSpPr/>
          <p:nvPr/>
        </p:nvSpPr>
        <p:spPr>
          <a:xfrm>
            <a:off x="449462" y="418066"/>
            <a:ext cx="2547492" cy="276999"/>
          </a:xfrm>
          <a:prstGeom prst="rect">
            <a:avLst/>
          </a:prstGeom>
        </p:spPr>
        <p:txBody>
          <a:bodyPr wrap="none">
            <a:spAutoFit/>
          </a:bodyPr>
          <a:lstStyle/>
          <a:p>
            <a:r>
              <a:rPr lang="es-ES" sz="1200" cap="all" dirty="0" smtClean="0">
                <a:latin typeface="ISOCPEUR" panose="020B0604020202020204" pitchFamily="34" charset="0"/>
                <a:cs typeface="Arial" panose="020B0604020202020204" pitchFamily="34" charset="0"/>
              </a:rPr>
              <a:t>SÍNTESIS PROBLEMA / POTENCIALIDAD</a:t>
            </a:r>
            <a:endParaRPr lang="es-EC" sz="1200" cap="all" dirty="0">
              <a:latin typeface="ISOCPEUR" panose="020B0604020202020204" pitchFamily="34" charset="0"/>
              <a:cs typeface="Arial" panose="020B0604020202020204" pitchFamily="34" charset="0"/>
            </a:endParaRPr>
          </a:p>
        </p:txBody>
      </p:sp>
      <p:pic>
        <p:nvPicPr>
          <p:cNvPr id="1536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612" y="1035664"/>
            <a:ext cx="2605088" cy="1393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897" y="2828647"/>
            <a:ext cx="2919901" cy="1456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897" y="4794174"/>
            <a:ext cx="3006475" cy="1479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70"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l="55793" t="11531" r="13477" b="8089"/>
          <a:stretch/>
        </p:blipFill>
        <p:spPr bwMode="auto">
          <a:xfrm>
            <a:off x="4406900" y="179167"/>
            <a:ext cx="3674364" cy="6796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095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367"/>
                                        </p:tgtEl>
                                        <p:attrNameLst>
                                          <p:attrName>style.visibility</p:attrName>
                                        </p:attrNameLst>
                                      </p:cBhvr>
                                      <p:to>
                                        <p:strVal val="visible"/>
                                      </p:to>
                                    </p:set>
                                    <p:anim calcmode="lin" valueType="num">
                                      <p:cBhvr additive="base">
                                        <p:cTn id="19" dur="500" fill="hold"/>
                                        <p:tgtEl>
                                          <p:spTgt spid="15367"/>
                                        </p:tgtEl>
                                        <p:attrNameLst>
                                          <p:attrName>ppt_x</p:attrName>
                                        </p:attrNameLst>
                                      </p:cBhvr>
                                      <p:tavLst>
                                        <p:tav tm="0">
                                          <p:val>
                                            <p:strVal val="#ppt_x"/>
                                          </p:val>
                                        </p:tav>
                                        <p:tav tm="100000">
                                          <p:val>
                                            <p:strVal val="#ppt_x"/>
                                          </p:val>
                                        </p:tav>
                                      </p:tavLst>
                                    </p:anim>
                                    <p:anim calcmode="lin" valueType="num">
                                      <p:cBhvr additive="base">
                                        <p:cTn id="20" dur="500" fill="hold"/>
                                        <p:tgtEl>
                                          <p:spTgt spid="1536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368"/>
                                        </p:tgtEl>
                                        <p:attrNameLst>
                                          <p:attrName>style.visibility</p:attrName>
                                        </p:attrNameLst>
                                      </p:cBhvr>
                                      <p:to>
                                        <p:strVal val="visible"/>
                                      </p:to>
                                    </p:set>
                                    <p:anim calcmode="lin" valueType="num">
                                      <p:cBhvr additive="base">
                                        <p:cTn id="25" dur="500" fill="hold"/>
                                        <p:tgtEl>
                                          <p:spTgt spid="15368"/>
                                        </p:tgtEl>
                                        <p:attrNameLst>
                                          <p:attrName>ppt_x</p:attrName>
                                        </p:attrNameLst>
                                      </p:cBhvr>
                                      <p:tavLst>
                                        <p:tav tm="0">
                                          <p:val>
                                            <p:strVal val="#ppt_x"/>
                                          </p:val>
                                        </p:tav>
                                        <p:tav tm="100000">
                                          <p:val>
                                            <p:strVal val="#ppt_x"/>
                                          </p:val>
                                        </p:tav>
                                      </p:tavLst>
                                    </p:anim>
                                    <p:anim calcmode="lin" valueType="num">
                                      <p:cBhvr additive="base">
                                        <p:cTn id="26" dur="500" fill="hold"/>
                                        <p:tgtEl>
                                          <p:spTgt spid="153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15370"/>
                                        </p:tgtEl>
                                        <p:attrNameLst>
                                          <p:attrName>style.visibility</p:attrName>
                                        </p:attrNameLst>
                                      </p:cBhvr>
                                      <p:to>
                                        <p:strVal val="visible"/>
                                      </p:to>
                                    </p:set>
                                    <p:animEffect transition="in" filter="circle(in)">
                                      <p:cBhvr>
                                        <p:cTn id="35" dur="2000"/>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598788"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PROPUESTA PARA EL CANTÓN SIGCHOS</a:t>
            </a:r>
            <a:endParaRPr lang="es-EC" sz="1200" b="1" cap="all" dirty="0">
              <a:latin typeface="ISOCPEUR" panose="020B0604020202020204" pitchFamily="34" charset="0"/>
              <a:cs typeface="Arial" panose="020B0604020202020204" pitchFamily="34" charset="0"/>
            </a:endParaRPr>
          </a:p>
        </p:txBody>
      </p:sp>
      <p:sp>
        <p:nvSpPr>
          <p:cNvPr id="3" name="2 Rectángulo"/>
          <p:cNvSpPr/>
          <p:nvPr/>
        </p:nvSpPr>
        <p:spPr>
          <a:xfrm>
            <a:off x="449462" y="418066"/>
            <a:ext cx="2329484" cy="276999"/>
          </a:xfrm>
          <a:prstGeom prst="rect">
            <a:avLst/>
          </a:prstGeom>
        </p:spPr>
        <p:txBody>
          <a:bodyPr wrap="none">
            <a:spAutoFit/>
          </a:bodyPr>
          <a:lstStyle/>
          <a:p>
            <a:r>
              <a:rPr lang="es-ES" sz="1200" cap="all" dirty="0" smtClean="0">
                <a:latin typeface="ISOCPEUR" panose="020B0604020202020204" pitchFamily="34" charset="0"/>
                <a:cs typeface="Arial" panose="020B0604020202020204" pitchFamily="34" charset="0"/>
              </a:rPr>
              <a:t>SÍNTESIS INTENCIÓN / ESTRATEGIA</a:t>
            </a:r>
            <a:endParaRPr lang="es-EC" sz="1200" cap="all" dirty="0">
              <a:latin typeface="ISOCPEUR" panose="020B0604020202020204" pitchFamily="34" charset="0"/>
              <a:cs typeface="Arial" panose="020B0604020202020204" pitchFamily="34" charset="0"/>
            </a:endParaRPr>
          </a:p>
        </p:txBody>
      </p:sp>
      <p:pic>
        <p:nvPicPr>
          <p:cNvPr id="1638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6242" t="60856" r="25501" b="21074"/>
          <a:stretch/>
        </p:blipFill>
        <p:spPr bwMode="auto">
          <a:xfrm>
            <a:off x="4420904" y="660420"/>
            <a:ext cx="3287996" cy="619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016" y="914397"/>
            <a:ext cx="2831475" cy="5722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58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fade">
                                      <p:cBhvr>
                                        <p:cTn id="19" dur="500"/>
                                        <p:tgtEl>
                                          <p:spTgt spid="16388"/>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6387"/>
                                        </p:tgtEl>
                                        <p:attrNameLst>
                                          <p:attrName>style.visibility</p:attrName>
                                        </p:attrNameLst>
                                      </p:cBhvr>
                                      <p:to>
                                        <p:strVal val="visible"/>
                                      </p:to>
                                    </p:set>
                                    <p:animEffect transition="in" filter="wheel(1)">
                                      <p:cBhvr>
                                        <p:cTn id="24" dur="2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598788"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PROPUESTA PARA EL CANTÓN SIGCHOS</a:t>
            </a:r>
            <a:endParaRPr lang="es-EC" sz="1200" b="1" cap="all" dirty="0">
              <a:latin typeface="ISOCPEUR" panose="020B0604020202020204" pitchFamily="34" charset="0"/>
              <a:cs typeface="Arial" panose="020B0604020202020204" pitchFamily="34" charset="0"/>
            </a:endParaRPr>
          </a:p>
        </p:txBody>
      </p:sp>
      <p:sp>
        <p:nvSpPr>
          <p:cNvPr id="3" name="2 Rectángulo"/>
          <p:cNvSpPr/>
          <p:nvPr/>
        </p:nvSpPr>
        <p:spPr>
          <a:xfrm>
            <a:off x="449462" y="418066"/>
            <a:ext cx="2329484" cy="276999"/>
          </a:xfrm>
          <a:prstGeom prst="rect">
            <a:avLst/>
          </a:prstGeom>
        </p:spPr>
        <p:txBody>
          <a:bodyPr wrap="none">
            <a:spAutoFit/>
          </a:bodyPr>
          <a:lstStyle/>
          <a:p>
            <a:r>
              <a:rPr lang="es-ES" sz="1200" cap="all" dirty="0" smtClean="0">
                <a:latin typeface="ISOCPEUR" panose="020B0604020202020204" pitchFamily="34" charset="0"/>
                <a:cs typeface="Arial" panose="020B0604020202020204" pitchFamily="34" charset="0"/>
              </a:rPr>
              <a:t>SÍNTESIS INTENCIÓN / ESTRATEGIA</a:t>
            </a:r>
            <a:endParaRPr lang="es-EC" sz="1200" cap="all" dirty="0">
              <a:latin typeface="ISOCPEUR" panose="020B0604020202020204" pitchFamily="34" charset="0"/>
              <a:cs typeface="Arial" panose="020B0604020202020204" pitchFamily="34" charset="0"/>
            </a:endParaRP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518" y="822065"/>
            <a:ext cx="2869379" cy="5862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1847" t="7020" r="13308" b="9869"/>
          <a:stretch/>
        </p:blipFill>
        <p:spPr bwMode="auto">
          <a:xfrm>
            <a:off x="4229099" y="456166"/>
            <a:ext cx="3810001" cy="6426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7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7410"/>
                                        </p:tgtEl>
                                        <p:attrNameLst>
                                          <p:attrName>style.visibility</p:attrName>
                                        </p:attrNameLst>
                                      </p:cBhvr>
                                      <p:to>
                                        <p:strVal val="visible"/>
                                      </p:to>
                                    </p:set>
                                    <p:animEffect transition="in" filter="fade">
                                      <p:cBhvr>
                                        <p:cTn id="19" dur="1000"/>
                                        <p:tgtEl>
                                          <p:spTgt spid="17410"/>
                                        </p:tgtEl>
                                      </p:cBhvr>
                                    </p:animEffect>
                                    <p:anim calcmode="lin" valueType="num">
                                      <p:cBhvr>
                                        <p:cTn id="20" dur="1000" fill="hold"/>
                                        <p:tgtEl>
                                          <p:spTgt spid="17410"/>
                                        </p:tgtEl>
                                        <p:attrNameLst>
                                          <p:attrName>ppt_x</p:attrName>
                                        </p:attrNameLst>
                                      </p:cBhvr>
                                      <p:tavLst>
                                        <p:tav tm="0">
                                          <p:val>
                                            <p:strVal val="#ppt_x"/>
                                          </p:val>
                                        </p:tav>
                                        <p:tav tm="100000">
                                          <p:val>
                                            <p:strVal val="#ppt_x"/>
                                          </p:val>
                                        </p:tav>
                                      </p:tavLst>
                                    </p:anim>
                                    <p:anim calcmode="lin" valueType="num">
                                      <p:cBhvr>
                                        <p:cTn id="21"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17411"/>
                                        </p:tgtEl>
                                        <p:attrNameLst>
                                          <p:attrName>style.visibility</p:attrName>
                                        </p:attrNameLst>
                                      </p:cBhvr>
                                      <p:to>
                                        <p:strVal val="visible"/>
                                      </p:to>
                                    </p:set>
                                    <p:animEffect transition="in" filter="fade">
                                      <p:cBhvr>
                                        <p:cTn id="26" dur="2000"/>
                                        <p:tgtEl>
                                          <p:spTgt spid="17411"/>
                                        </p:tgtEl>
                                      </p:cBhvr>
                                    </p:animEffect>
                                    <p:anim calcmode="lin" valueType="num">
                                      <p:cBhvr>
                                        <p:cTn id="27" dur="2000" fill="hold"/>
                                        <p:tgtEl>
                                          <p:spTgt spid="17411"/>
                                        </p:tgtEl>
                                        <p:attrNameLst>
                                          <p:attrName>ppt_w</p:attrName>
                                        </p:attrNameLst>
                                      </p:cBhvr>
                                      <p:tavLst>
                                        <p:tav tm="0" fmla="#ppt_w*sin(2.5*pi*$)">
                                          <p:val>
                                            <p:fltVal val="0"/>
                                          </p:val>
                                        </p:tav>
                                        <p:tav tm="100000">
                                          <p:val>
                                            <p:fltVal val="1"/>
                                          </p:val>
                                        </p:tav>
                                      </p:tavLst>
                                    </p:anim>
                                    <p:anim calcmode="lin" valueType="num">
                                      <p:cBhvr>
                                        <p:cTn id="28" dur="2000" fill="hold"/>
                                        <p:tgtEl>
                                          <p:spTgt spid="174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488182" cy="369332"/>
          </a:xfrm>
          <a:prstGeom prst="rect">
            <a:avLst/>
          </a:prstGeom>
        </p:spPr>
        <p:txBody>
          <a:bodyPr wrap="none">
            <a:spAutoFit/>
          </a:bodyPr>
          <a:lstStyle/>
          <a:p>
            <a:r>
              <a:rPr lang="es-EC" b="1" cap="all" dirty="0" smtClean="0">
                <a:latin typeface="ISOCPEUR" panose="020B0604020202020204" pitchFamily="34" charset="0"/>
                <a:cs typeface="Arial" panose="020B0604020202020204" pitchFamily="34" charset="0"/>
              </a:rPr>
              <a:t>PROPUESTA TERRITORIAL</a:t>
            </a:r>
            <a:endParaRPr lang="es-EC" b="1" cap="all" dirty="0">
              <a:latin typeface="ISOCPEUR" panose="020B0604020202020204" pitchFamily="34" charset="0"/>
              <a:cs typeface="Arial" panose="020B0604020202020204" pitchFamily="34" charset="0"/>
            </a:endParaRPr>
          </a:p>
        </p:txBody>
      </p:sp>
      <p:sp>
        <p:nvSpPr>
          <p:cNvPr id="3" name="2 Rectángulo"/>
          <p:cNvSpPr/>
          <p:nvPr/>
        </p:nvSpPr>
        <p:spPr>
          <a:xfrm>
            <a:off x="449462" y="468866"/>
            <a:ext cx="2161169"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ELEMENTOS PROYECTANTES</a:t>
            </a:r>
            <a:endParaRPr lang="es-EC" sz="1400" cap="all" dirty="0">
              <a:latin typeface="ISOCPEUR" panose="020B0604020202020204" pitchFamily="34" charset="0"/>
              <a:cs typeface="Arial" panose="020B0604020202020204" pitchFamily="34"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542" y="847325"/>
            <a:ext cx="2502758" cy="5954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3501" t="38807" r="13887" b="33118"/>
          <a:stretch/>
        </p:blipFill>
        <p:spPr bwMode="auto">
          <a:xfrm>
            <a:off x="3383162" y="363832"/>
            <a:ext cx="5393416" cy="641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3383162" y="4216400"/>
            <a:ext cx="1887338" cy="4318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96892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8434"/>
                                        </p:tgtEl>
                                        <p:attrNameLst>
                                          <p:attrName>style.visibility</p:attrName>
                                        </p:attrNameLst>
                                      </p:cBhvr>
                                      <p:to>
                                        <p:strVal val="visible"/>
                                      </p:to>
                                    </p:set>
                                    <p:animEffect transition="in" filter="fade">
                                      <p:cBhvr>
                                        <p:cTn id="19" dur="500"/>
                                        <p:tgtEl>
                                          <p:spTgt spid="18434"/>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8435"/>
                                        </p:tgtEl>
                                        <p:attrNameLst>
                                          <p:attrName>style.visibility</p:attrName>
                                        </p:attrNameLst>
                                      </p:cBhvr>
                                      <p:to>
                                        <p:strVal val="visible"/>
                                      </p:to>
                                    </p:set>
                                    <p:animEffect transition="in" filter="wheel(1)">
                                      <p:cBhvr>
                                        <p:cTn id="24" dur="2000"/>
                                        <p:tgtEl>
                                          <p:spTgt spid="1843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002" t="7804" r="9529" b="19364"/>
          <a:stretch/>
        </p:blipFill>
        <p:spPr bwMode="auto">
          <a:xfrm>
            <a:off x="2425700" y="179167"/>
            <a:ext cx="5498998" cy="6781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385962" y="179167"/>
            <a:ext cx="3140603" cy="369332"/>
          </a:xfrm>
          <a:prstGeom prst="rect">
            <a:avLst/>
          </a:prstGeom>
        </p:spPr>
        <p:txBody>
          <a:bodyPr wrap="none">
            <a:spAutoFit/>
          </a:bodyPr>
          <a:lstStyle/>
          <a:p>
            <a:r>
              <a:rPr lang="es-EC" b="1" cap="all" dirty="0" smtClean="0">
                <a:latin typeface="ISOCPEUR" panose="020B0604020202020204" pitchFamily="34" charset="0"/>
                <a:cs typeface="Arial" panose="020B0604020202020204" pitchFamily="34" charset="0"/>
              </a:rPr>
              <a:t>PROPUESTA CIRCUITO TURÍSTICO</a:t>
            </a:r>
            <a:endParaRPr lang="es-EC" b="1" cap="all" dirty="0">
              <a:latin typeface="ISOCPEUR" panose="020B0604020202020204" pitchFamily="34" charset="0"/>
              <a:cs typeface="Arial" panose="020B0604020202020204" pitchFamily="34" charset="0"/>
            </a:endParaRPr>
          </a:p>
        </p:txBody>
      </p:sp>
      <p:sp>
        <p:nvSpPr>
          <p:cNvPr id="4" name="3 Rectángulo"/>
          <p:cNvSpPr/>
          <p:nvPr/>
        </p:nvSpPr>
        <p:spPr>
          <a:xfrm>
            <a:off x="2425700" y="1943100"/>
            <a:ext cx="2006600" cy="4318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8247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wheel(1)">
                                      <p:cBhvr>
                                        <p:cTn id="12" dur="2000"/>
                                        <p:tgtEl>
                                          <p:spTgt spid="1945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3644900" y="3185808"/>
            <a:ext cx="5334001" cy="48638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600" b="1" dirty="0" smtClean="0">
                <a:latin typeface="ISOCTEUR" panose="020B0609020202020204" pitchFamily="49" charset="0"/>
                <a:ea typeface="Roboto Cn" pitchFamily="2" charset="0"/>
              </a:rPr>
              <a:t>ANÁLISIS PARROQUIA URBANA SIGCHOS</a:t>
            </a:r>
            <a:endParaRPr lang="es-EC" sz="1600" b="1" dirty="0">
              <a:latin typeface="ISOCTEUR" panose="020B0609020202020204" pitchFamily="49" charset="0"/>
              <a:ea typeface="Roboto Cn" pitchFamily="2" charset="0"/>
            </a:endParaRPr>
          </a:p>
          <a:p>
            <a:r>
              <a:rPr lang="es-ES" sz="1100" dirty="0" smtClean="0">
                <a:solidFill>
                  <a:schemeClr val="bg1">
                    <a:lumMod val="50000"/>
                  </a:schemeClr>
                </a:solidFill>
                <a:latin typeface="ISOCTEUR" panose="020B0609020202020204" pitchFamily="49" charset="0"/>
                <a:ea typeface="Roboto Lt" pitchFamily="2" charset="0"/>
              </a:rPr>
              <a:t>PLAN URBANO SIGCHOS</a:t>
            </a:r>
            <a:endParaRPr lang="es-EC" sz="1050" dirty="0">
              <a:solidFill>
                <a:schemeClr val="bg1">
                  <a:lumMod val="50000"/>
                </a:schemeClr>
              </a:solidFill>
              <a:latin typeface="ISOCTEUR" panose="020B0609020202020204" pitchFamily="49" charset="0"/>
              <a:ea typeface="Roboto Lt" pitchFamily="2" charset="0"/>
            </a:endParaRPr>
          </a:p>
        </p:txBody>
      </p:sp>
      <p:sp>
        <p:nvSpPr>
          <p:cNvPr id="3" name="Elipse 2">
            <a:extLst>
              <a:ext uri="{FF2B5EF4-FFF2-40B4-BE49-F238E27FC236}">
                <a16:creationId xmlns="" xmlns:a16="http://schemas.microsoft.com/office/drawing/2014/main" id="{DC184359-783A-4CCF-B6B3-ED9560DA015E}"/>
              </a:ext>
            </a:extLst>
          </p:cNvPr>
          <p:cNvSpPr/>
          <p:nvPr/>
        </p:nvSpPr>
        <p:spPr>
          <a:xfrm>
            <a:off x="537882" y="2369596"/>
            <a:ext cx="143435" cy="143435"/>
          </a:xfrm>
          <a:prstGeom prst="ellips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 name="Elipse 4">
            <a:extLst>
              <a:ext uri="{FF2B5EF4-FFF2-40B4-BE49-F238E27FC236}">
                <a16:creationId xmlns="" xmlns:a16="http://schemas.microsoft.com/office/drawing/2014/main" id="{183FD2D2-D9E4-431A-9C2D-D350E56EF98E}"/>
              </a:ext>
            </a:extLst>
          </p:cNvPr>
          <p:cNvSpPr/>
          <p:nvPr/>
        </p:nvSpPr>
        <p:spPr>
          <a:xfrm>
            <a:off x="537882" y="16813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 xmlns:a16="http://schemas.microsoft.com/office/drawing/2014/main" id="{088FA8F6-DEEF-43D6-92D7-D1609F8981DC}"/>
              </a:ext>
            </a:extLst>
          </p:cNvPr>
          <p:cNvSpPr/>
          <p:nvPr/>
        </p:nvSpPr>
        <p:spPr>
          <a:xfrm>
            <a:off x="537882" y="301348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6">
            <a:extLst>
              <a:ext uri="{FF2B5EF4-FFF2-40B4-BE49-F238E27FC236}">
                <a16:creationId xmlns="" xmlns:a16="http://schemas.microsoft.com/office/drawing/2014/main" id="{9BA321A9-2693-4DBA-A318-C3A3BE542BDA}"/>
              </a:ext>
            </a:extLst>
          </p:cNvPr>
          <p:cNvSpPr/>
          <p:nvPr/>
        </p:nvSpPr>
        <p:spPr>
          <a:xfrm>
            <a:off x="537882" y="370175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1FC3EEB2-B12F-46A4-B02A-D1B74626F726}"/>
              </a:ext>
            </a:extLst>
          </p:cNvPr>
          <p:cNvSpPr/>
          <p:nvPr/>
        </p:nvSpPr>
        <p:spPr>
          <a:xfrm>
            <a:off x="537882" y="434564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Elipse 8">
            <a:extLst>
              <a:ext uri="{FF2B5EF4-FFF2-40B4-BE49-F238E27FC236}">
                <a16:creationId xmlns="" xmlns:a16="http://schemas.microsoft.com/office/drawing/2014/main" id="{0283F719-3D42-4112-B2A7-0C8376E6B5A3}"/>
              </a:ext>
            </a:extLst>
          </p:cNvPr>
          <p:cNvSpPr/>
          <p:nvPr/>
        </p:nvSpPr>
        <p:spPr>
          <a:xfrm>
            <a:off x="537882" y="49895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62909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mph" presetSubtype="0" fill="hold" grpId="0" nodeType="withEffect">
                                  <p:stCondLst>
                                    <p:cond delay="0"/>
                                  </p:stCondLst>
                                  <p:childTnLst>
                                    <p:animScale>
                                      <p:cBhvr>
                                        <p:cTn id="9" dur="25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962" y="1451769"/>
            <a:ext cx="4505325"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4563" y="1415379"/>
            <a:ext cx="4160837" cy="2783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962" y="4110954"/>
            <a:ext cx="4198738" cy="2555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4561" y="4218508"/>
            <a:ext cx="3845347" cy="234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385962" y="179167"/>
            <a:ext cx="3785011" cy="369332"/>
          </a:xfrm>
          <a:prstGeom prst="rect">
            <a:avLst/>
          </a:prstGeom>
        </p:spPr>
        <p:txBody>
          <a:bodyPr wrap="none">
            <a:spAutoFit/>
          </a:bodyPr>
          <a:lstStyle/>
          <a:p>
            <a:r>
              <a:rPr lang="es-EC" b="1" cap="all" dirty="0" smtClean="0">
                <a:latin typeface="ISOCPEUR" panose="020B0604020202020204" pitchFamily="34" charset="0"/>
                <a:cs typeface="Arial" panose="020B0604020202020204" pitchFamily="34" charset="0"/>
              </a:rPr>
              <a:t>ANÁLISIS PARROQUIA URBANA SIGCHOS</a:t>
            </a:r>
            <a:endParaRPr lang="es-EC" b="1" cap="all" dirty="0">
              <a:latin typeface="ISOCPEUR" panose="020B0604020202020204" pitchFamily="34" charset="0"/>
              <a:cs typeface="Arial" panose="020B0604020202020204" pitchFamily="34" charset="0"/>
            </a:endParaRPr>
          </a:p>
        </p:txBody>
      </p:sp>
      <p:sp>
        <p:nvSpPr>
          <p:cNvPr id="8" name="7 CuadroTexto"/>
          <p:cNvSpPr txBox="1"/>
          <p:nvPr/>
        </p:nvSpPr>
        <p:spPr>
          <a:xfrm>
            <a:off x="385962" y="616010"/>
            <a:ext cx="8178800" cy="553998"/>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Está ubicado a 2890 msnm, sobre una meseta rodeada de montañas en el borde de la cordillera occidental andina. Es la capital cantonal su principal característica es que es un punto de intercambio comercial en el que confluyen los demás pueblos del cantón, además de ser el centro administrativo del mismo</a:t>
            </a:r>
            <a:r>
              <a:rPr lang="es-EC" sz="1000" dirty="0" smtClean="0">
                <a:solidFill>
                  <a:schemeClr val="bg1">
                    <a:lumMod val="65000"/>
                  </a:schemeClr>
                </a:solidFill>
                <a:latin typeface="ISOCPEUR" panose="020B0604020202020204" pitchFamily="34" charset="0"/>
              </a:rPr>
              <a:t>..</a:t>
            </a:r>
            <a:endParaRPr lang="es-EC" sz="1000" dirty="0">
              <a:solidFill>
                <a:schemeClr val="bg1">
                  <a:lumMod val="65000"/>
                </a:schemeClr>
              </a:solidFill>
              <a:latin typeface="ISOCPEUR" panose="020B0604020202020204" pitchFamily="34" charset="0"/>
            </a:endParaRPr>
          </a:p>
        </p:txBody>
      </p:sp>
    </p:spTree>
    <p:extLst>
      <p:ext uri="{BB962C8B-B14F-4D97-AF65-F5344CB8AC3E}">
        <p14:creationId xmlns:p14="http://schemas.microsoft.com/office/powerpoint/2010/main" val="100675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0483"/>
                                        </p:tgtEl>
                                        <p:attrNameLst>
                                          <p:attrName>style.visibility</p:attrName>
                                        </p:attrNameLst>
                                      </p:cBhvr>
                                      <p:to>
                                        <p:strVal val="visible"/>
                                      </p:to>
                                    </p:set>
                                    <p:animEffect transition="in" filter="barn(inVertical)">
                                      <p:cBhvr>
                                        <p:cTn id="19" dur="500"/>
                                        <p:tgtEl>
                                          <p:spTgt spid="20483"/>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20484"/>
                                        </p:tgtEl>
                                        <p:attrNameLst>
                                          <p:attrName>style.visibility</p:attrName>
                                        </p:attrNameLst>
                                      </p:cBhvr>
                                      <p:to>
                                        <p:strVal val="visible"/>
                                      </p:to>
                                    </p:set>
                                    <p:animEffect transition="in" filter="randombar(horizontal)">
                                      <p:cBhvr>
                                        <p:cTn id="24" dur="500"/>
                                        <p:tgtEl>
                                          <p:spTgt spid="2048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0485"/>
                                        </p:tgtEl>
                                        <p:attrNameLst>
                                          <p:attrName>style.visibility</p:attrName>
                                        </p:attrNameLst>
                                      </p:cBhvr>
                                      <p:to>
                                        <p:strVal val="visible"/>
                                      </p:to>
                                    </p:set>
                                    <p:anim calcmode="lin" valueType="num">
                                      <p:cBhvr additive="base">
                                        <p:cTn id="29" dur="500" fill="hold"/>
                                        <p:tgtEl>
                                          <p:spTgt spid="20485"/>
                                        </p:tgtEl>
                                        <p:attrNameLst>
                                          <p:attrName>ppt_x</p:attrName>
                                        </p:attrNameLst>
                                      </p:cBhvr>
                                      <p:tavLst>
                                        <p:tav tm="0">
                                          <p:val>
                                            <p:strVal val="#ppt_x"/>
                                          </p:val>
                                        </p:tav>
                                        <p:tav tm="100000">
                                          <p:val>
                                            <p:strVal val="#ppt_x"/>
                                          </p:val>
                                        </p:tav>
                                      </p:tavLst>
                                    </p:anim>
                                    <p:anim calcmode="lin" valueType="num">
                                      <p:cBhvr additive="base">
                                        <p:cTn id="30" dur="500" fill="hold"/>
                                        <p:tgtEl>
                                          <p:spTgt spid="2048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20486"/>
                                        </p:tgtEl>
                                        <p:attrNameLst>
                                          <p:attrName>style.visibility</p:attrName>
                                        </p:attrNameLst>
                                      </p:cBhvr>
                                      <p:to>
                                        <p:strVal val="visible"/>
                                      </p:to>
                                    </p:set>
                                    <p:animEffect transition="in" filter="wipe(down)">
                                      <p:cBhvr>
                                        <p:cTn id="35"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579552"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PARROQUIA URBANA SIGCHOS</a:t>
            </a:r>
            <a:endParaRPr lang="es-EC" sz="1600" b="1" cap="all" dirty="0">
              <a:latin typeface="ISOCPEUR" panose="020B0604020202020204" pitchFamily="34" charset="0"/>
              <a:cs typeface="Arial" panose="020B0604020202020204" pitchFamily="34" charset="0"/>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8938" y="1255712"/>
            <a:ext cx="4157604" cy="3832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1" y="961530"/>
            <a:ext cx="3068637" cy="364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2539" y="961530"/>
            <a:ext cx="2951161" cy="382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449462" y="468866"/>
            <a:ext cx="1893467"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DENSIDAD POBLACIONAL</a:t>
            </a:r>
            <a:endParaRPr lang="es-EC" sz="1400" cap="all" dirty="0">
              <a:latin typeface="ISOCPEUR" panose="020B0604020202020204" pitchFamily="34" charset="0"/>
              <a:cs typeface="Arial" panose="020B0604020202020204" pitchFamily="34" charset="0"/>
            </a:endParaRPr>
          </a:p>
        </p:txBody>
      </p:sp>
      <p:sp>
        <p:nvSpPr>
          <p:cNvPr id="7" name="6 Rectángulo"/>
          <p:cNvSpPr/>
          <p:nvPr/>
        </p:nvSpPr>
        <p:spPr>
          <a:xfrm>
            <a:off x="4509505" y="517721"/>
            <a:ext cx="1917513"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ETNICIDAD POBLACIONAL</a:t>
            </a:r>
            <a:endParaRPr lang="es-EC" sz="1400" cap="all" dirty="0">
              <a:latin typeface="ISOCPEUR" panose="020B0604020202020204" pitchFamily="34" charset="0"/>
              <a:cs typeface="Arial" panose="020B0604020202020204" pitchFamily="34" charset="0"/>
            </a:endParaRPr>
          </a:p>
        </p:txBody>
      </p:sp>
      <p:sp>
        <p:nvSpPr>
          <p:cNvPr id="11" name="10 CuadroTexto"/>
          <p:cNvSpPr txBox="1"/>
          <p:nvPr/>
        </p:nvSpPr>
        <p:spPr>
          <a:xfrm>
            <a:off x="385962" y="5308720"/>
            <a:ext cx="3673276" cy="707886"/>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Los valores de densidad poblacional de la Parroquia, no establecen la densidad poblacional real, puesto que incluyen todos los espacios no habitables, y de esta forma, no tienen en cuenta la verdadera “masa crítica” poblacional. </a:t>
            </a:r>
          </a:p>
        </p:txBody>
      </p:sp>
      <p:sp>
        <p:nvSpPr>
          <p:cNvPr id="12" name="11 CuadroTexto"/>
          <p:cNvSpPr txBox="1"/>
          <p:nvPr/>
        </p:nvSpPr>
        <p:spPr>
          <a:xfrm>
            <a:off x="4833938" y="5277942"/>
            <a:ext cx="4043361" cy="1323439"/>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En el Ecuador, se ha incorporado en la Constitución el reconocimiento del carácter multiétnico y pluricultural de la población. En el Ecuador, la auto-definición étnica como mestizos (igual al 75,00%) es la que mayor porcentaje poblacional registra, seguida por indígenas (13,40%), afro-descendientes (5,90%) y blancos (4,50%) (INEC; 2010). En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se repite esta tendencia, en que la población mestiza representa la mayoría con aproximadamente el 52,67%, seguida por la indígena con 40,77% (PDOT,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2015-2065).</a:t>
            </a:r>
          </a:p>
        </p:txBody>
      </p:sp>
    </p:spTree>
    <p:extLst>
      <p:ext uri="{BB962C8B-B14F-4D97-AF65-F5344CB8AC3E}">
        <p14:creationId xmlns:p14="http://schemas.microsoft.com/office/powerpoint/2010/main" val="284359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1507"/>
                                        </p:tgtEl>
                                        <p:attrNameLst>
                                          <p:attrName>style.visibility</p:attrName>
                                        </p:attrNameLst>
                                      </p:cBhvr>
                                      <p:to>
                                        <p:strVal val="visible"/>
                                      </p:to>
                                    </p:set>
                                    <p:animEffect transition="in" filter="barn(inVertical)">
                                      <p:cBhvr>
                                        <p:cTn id="19" dur="500"/>
                                        <p:tgtEl>
                                          <p:spTgt spid="21507"/>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1508"/>
                                        </p:tgtEl>
                                        <p:attrNameLst>
                                          <p:attrName>style.visibility</p:attrName>
                                        </p:attrNameLst>
                                      </p:cBhvr>
                                      <p:to>
                                        <p:strVal val="visible"/>
                                      </p:to>
                                    </p:set>
                                    <p:animEffect transition="in" filter="wipe(down)">
                                      <p:cBhvr>
                                        <p:cTn id="41"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6859329" y="3185808"/>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600" b="1" dirty="0" smtClean="0">
                <a:latin typeface="ISOCPEUR" panose="020B0604020202020204" pitchFamily="34" charset="0"/>
                <a:ea typeface="Roboto Cn" pitchFamily="2" charset="0"/>
              </a:rPr>
              <a:t>CANTÓN SIGCHOS</a:t>
            </a:r>
            <a:endParaRPr lang="es-EC" sz="1600" b="1" dirty="0">
              <a:latin typeface="ISOCPEUR" panose="020B0604020202020204" pitchFamily="34" charset="0"/>
              <a:ea typeface="Roboto Cn" pitchFamily="2" charset="0"/>
            </a:endParaRPr>
          </a:p>
          <a:p>
            <a:r>
              <a:rPr lang="es-EC" sz="1100" dirty="0" smtClean="0">
                <a:solidFill>
                  <a:schemeClr val="bg1">
                    <a:lumMod val="50000"/>
                  </a:schemeClr>
                </a:solidFill>
                <a:latin typeface="ISOCPEUR" panose="020B0604020202020204" pitchFamily="34" charset="0"/>
                <a:ea typeface="Roboto Lt" pitchFamily="2" charset="0"/>
              </a:rPr>
              <a:t>COTOPAXI -  ECUADOR</a:t>
            </a:r>
            <a:endParaRPr lang="es-EC" sz="1050" dirty="0">
              <a:solidFill>
                <a:schemeClr val="bg1">
                  <a:lumMod val="50000"/>
                </a:schemeClr>
              </a:solidFill>
              <a:latin typeface="ISOCPEUR" panose="020B0604020202020204" pitchFamily="34" charset="0"/>
              <a:ea typeface="Roboto Lt" pitchFamily="2" charset="0"/>
            </a:endParaRPr>
          </a:p>
        </p:txBody>
      </p:sp>
      <p:sp>
        <p:nvSpPr>
          <p:cNvPr id="5" name="Elipse 4">
            <a:extLst>
              <a:ext uri="{FF2B5EF4-FFF2-40B4-BE49-F238E27FC236}">
                <a16:creationId xmlns="" xmlns:a16="http://schemas.microsoft.com/office/drawing/2014/main" id="{F517A888-DFD7-4AF6-81D8-54F9156736C0}"/>
              </a:ext>
            </a:extLst>
          </p:cNvPr>
          <p:cNvSpPr/>
          <p:nvPr/>
        </p:nvSpPr>
        <p:spPr>
          <a:xfrm>
            <a:off x="537882" y="1725706"/>
            <a:ext cx="143435" cy="143435"/>
          </a:xfrm>
          <a:prstGeom prst="ellips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 xmlns:a16="http://schemas.microsoft.com/office/drawing/2014/main" id="{D47EC6E9-E7E2-4ABC-99B7-A2A2AFDD1759}"/>
              </a:ext>
            </a:extLst>
          </p:cNvPr>
          <p:cNvSpPr/>
          <p:nvPr/>
        </p:nvSpPr>
        <p:spPr>
          <a:xfrm>
            <a:off x="537882" y="236959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6">
            <a:extLst>
              <a:ext uri="{FF2B5EF4-FFF2-40B4-BE49-F238E27FC236}">
                <a16:creationId xmlns="" xmlns:a16="http://schemas.microsoft.com/office/drawing/2014/main" id="{70CF046E-5251-4663-9AB3-862F428B5CDC}"/>
              </a:ext>
            </a:extLst>
          </p:cNvPr>
          <p:cNvSpPr/>
          <p:nvPr/>
        </p:nvSpPr>
        <p:spPr>
          <a:xfrm>
            <a:off x="537882" y="301348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657BC1F0-6F0D-4312-B9C6-13215E8203FD}"/>
              </a:ext>
            </a:extLst>
          </p:cNvPr>
          <p:cNvSpPr/>
          <p:nvPr/>
        </p:nvSpPr>
        <p:spPr>
          <a:xfrm>
            <a:off x="537882" y="370175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Elipse 8">
            <a:extLst>
              <a:ext uri="{FF2B5EF4-FFF2-40B4-BE49-F238E27FC236}">
                <a16:creationId xmlns="" xmlns:a16="http://schemas.microsoft.com/office/drawing/2014/main" id="{D6D1C681-DC09-4DA3-8694-42B35DC41DD8}"/>
              </a:ext>
            </a:extLst>
          </p:cNvPr>
          <p:cNvSpPr/>
          <p:nvPr/>
        </p:nvSpPr>
        <p:spPr>
          <a:xfrm>
            <a:off x="537882" y="434564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Elipse 9">
            <a:extLst>
              <a:ext uri="{FF2B5EF4-FFF2-40B4-BE49-F238E27FC236}">
                <a16:creationId xmlns="" xmlns:a16="http://schemas.microsoft.com/office/drawing/2014/main" id="{273F795D-886D-4E10-B469-950A62D8D57A}"/>
              </a:ext>
            </a:extLst>
          </p:cNvPr>
          <p:cNvSpPr/>
          <p:nvPr/>
        </p:nvSpPr>
        <p:spPr>
          <a:xfrm>
            <a:off x="537882" y="49895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76838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mph" presetSubtype="0" fill="hold" grpId="0" nodeType="withEffect">
                                  <p:stCondLst>
                                    <p:cond delay="0"/>
                                  </p:stCondLst>
                                  <p:childTnLst>
                                    <p:animScale>
                                      <p:cBhvr>
                                        <p:cTn id="9" dur="75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462" y="996949"/>
            <a:ext cx="2640012" cy="4066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449462" y="468866"/>
            <a:ext cx="941283"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EDUCACIÓN</a:t>
            </a:r>
            <a:endParaRPr lang="es-EC" sz="1400" cap="all" dirty="0">
              <a:latin typeface="ISOCPEUR" panose="020B0604020202020204" pitchFamily="34" charset="0"/>
              <a:cs typeface="Arial" panose="020B0604020202020204" pitchFamily="34" charset="0"/>
            </a:endParaRPr>
          </a:p>
        </p:txBody>
      </p:sp>
      <p:sp>
        <p:nvSpPr>
          <p:cNvPr id="4" name="3 CuadroTexto"/>
          <p:cNvSpPr txBox="1"/>
          <p:nvPr/>
        </p:nvSpPr>
        <p:spPr>
          <a:xfrm>
            <a:off x="385962" y="5308720"/>
            <a:ext cx="3673276" cy="553998"/>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60% de necesidades básicas insatisfechas (en el sector rural, dada la falta de acceso a servicios de educación, salud, infraestructura social e instrumentos básicos para el desarrollo territorial. </a:t>
            </a:r>
          </a:p>
        </p:txBody>
      </p:sp>
      <p:sp>
        <p:nvSpPr>
          <p:cNvPr id="5" name="4 Rectángulo"/>
          <p:cNvSpPr/>
          <p:nvPr/>
        </p:nvSpPr>
        <p:spPr>
          <a:xfrm>
            <a:off x="5264245" y="611997"/>
            <a:ext cx="1975221"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OCUPACIÓN POBLACIONAL</a:t>
            </a:r>
            <a:endParaRPr lang="es-EC" sz="1400" cap="all" dirty="0">
              <a:latin typeface="ISOCPEUR" panose="020B0604020202020204" pitchFamily="34" charset="0"/>
              <a:cs typeface="Arial" panose="020B0604020202020204" pitchFamily="34" charset="0"/>
            </a:endParaRPr>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4265" y="1052535"/>
            <a:ext cx="1873146" cy="1550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4245" y="1200150"/>
            <a:ext cx="3645287" cy="280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4919862" y="4229220"/>
            <a:ext cx="3673276" cy="1169551"/>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P</a:t>
            </a:r>
            <a:r>
              <a:rPr lang="es-EC" sz="1000" dirty="0" smtClean="0">
                <a:solidFill>
                  <a:schemeClr val="bg1">
                    <a:lumMod val="65000"/>
                  </a:schemeClr>
                </a:solidFill>
                <a:latin typeface="ISOCPEUR" panose="020B0604020202020204" pitchFamily="34" charset="0"/>
              </a:rPr>
              <a:t>arroquia </a:t>
            </a:r>
            <a:r>
              <a:rPr lang="es-EC" sz="1000" dirty="0">
                <a:solidFill>
                  <a:schemeClr val="bg1">
                    <a:lumMod val="65000"/>
                  </a:schemeClr>
                </a:solidFill>
                <a:latin typeface="ISOCPEUR" panose="020B0604020202020204" pitchFamily="34" charset="0"/>
              </a:rPr>
              <a:t>de vocación rural que muestra su principal actividad económica a través de la agricultura, ya que pese a ser la cabecera cantonal y ser el centro poblado más importante dentro de este cantón no ha dejado de lado la importancia económica que ejerce sobre si la producción y cultivo de elementos vegetales necesarios para el consumo diario y como fuente de ingreso principal para su economía.</a:t>
            </a:r>
          </a:p>
        </p:txBody>
      </p:sp>
    </p:spTree>
    <p:extLst>
      <p:ext uri="{BB962C8B-B14F-4D97-AF65-F5344CB8AC3E}">
        <p14:creationId xmlns:p14="http://schemas.microsoft.com/office/powerpoint/2010/main" val="3686062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Effect transition="in" filter="barn(inVertical)">
                                      <p:cBhvr>
                                        <p:cTn id="13" dur="500"/>
                                        <p:tgtEl>
                                          <p:spTgt spid="22530"/>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22531"/>
                                        </p:tgtEl>
                                        <p:attrNameLst>
                                          <p:attrName>style.visibility</p:attrName>
                                        </p:attrNameLst>
                                      </p:cBhvr>
                                      <p:to>
                                        <p:strVal val="visible"/>
                                      </p:to>
                                    </p:set>
                                    <p:anim calcmode="lin" valueType="num">
                                      <p:cBhvr>
                                        <p:cTn id="23" dur="500" fill="hold"/>
                                        <p:tgtEl>
                                          <p:spTgt spid="22531"/>
                                        </p:tgtEl>
                                        <p:attrNameLst>
                                          <p:attrName>ppt_w</p:attrName>
                                        </p:attrNameLst>
                                      </p:cBhvr>
                                      <p:tavLst>
                                        <p:tav tm="0">
                                          <p:val>
                                            <p:fltVal val="0"/>
                                          </p:val>
                                        </p:tav>
                                        <p:tav tm="100000">
                                          <p:val>
                                            <p:strVal val="#ppt_w"/>
                                          </p:val>
                                        </p:tav>
                                      </p:tavLst>
                                    </p:anim>
                                    <p:anim calcmode="lin" valueType="num">
                                      <p:cBhvr>
                                        <p:cTn id="24" dur="500" fill="hold"/>
                                        <p:tgtEl>
                                          <p:spTgt spid="22531"/>
                                        </p:tgtEl>
                                        <p:attrNameLst>
                                          <p:attrName>ppt_h</p:attrName>
                                        </p:attrNameLst>
                                      </p:cBhvr>
                                      <p:tavLst>
                                        <p:tav tm="0">
                                          <p:val>
                                            <p:fltVal val="0"/>
                                          </p:val>
                                        </p:tav>
                                        <p:tav tm="100000">
                                          <p:val>
                                            <p:strVal val="#ppt_h"/>
                                          </p:val>
                                        </p:tav>
                                      </p:tavLst>
                                    </p:anim>
                                    <p:animEffect transition="in" filter="fade">
                                      <p:cBhvr>
                                        <p:cTn id="25" dur="500"/>
                                        <p:tgtEl>
                                          <p:spTgt spid="2253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22532"/>
                                        </p:tgtEl>
                                        <p:attrNameLst>
                                          <p:attrName>style.visibility</p:attrName>
                                        </p:attrNameLst>
                                      </p:cBhvr>
                                      <p:to>
                                        <p:strVal val="visible"/>
                                      </p:to>
                                    </p:set>
                                    <p:animEffect transition="in" filter="randombar(horizontal)">
                                      <p:cBhvr>
                                        <p:cTn id="36" dur="500"/>
                                        <p:tgtEl>
                                          <p:spTgt spid="22532"/>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71662" y="265666"/>
            <a:ext cx="2924198"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MAPEOS PARROQUIA URBANA SIGCHOS</a:t>
            </a:r>
            <a:endParaRPr lang="es-EC" sz="1400" cap="all" dirty="0">
              <a:latin typeface="ISOCPEUR" panose="020B0604020202020204" pitchFamily="34" charset="0"/>
              <a:cs typeface="Arial" panose="020B0604020202020204" pitchFamily="34" charset="0"/>
            </a:endParaRPr>
          </a:p>
        </p:txBody>
      </p:sp>
      <p:sp>
        <p:nvSpPr>
          <p:cNvPr id="6" name="5 CuadroTexto"/>
          <p:cNvSpPr txBox="1"/>
          <p:nvPr/>
        </p:nvSpPr>
        <p:spPr>
          <a:xfrm>
            <a:off x="279400" y="4916677"/>
            <a:ext cx="3673276" cy="707886"/>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Las vías locales de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son vías de tráfico lento que no presentan secciones grandes, son utilizadas mayormente por sus habitantes, también por pequeños y medianos automóviles (</a:t>
            </a:r>
            <a:r>
              <a:rPr lang="es-EC" sz="1000" dirty="0" err="1">
                <a:solidFill>
                  <a:schemeClr val="bg1">
                    <a:lumMod val="65000"/>
                  </a:schemeClr>
                </a:solidFill>
                <a:latin typeface="ISOCPEUR" panose="020B0604020202020204" pitchFamily="34" charset="0"/>
              </a:rPr>
              <a:t>Dillon</a:t>
            </a:r>
            <a:r>
              <a:rPr lang="es-EC" sz="1000" dirty="0">
                <a:solidFill>
                  <a:schemeClr val="bg1">
                    <a:lumMod val="65000"/>
                  </a:schemeClr>
                </a:solidFill>
                <a:latin typeface="ISOCPEUR" panose="020B0604020202020204" pitchFamily="34" charset="0"/>
              </a:rPr>
              <a:t>, 2016).</a:t>
            </a:r>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222" y="2016412"/>
            <a:ext cx="6016824" cy="3694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22" y="1286498"/>
            <a:ext cx="4279900" cy="37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335162" y="545066"/>
            <a:ext cx="835485" cy="307777"/>
          </a:xfrm>
          <a:prstGeom prst="rect">
            <a:avLst/>
          </a:prstGeom>
        </p:spPr>
        <p:txBody>
          <a:bodyPr wrap="none">
            <a:spAutoFit/>
          </a:bodyPr>
          <a:lstStyle/>
          <a:p>
            <a:r>
              <a:rPr lang="es-ES" sz="1400" cap="all" dirty="0" err="1" smtClean="0">
                <a:latin typeface="ISOCPEUR" panose="020B0604020202020204" pitchFamily="34" charset="0"/>
                <a:cs typeface="Arial" panose="020B0604020202020204" pitchFamily="34" charset="0"/>
              </a:rPr>
              <a:t>VIALIDad</a:t>
            </a:r>
            <a:endParaRPr lang="es-EC" sz="1400" cap="all" dirty="0">
              <a:latin typeface="ISOCPEUR" panose="020B0604020202020204" pitchFamily="34" charset="0"/>
              <a:cs typeface="Arial" panose="020B0604020202020204" pitchFamily="34" charset="0"/>
            </a:endParaRPr>
          </a:p>
        </p:txBody>
      </p:sp>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462" y="1005593"/>
            <a:ext cx="1030287" cy="1156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Rectángulo"/>
          <p:cNvSpPr/>
          <p:nvPr/>
        </p:nvSpPr>
        <p:spPr>
          <a:xfrm>
            <a:off x="4919862" y="632765"/>
            <a:ext cx="1346844"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Entorno verde</a:t>
            </a:r>
            <a:endParaRPr lang="es-EC" sz="1400" cap="all" dirty="0">
              <a:latin typeface="ISOCPEUR" panose="020B0604020202020204" pitchFamily="34" charset="0"/>
              <a:cs typeface="Arial" panose="020B0604020202020204" pitchFamily="34" charset="0"/>
            </a:endParaRPr>
          </a:p>
        </p:txBody>
      </p:sp>
      <p:sp>
        <p:nvSpPr>
          <p:cNvPr id="14" name="13 CuadroTexto"/>
          <p:cNvSpPr txBox="1"/>
          <p:nvPr/>
        </p:nvSpPr>
        <p:spPr>
          <a:xfrm>
            <a:off x="5041900" y="1229940"/>
            <a:ext cx="3673276" cy="707886"/>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Los ejes verdes de </a:t>
            </a:r>
            <a:r>
              <a:rPr lang="es-EC" sz="1000" dirty="0" err="1">
                <a:solidFill>
                  <a:schemeClr val="bg1">
                    <a:lumMod val="65000"/>
                  </a:schemeClr>
                </a:solidFill>
                <a:latin typeface="ISOCPEUR" panose="020B0604020202020204" pitchFamily="34" charset="0"/>
              </a:rPr>
              <a:t>Sigchos</a:t>
            </a:r>
            <a:r>
              <a:rPr lang="es-EC" sz="1000" dirty="0">
                <a:solidFill>
                  <a:schemeClr val="bg1">
                    <a:lumMod val="65000"/>
                  </a:schemeClr>
                </a:solidFill>
                <a:latin typeface="ISOCPEUR" panose="020B0604020202020204" pitchFamily="34" charset="0"/>
              </a:rPr>
              <a:t> constituyen tres quebradas que atraviesan y cercan el pueblo, las áreas verdes restantes corresponden a bosques, pastizales, sembríos y laderas (</a:t>
            </a:r>
            <a:r>
              <a:rPr lang="es-EC" sz="1000" dirty="0" err="1">
                <a:solidFill>
                  <a:schemeClr val="bg1">
                    <a:lumMod val="65000"/>
                  </a:schemeClr>
                </a:solidFill>
                <a:latin typeface="ISOCPEUR" panose="020B0604020202020204" pitchFamily="34" charset="0"/>
              </a:rPr>
              <a:t>Dillon</a:t>
            </a:r>
            <a:r>
              <a:rPr lang="es-EC" sz="1000" dirty="0">
                <a:solidFill>
                  <a:schemeClr val="bg1">
                    <a:lumMod val="65000"/>
                  </a:schemeClr>
                </a:solidFill>
                <a:latin typeface="ISOCPEUR" panose="020B0604020202020204" pitchFamily="34" charset="0"/>
              </a:rPr>
              <a:t>, 2016).</a:t>
            </a:r>
          </a:p>
        </p:txBody>
      </p:sp>
    </p:spTree>
    <p:extLst>
      <p:ext uri="{BB962C8B-B14F-4D97-AF65-F5344CB8AC3E}">
        <p14:creationId xmlns:p14="http://schemas.microsoft.com/office/powerpoint/2010/main" val="2436825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3555"/>
                                        </p:tgtEl>
                                        <p:attrNameLst>
                                          <p:attrName>style.visibility</p:attrName>
                                        </p:attrNameLst>
                                      </p:cBhvr>
                                      <p:to>
                                        <p:strVal val="visible"/>
                                      </p:to>
                                    </p:set>
                                    <p:anim calcmode="lin" valueType="num">
                                      <p:cBhvr additive="base">
                                        <p:cTn id="17" dur="500" fill="hold"/>
                                        <p:tgtEl>
                                          <p:spTgt spid="23555"/>
                                        </p:tgtEl>
                                        <p:attrNameLst>
                                          <p:attrName>ppt_x</p:attrName>
                                        </p:attrNameLst>
                                      </p:cBhvr>
                                      <p:tavLst>
                                        <p:tav tm="0">
                                          <p:val>
                                            <p:strVal val="#ppt_x"/>
                                          </p:val>
                                        </p:tav>
                                        <p:tav tm="100000">
                                          <p:val>
                                            <p:strVal val="#ppt_x"/>
                                          </p:val>
                                        </p:tav>
                                      </p:tavLst>
                                    </p:anim>
                                    <p:anim calcmode="lin" valueType="num">
                                      <p:cBhvr additive="base">
                                        <p:cTn id="18" dur="500" fill="hold"/>
                                        <p:tgtEl>
                                          <p:spTgt spid="2355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23554"/>
                                        </p:tgtEl>
                                        <p:attrNameLst>
                                          <p:attrName>style.visibility</p:attrName>
                                        </p:attrNameLst>
                                      </p:cBhvr>
                                      <p:to>
                                        <p:strVal val="visible"/>
                                      </p:to>
                                    </p:set>
                                    <p:animEffect transition="in" filter="barn(inVertical)">
                                      <p:cBhvr>
                                        <p:cTn id="23" dur="500"/>
                                        <p:tgtEl>
                                          <p:spTgt spid="23554"/>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23556"/>
                                        </p:tgtEl>
                                        <p:attrNameLst>
                                          <p:attrName>style.visibility</p:attrName>
                                        </p:attrNameLst>
                                      </p:cBhvr>
                                      <p:to>
                                        <p:strVal val="visible"/>
                                      </p:to>
                                    </p:set>
                                    <p:animEffect transition="in" filter="barn(inVertical)">
                                      <p:cBhvr>
                                        <p:cTn id="39" dur="500"/>
                                        <p:tgtEl>
                                          <p:spTgt spid="23556"/>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0" grpId="0"/>
      <p:bldP spid="11"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88" y="852843"/>
            <a:ext cx="5010150" cy="414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271662" y="265666"/>
            <a:ext cx="2924198"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MAPEOS PARROQUIA URBANA SIGCHOS</a:t>
            </a:r>
            <a:endParaRPr lang="es-EC" sz="1400" cap="all" dirty="0">
              <a:latin typeface="ISOCPEUR" panose="020B0604020202020204" pitchFamily="34" charset="0"/>
              <a:cs typeface="Arial" panose="020B0604020202020204" pitchFamily="34" charset="0"/>
            </a:endParaRPr>
          </a:p>
        </p:txBody>
      </p:sp>
      <p:sp>
        <p:nvSpPr>
          <p:cNvPr id="4" name="3 Rectángulo"/>
          <p:cNvSpPr/>
          <p:nvPr/>
        </p:nvSpPr>
        <p:spPr>
          <a:xfrm>
            <a:off x="335162" y="545066"/>
            <a:ext cx="1484702"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LLENOS Y VACÍOS</a:t>
            </a:r>
            <a:endParaRPr lang="es-EC" sz="1400" cap="all" dirty="0">
              <a:latin typeface="ISOCPEUR" panose="020B0604020202020204" pitchFamily="34" charset="0"/>
              <a:cs typeface="Arial" panose="020B0604020202020204" pitchFamily="34" charset="0"/>
            </a:endParaRPr>
          </a:p>
        </p:txBody>
      </p:sp>
      <p:sp>
        <p:nvSpPr>
          <p:cNvPr id="5" name="4 Rectángulo"/>
          <p:cNvSpPr/>
          <p:nvPr/>
        </p:nvSpPr>
        <p:spPr>
          <a:xfrm>
            <a:off x="5504062" y="632765"/>
            <a:ext cx="1984839"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TIPOLOGÍAS DE VIVIENDA</a:t>
            </a:r>
            <a:endParaRPr lang="es-EC" sz="1400" cap="all" dirty="0">
              <a:latin typeface="ISOCPEUR" panose="020B0604020202020204" pitchFamily="34" charset="0"/>
              <a:cs typeface="Arial" panose="020B0604020202020204" pitchFamily="34" charset="0"/>
            </a:endParaRPr>
          </a:p>
        </p:txBody>
      </p:sp>
      <p:sp>
        <p:nvSpPr>
          <p:cNvPr id="10" name="9 CuadroTexto"/>
          <p:cNvSpPr txBox="1"/>
          <p:nvPr/>
        </p:nvSpPr>
        <p:spPr>
          <a:xfrm>
            <a:off x="385962" y="4970601"/>
            <a:ext cx="3673276" cy="1015663"/>
          </a:xfrm>
          <a:prstGeom prst="rect">
            <a:avLst/>
          </a:prstGeom>
          <a:noFill/>
        </p:spPr>
        <p:txBody>
          <a:bodyPr wrap="square" rtlCol="0">
            <a:spAutoFit/>
          </a:bodyPr>
          <a:lstStyle/>
          <a:p>
            <a:pPr algn="just"/>
            <a:r>
              <a:rPr lang="es-EC" sz="1000" dirty="0" err="1" smtClean="0">
                <a:solidFill>
                  <a:schemeClr val="bg1">
                    <a:lumMod val="65000"/>
                  </a:schemeClr>
                </a:solidFill>
                <a:latin typeface="ISOCPEUR" panose="020B0604020202020204" pitchFamily="34" charset="0"/>
              </a:rPr>
              <a:t>Sigchos</a:t>
            </a:r>
            <a:r>
              <a:rPr lang="es-EC" sz="1000" dirty="0" smtClean="0">
                <a:solidFill>
                  <a:schemeClr val="bg1">
                    <a:lumMod val="65000"/>
                  </a:schemeClr>
                </a:solidFill>
                <a:latin typeface="ISOCPEUR" panose="020B0604020202020204" pitchFamily="34" charset="0"/>
              </a:rPr>
              <a:t> mantiene </a:t>
            </a:r>
            <a:r>
              <a:rPr lang="es-EC" sz="1000" dirty="0">
                <a:solidFill>
                  <a:schemeClr val="bg1">
                    <a:lumMod val="65000"/>
                  </a:schemeClr>
                </a:solidFill>
                <a:latin typeface="ISOCPEUR" panose="020B0604020202020204" pitchFamily="34" charset="0"/>
              </a:rPr>
              <a:t>su vocación de ruralidad y cuenta con grandes espacios de terreno, ideales para la práctica de pequeños huertos urbanos. la característica principal tiene que ver con una particularidad de viviendas con espacio verde en su parte exterior, que en la actualidad son usadas como huertos y espacios para el cultivo.</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1817" y="1120775"/>
            <a:ext cx="3129662" cy="274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0323" y="4170332"/>
            <a:ext cx="215265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308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4578"/>
                                        </p:tgtEl>
                                        <p:attrNameLst>
                                          <p:attrName>style.visibility</p:attrName>
                                        </p:attrNameLst>
                                      </p:cBhvr>
                                      <p:to>
                                        <p:strVal val="visible"/>
                                      </p:to>
                                    </p:set>
                                    <p:animEffect transition="in" filter="barn(inVertical)">
                                      <p:cBhvr>
                                        <p:cTn id="17" dur="500"/>
                                        <p:tgtEl>
                                          <p:spTgt spid="2457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4579"/>
                                        </p:tgtEl>
                                        <p:attrNameLst>
                                          <p:attrName>style.visibility</p:attrName>
                                        </p:attrNameLst>
                                      </p:cBhvr>
                                      <p:to>
                                        <p:strVal val="visible"/>
                                      </p:to>
                                    </p:set>
                                    <p:animEffect transition="in" filter="wipe(down)">
                                      <p:cBhvr>
                                        <p:cTn id="33" dur="500"/>
                                        <p:tgtEl>
                                          <p:spTgt spid="24579"/>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nodeType="clickEffect">
                                  <p:stCondLst>
                                    <p:cond delay="0"/>
                                  </p:stCondLst>
                                  <p:childTnLst>
                                    <p:set>
                                      <p:cBhvr>
                                        <p:cTn id="37" dur="1" fill="hold">
                                          <p:stCondLst>
                                            <p:cond delay="0"/>
                                          </p:stCondLst>
                                        </p:cTn>
                                        <p:tgtEl>
                                          <p:spTgt spid="24580"/>
                                        </p:tgtEl>
                                        <p:attrNameLst>
                                          <p:attrName>style.visibility</p:attrName>
                                        </p:attrNameLst>
                                      </p:cBhvr>
                                      <p:to>
                                        <p:strVal val="visible"/>
                                      </p:to>
                                    </p:set>
                                    <p:animEffect transition="in" filter="wipe(down)">
                                      <p:cBhvr>
                                        <p:cTn id="38" dur="580">
                                          <p:stCondLst>
                                            <p:cond delay="0"/>
                                          </p:stCondLst>
                                        </p:cTn>
                                        <p:tgtEl>
                                          <p:spTgt spid="24580"/>
                                        </p:tgtEl>
                                      </p:cBhvr>
                                    </p:animEffect>
                                    <p:anim calcmode="lin" valueType="num">
                                      <p:cBhvr>
                                        <p:cTn id="39" dur="1822" tmFilter="0,0; 0.14,0.36; 0.43,0.73; 0.71,0.91; 1.0,1.0">
                                          <p:stCondLst>
                                            <p:cond delay="0"/>
                                          </p:stCondLst>
                                        </p:cTn>
                                        <p:tgtEl>
                                          <p:spTgt spid="24580"/>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24580"/>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24580"/>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24580"/>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24580"/>
                                        </p:tgtEl>
                                        <p:attrNameLst>
                                          <p:attrName>ppt_y</p:attrName>
                                        </p:attrNameLst>
                                      </p:cBhvr>
                                      <p:tavLst>
                                        <p:tav tm="0" fmla="#ppt_y-sin(pi*$)/81">
                                          <p:val>
                                            <p:fltVal val="0"/>
                                          </p:val>
                                        </p:tav>
                                        <p:tav tm="100000">
                                          <p:val>
                                            <p:fltVal val="1"/>
                                          </p:val>
                                        </p:tav>
                                      </p:tavLst>
                                    </p:anim>
                                    <p:animScale>
                                      <p:cBhvr>
                                        <p:cTn id="44" dur="26">
                                          <p:stCondLst>
                                            <p:cond delay="650"/>
                                          </p:stCondLst>
                                        </p:cTn>
                                        <p:tgtEl>
                                          <p:spTgt spid="24580"/>
                                        </p:tgtEl>
                                      </p:cBhvr>
                                      <p:to x="100000" y="60000"/>
                                    </p:animScale>
                                    <p:animScale>
                                      <p:cBhvr>
                                        <p:cTn id="45" dur="166" decel="50000">
                                          <p:stCondLst>
                                            <p:cond delay="676"/>
                                          </p:stCondLst>
                                        </p:cTn>
                                        <p:tgtEl>
                                          <p:spTgt spid="24580"/>
                                        </p:tgtEl>
                                      </p:cBhvr>
                                      <p:to x="100000" y="100000"/>
                                    </p:animScale>
                                    <p:animScale>
                                      <p:cBhvr>
                                        <p:cTn id="46" dur="26">
                                          <p:stCondLst>
                                            <p:cond delay="1312"/>
                                          </p:stCondLst>
                                        </p:cTn>
                                        <p:tgtEl>
                                          <p:spTgt spid="24580"/>
                                        </p:tgtEl>
                                      </p:cBhvr>
                                      <p:to x="100000" y="80000"/>
                                    </p:animScale>
                                    <p:animScale>
                                      <p:cBhvr>
                                        <p:cTn id="47" dur="166" decel="50000">
                                          <p:stCondLst>
                                            <p:cond delay="1338"/>
                                          </p:stCondLst>
                                        </p:cTn>
                                        <p:tgtEl>
                                          <p:spTgt spid="24580"/>
                                        </p:tgtEl>
                                      </p:cBhvr>
                                      <p:to x="100000" y="100000"/>
                                    </p:animScale>
                                    <p:animScale>
                                      <p:cBhvr>
                                        <p:cTn id="48" dur="26">
                                          <p:stCondLst>
                                            <p:cond delay="1642"/>
                                          </p:stCondLst>
                                        </p:cTn>
                                        <p:tgtEl>
                                          <p:spTgt spid="24580"/>
                                        </p:tgtEl>
                                      </p:cBhvr>
                                      <p:to x="100000" y="90000"/>
                                    </p:animScale>
                                    <p:animScale>
                                      <p:cBhvr>
                                        <p:cTn id="49" dur="166" decel="50000">
                                          <p:stCondLst>
                                            <p:cond delay="1668"/>
                                          </p:stCondLst>
                                        </p:cTn>
                                        <p:tgtEl>
                                          <p:spTgt spid="24580"/>
                                        </p:tgtEl>
                                      </p:cBhvr>
                                      <p:to x="100000" y="100000"/>
                                    </p:animScale>
                                    <p:animScale>
                                      <p:cBhvr>
                                        <p:cTn id="50" dur="26">
                                          <p:stCondLst>
                                            <p:cond delay="1808"/>
                                          </p:stCondLst>
                                        </p:cTn>
                                        <p:tgtEl>
                                          <p:spTgt spid="24580"/>
                                        </p:tgtEl>
                                      </p:cBhvr>
                                      <p:to x="100000" y="95000"/>
                                    </p:animScale>
                                    <p:animScale>
                                      <p:cBhvr>
                                        <p:cTn id="51" dur="166" decel="50000">
                                          <p:stCondLst>
                                            <p:cond delay="1834"/>
                                          </p:stCondLst>
                                        </p:cTn>
                                        <p:tgtEl>
                                          <p:spTgt spid="2458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955" t="25433" r="9844" b="19129"/>
          <a:stretch/>
        </p:blipFill>
        <p:spPr bwMode="auto">
          <a:xfrm>
            <a:off x="304800" y="787400"/>
            <a:ext cx="5014349"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9414" t="25233" r="9255" b="20484"/>
          <a:stretch/>
        </p:blipFill>
        <p:spPr bwMode="auto">
          <a:xfrm>
            <a:off x="3921933" y="3562346"/>
            <a:ext cx="5120467" cy="3194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35162" y="672066"/>
            <a:ext cx="1311578"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USOS DE SUELO</a:t>
            </a:r>
            <a:endParaRPr lang="es-EC" sz="1400" cap="all" dirty="0">
              <a:latin typeface="ISOCPEUR" panose="020B0604020202020204" pitchFamily="34" charset="0"/>
              <a:cs typeface="Arial" panose="020B0604020202020204" pitchFamily="34" charset="0"/>
            </a:endParaRPr>
          </a:p>
        </p:txBody>
      </p:sp>
      <p:sp>
        <p:nvSpPr>
          <p:cNvPr id="6" name="5 Rectángulo"/>
          <p:cNvSpPr/>
          <p:nvPr/>
        </p:nvSpPr>
        <p:spPr>
          <a:xfrm>
            <a:off x="271662" y="265666"/>
            <a:ext cx="2924198"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MAPEOS PARROQUIA URBANA SIGCHOS</a:t>
            </a:r>
            <a:endParaRPr lang="es-EC" sz="1400" cap="all" dirty="0">
              <a:latin typeface="ISOCPEUR" panose="020B0604020202020204" pitchFamily="34" charset="0"/>
              <a:cs typeface="Arial" panose="020B0604020202020204" pitchFamily="34" charset="0"/>
            </a:endParaRPr>
          </a:p>
        </p:txBody>
      </p:sp>
      <p:sp>
        <p:nvSpPr>
          <p:cNvPr id="7" name="6 Rectángulo"/>
          <p:cNvSpPr/>
          <p:nvPr/>
        </p:nvSpPr>
        <p:spPr>
          <a:xfrm>
            <a:off x="4462662" y="3471957"/>
            <a:ext cx="2056973"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ALTURA DE EDIFICACIONES</a:t>
            </a:r>
            <a:endParaRPr lang="es-EC" sz="1400" cap="all" dirty="0">
              <a:latin typeface="ISOCPEUR" panose="020B0604020202020204" pitchFamily="34" charset="0"/>
              <a:cs typeface="Arial" panose="020B0604020202020204" pitchFamily="34" charset="0"/>
            </a:endParaRPr>
          </a:p>
        </p:txBody>
      </p:sp>
      <p:sp>
        <p:nvSpPr>
          <p:cNvPr id="8" name="7 CuadroTexto"/>
          <p:cNvSpPr txBox="1"/>
          <p:nvPr/>
        </p:nvSpPr>
        <p:spPr>
          <a:xfrm>
            <a:off x="5319149" y="1670907"/>
            <a:ext cx="3276600" cy="707886"/>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Los equipamientos evidentes dentro de esta parroquia son las viviendas que poco a poco se han ido consolidando desde el centro hacia sus extremos, acompañados de comercios necesarios para subsanar las necesidades básicas.</a:t>
            </a:r>
          </a:p>
        </p:txBody>
      </p:sp>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37" y="1670907"/>
            <a:ext cx="924914" cy="1260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2900" y="5386848"/>
            <a:ext cx="990600" cy="639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Elipse 13">
            <a:extLst>
              <a:ext uri="{FF2B5EF4-FFF2-40B4-BE49-F238E27FC236}">
                <a16:creationId xmlns="" xmlns:a16="http://schemas.microsoft.com/office/drawing/2014/main" id="{F0B6FDFC-1AC1-456E-9938-09E0ED41A308}"/>
              </a:ext>
            </a:extLst>
          </p:cNvPr>
          <p:cNvSpPr/>
          <p:nvPr/>
        </p:nvSpPr>
        <p:spPr>
          <a:xfrm>
            <a:off x="5525304" y="4432536"/>
            <a:ext cx="1988662" cy="1988662"/>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5" name="Elipse 12">
            <a:extLst>
              <a:ext uri="{FF2B5EF4-FFF2-40B4-BE49-F238E27FC236}">
                <a16:creationId xmlns="" xmlns:a16="http://schemas.microsoft.com/office/drawing/2014/main" id="{E5A11B6B-43B2-4A62-A926-EA4843E0FE93}"/>
              </a:ext>
            </a:extLst>
          </p:cNvPr>
          <p:cNvSpPr/>
          <p:nvPr/>
        </p:nvSpPr>
        <p:spPr>
          <a:xfrm>
            <a:off x="5750015" y="4657247"/>
            <a:ext cx="1539240" cy="1539240"/>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Elipse 9">
            <a:extLst>
              <a:ext uri="{FF2B5EF4-FFF2-40B4-BE49-F238E27FC236}">
                <a16:creationId xmlns="" xmlns:a16="http://schemas.microsoft.com/office/drawing/2014/main" id="{5C536939-B4A3-44D1-B110-36411E15D558}"/>
              </a:ext>
            </a:extLst>
          </p:cNvPr>
          <p:cNvSpPr/>
          <p:nvPr/>
        </p:nvSpPr>
        <p:spPr>
          <a:xfrm>
            <a:off x="5994490" y="4874100"/>
            <a:ext cx="1050290" cy="1050290"/>
          </a:xfrm>
          <a:prstGeom prst="ellipse">
            <a:avLst/>
          </a:prstGeom>
          <a:solidFill>
            <a:schemeClr val="accent4">
              <a:alpha val="3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Elipse 8">
            <a:extLst>
              <a:ext uri="{FF2B5EF4-FFF2-40B4-BE49-F238E27FC236}">
                <a16:creationId xmlns="" xmlns:a16="http://schemas.microsoft.com/office/drawing/2014/main" id="{148B3F30-3086-49E6-9B7E-5C4A5C32D78C}"/>
              </a:ext>
            </a:extLst>
          </p:cNvPr>
          <p:cNvSpPr/>
          <p:nvPr/>
        </p:nvSpPr>
        <p:spPr>
          <a:xfrm>
            <a:off x="6193563" y="5100795"/>
            <a:ext cx="652145" cy="652145"/>
          </a:xfrm>
          <a:prstGeom prst="ellipse">
            <a:avLst/>
          </a:prstGeom>
          <a:solidFill>
            <a:schemeClr val="accent4">
              <a:alpha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8" name="Elipse 5">
            <a:extLst>
              <a:ext uri="{FF2B5EF4-FFF2-40B4-BE49-F238E27FC236}">
                <a16:creationId xmlns="" xmlns:a16="http://schemas.microsoft.com/office/drawing/2014/main" id="{A4462B68-A9DA-4483-B7FD-829B49E0EADC}"/>
              </a:ext>
            </a:extLst>
          </p:cNvPr>
          <p:cNvSpPr/>
          <p:nvPr/>
        </p:nvSpPr>
        <p:spPr>
          <a:xfrm>
            <a:off x="6365013" y="5273516"/>
            <a:ext cx="312420" cy="312420"/>
          </a:xfrm>
          <a:prstGeom prst="ellipse">
            <a:avLst/>
          </a:prstGeom>
          <a:solidFill>
            <a:schemeClr val="accent4">
              <a:alpha val="7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9" name="Elipse 1">
            <a:extLst>
              <a:ext uri="{FF2B5EF4-FFF2-40B4-BE49-F238E27FC236}">
                <a16:creationId xmlns="" xmlns:a16="http://schemas.microsoft.com/office/drawing/2014/main" id="{24326FCF-A4CF-4DF6-9B16-5D0EE473BFC8}"/>
              </a:ext>
            </a:extLst>
          </p:cNvPr>
          <p:cNvSpPr/>
          <p:nvPr/>
        </p:nvSpPr>
        <p:spPr>
          <a:xfrm>
            <a:off x="6456453" y="5364956"/>
            <a:ext cx="129540" cy="129540"/>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2" name="21 CuadroTexto"/>
          <p:cNvSpPr txBox="1"/>
          <p:nvPr/>
        </p:nvSpPr>
        <p:spPr>
          <a:xfrm>
            <a:off x="271662" y="5478214"/>
            <a:ext cx="3276600" cy="707886"/>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Encontramos vivienda de hasta tres pisos, en ciertos casos esta vivienda tiene un uso mixto ya que en su planta baja se dedica ese espacio para el comercio. También se utiliza las plantas bajas y sus patios para la producción agrícola </a:t>
            </a:r>
          </a:p>
        </p:txBody>
      </p:sp>
    </p:spTree>
    <p:extLst>
      <p:ext uri="{BB962C8B-B14F-4D97-AF65-F5344CB8AC3E}">
        <p14:creationId xmlns:p14="http://schemas.microsoft.com/office/powerpoint/2010/main" val="2158257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5603"/>
                                        </p:tgtEl>
                                        <p:attrNameLst>
                                          <p:attrName>style.visibility</p:attrName>
                                        </p:attrNameLst>
                                      </p:cBhvr>
                                      <p:to>
                                        <p:strVal val="visible"/>
                                      </p:to>
                                    </p:set>
                                    <p:animEffect transition="in" filter="wheel(1)">
                                      <p:cBhvr>
                                        <p:cTn id="17" dur="2000"/>
                                        <p:tgtEl>
                                          <p:spTgt spid="2560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605"/>
                                        </p:tgtEl>
                                        <p:attrNameLst>
                                          <p:attrName>style.visibility</p:attrName>
                                        </p:attrNameLst>
                                      </p:cBhvr>
                                      <p:to>
                                        <p:strVal val="visible"/>
                                      </p:to>
                                    </p:set>
                                    <p:animEffect transition="in" filter="fade">
                                      <p:cBhvr>
                                        <p:cTn id="22" dur="500"/>
                                        <p:tgtEl>
                                          <p:spTgt spid="2560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25604"/>
                                        </p:tgtEl>
                                        <p:attrNameLst>
                                          <p:attrName>style.visibility</p:attrName>
                                        </p:attrNameLst>
                                      </p:cBhvr>
                                      <p:to>
                                        <p:strVal val="visible"/>
                                      </p:to>
                                    </p:set>
                                    <p:animEffect transition="in" filter="barn(inVertical)">
                                      <p:cBhvr>
                                        <p:cTn id="37" dur="500"/>
                                        <p:tgtEl>
                                          <p:spTgt spid="2560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horizontal)">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25606"/>
                                        </p:tgtEl>
                                        <p:attrNameLst>
                                          <p:attrName>style.visibility</p:attrName>
                                        </p:attrNameLst>
                                      </p:cBhvr>
                                      <p:to>
                                        <p:strVal val="visible"/>
                                      </p:to>
                                    </p:set>
                                    <p:animEffect transition="in" filter="wheel(1)">
                                      <p:cBhvr>
                                        <p:cTn id="47" dur="2000"/>
                                        <p:tgtEl>
                                          <p:spTgt spid="25606"/>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32"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circle(out)">
                                      <p:cBhvr>
                                        <p:cTn id="52" dur="10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32"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circle(out)">
                                      <p:cBhvr>
                                        <p:cTn id="57" dur="2000"/>
                                        <p:tgtEl>
                                          <p:spTgt spid="18"/>
                                        </p:tgtEl>
                                      </p:cBhvr>
                                    </p:animEffect>
                                  </p:childTnLst>
                                </p:cTn>
                              </p:par>
                              <p:par>
                                <p:cTn id="58" presetID="6" presetClass="entr" presetSubtype="32"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circle(out)">
                                      <p:cBhvr>
                                        <p:cTn id="60" dur="2000"/>
                                        <p:tgtEl>
                                          <p:spTgt spid="15"/>
                                        </p:tgtEl>
                                      </p:cBhvr>
                                    </p:animEffect>
                                  </p:childTnLst>
                                </p:cTn>
                              </p:par>
                              <p:par>
                                <p:cTn id="61" presetID="6" presetClass="entr" presetSubtype="32"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circle(out)">
                                      <p:cBhvr>
                                        <p:cTn id="63" dur="2000"/>
                                        <p:tgtEl>
                                          <p:spTgt spid="14"/>
                                        </p:tgtEl>
                                      </p:cBhvr>
                                    </p:animEffect>
                                  </p:childTnLst>
                                </p:cTn>
                              </p:par>
                              <p:par>
                                <p:cTn id="64" presetID="6" presetClass="entr" presetSubtype="32"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circle(out)">
                                      <p:cBhvr>
                                        <p:cTn id="66" dur="2000"/>
                                        <p:tgtEl>
                                          <p:spTgt spid="16"/>
                                        </p:tgtEl>
                                      </p:cBhvr>
                                    </p:animEffect>
                                  </p:childTnLst>
                                </p:cTn>
                              </p:par>
                              <p:par>
                                <p:cTn id="67" presetID="6" presetClass="entr" presetSubtype="32"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circle(out)">
                                      <p:cBhvr>
                                        <p:cTn id="6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4" grpId="0" animBg="1"/>
      <p:bldP spid="15" grpId="0" animBg="1"/>
      <p:bldP spid="16" grpId="0" animBg="1"/>
      <p:bldP spid="17" grpId="0" animBg="1"/>
      <p:bldP spid="18" grpId="0" animBg="1"/>
      <p:bldP spid="19" grpId="0" animBg="1"/>
      <p:bldP spid="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0" y="1177925"/>
            <a:ext cx="3174999" cy="204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7782"/>
          <a:stretch/>
        </p:blipFill>
        <p:spPr bwMode="auto">
          <a:xfrm>
            <a:off x="3136900" y="1177925"/>
            <a:ext cx="3009901" cy="2099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3"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8400"/>
          <a:stretch/>
        </p:blipFill>
        <p:spPr bwMode="auto">
          <a:xfrm>
            <a:off x="6248401" y="1177925"/>
            <a:ext cx="2908300" cy="204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4" name="Picture 10" descr="C:\Users\Intel\Desktop\CORRECCIONES\44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315" y="1528253"/>
            <a:ext cx="1739900" cy="1692232"/>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195462" y="179167"/>
            <a:ext cx="4924746"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INENCIONES Y ESTRATEGIAS PARROQUIA URBANA SIGCHOS</a:t>
            </a:r>
            <a:endParaRPr lang="es-EC" sz="1600" b="1" cap="all" dirty="0">
              <a:latin typeface="ISOCPEUR" panose="020B0604020202020204" pitchFamily="34" charset="0"/>
              <a:cs typeface="Arial" panose="020B0604020202020204" pitchFamily="34" charset="0"/>
            </a:endParaRPr>
          </a:p>
        </p:txBody>
      </p:sp>
      <p:sp>
        <p:nvSpPr>
          <p:cNvPr id="12" name="11 Rectángulo"/>
          <p:cNvSpPr/>
          <p:nvPr/>
        </p:nvSpPr>
        <p:spPr>
          <a:xfrm>
            <a:off x="258962" y="494266"/>
            <a:ext cx="1058303"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INTENCIONES</a:t>
            </a:r>
            <a:endParaRPr lang="es-EC" sz="1400" cap="all" dirty="0">
              <a:latin typeface="ISOCPEUR" panose="020B0604020202020204" pitchFamily="34" charset="0"/>
              <a:cs typeface="Arial" panose="020B0604020202020204" pitchFamily="34" charset="0"/>
            </a:endParaRPr>
          </a:p>
        </p:txBody>
      </p:sp>
      <p:sp>
        <p:nvSpPr>
          <p:cNvPr id="13" name="12 CuadroTexto"/>
          <p:cNvSpPr txBox="1"/>
          <p:nvPr/>
        </p:nvSpPr>
        <p:spPr>
          <a:xfrm>
            <a:off x="131962" y="944314"/>
            <a:ext cx="2716373" cy="400110"/>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Salir del área consolidada para la </a:t>
            </a:r>
            <a:r>
              <a:rPr lang="es-EC" sz="1000" dirty="0" smtClean="0">
                <a:solidFill>
                  <a:schemeClr val="bg1">
                    <a:lumMod val="65000"/>
                  </a:schemeClr>
                </a:solidFill>
                <a:latin typeface="ISOCPEUR" panose="020B0604020202020204" pitchFamily="34" charset="0"/>
              </a:rPr>
              <a:t>proyección de </a:t>
            </a:r>
            <a:r>
              <a:rPr lang="es-EC" sz="1000" dirty="0">
                <a:solidFill>
                  <a:schemeClr val="bg1">
                    <a:lumMod val="65000"/>
                  </a:schemeClr>
                </a:solidFill>
                <a:latin typeface="ISOCPEUR" panose="020B0604020202020204" pitchFamily="34" charset="0"/>
              </a:rPr>
              <a:t>crecimiento de la parroquia</a:t>
            </a:r>
          </a:p>
        </p:txBody>
      </p:sp>
      <p:pic>
        <p:nvPicPr>
          <p:cNvPr id="26635" name="Picture 11" descr="C:\Users\Intel\Desktop\CORRECCIONES\11111323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1144369"/>
            <a:ext cx="1854200" cy="1803400"/>
          </a:xfrm>
          <a:prstGeom prst="rect">
            <a:avLst/>
          </a:prstGeom>
          <a:noFill/>
          <a:extLst>
            <a:ext uri="{909E8E84-426E-40DD-AFC4-6F175D3DCCD1}">
              <a14:hiddenFill xmlns:a14="http://schemas.microsoft.com/office/drawing/2010/main">
                <a:solidFill>
                  <a:srgbClr val="FFFFFF"/>
                </a:solidFill>
              </a14:hiddenFill>
            </a:ext>
          </a:extLst>
        </p:spPr>
      </p:pic>
      <p:sp>
        <p:nvSpPr>
          <p:cNvPr id="17" name="16 CuadroTexto"/>
          <p:cNvSpPr txBox="1"/>
          <p:nvPr/>
        </p:nvSpPr>
        <p:spPr>
          <a:xfrm>
            <a:off x="3136900" y="864225"/>
            <a:ext cx="3009901" cy="400110"/>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Generar equipamientos necesarios para repotenciar las actividades que mejoren el desarrollo de la parroquia</a:t>
            </a:r>
          </a:p>
        </p:txBody>
      </p:sp>
      <p:sp>
        <p:nvSpPr>
          <p:cNvPr id="19" name="18 CuadroTexto"/>
          <p:cNvSpPr txBox="1"/>
          <p:nvPr/>
        </p:nvSpPr>
        <p:spPr>
          <a:xfrm>
            <a:off x="6326709" y="864225"/>
            <a:ext cx="2728391" cy="400110"/>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Generar una estructura </a:t>
            </a:r>
            <a:r>
              <a:rPr lang="es-EC" sz="1000" dirty="0" smtClean="0">
                <a:solidFill>
                  <a:schemeClr val="bg1">
                    <a:lumMod val="65000"/>
                  </a:schemeClr>
                </a:solidFill>
                <a:latin typeface="ISOCPEUR" panose="020B0604020202020204" pitchFamily="34" charset="0"/>
              </a:rPr>
              <a:t>urbana </a:t>
            </a:r>
            <a:r>
              <a:rPr lang="es-EC" sz="1000" dirty="0">
                <a:solidFill>
                  <a:schemeClr val="bg1">
                    <a:lumMod val="65000"/>
                  </a:schemeClr>
                </a:solidFill>
                <a:latin typeface="ISOCPEUR" panose="020B0604020202020204" pitchFamily="34" charset="0"/>
              </a:rPr>
              <a:t>marcada para implementar un circuito dentro de la parroquia.</a:t>
            </a:r>
          </a:p>
        </p:txBody>
      </p:sp>
      <p:pic>
        <p:nvPicPr>
          <p:cNvPr id="26638" name="Picture 14" descr="C:\Users\Intel\Desktop\CORRECCIONES\QW.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1800" y="1009183"/>
            <a:ext cx="2082800" cy="2025737"/>
          </a:xfrm>
          <a:prstGeom prst="rect">
            <a:avLst/>
          </a:prstGeom>
          <a:noFill/>
          <a:extLst>
            <a:ext uri="{909E8E84-426E-40DD-AFC4-6F175D3DCCD1}">
              <a14:hiddenFill xmlns:a14="http://schemas.microsoft.com/office/drawing/2010/main">
                <a:solidFill>
                  <a:srgbClr val="FFFFFF"/>
                </a:solidFill>
              </a14:hiddenFill>
            </a:ext>
          </a:extLst>
        </p:spPr>
      </p:pic>
      <p:sp>
        <p:nvSpPr>
          <p:cNvPr id="22" name="21 Rectángulo"/>
          <p:cNvSpPr/>
          <p:nvPr/>
        </p:nvSpPr>
        <p:spPr>
          <a:xfrm>
            <a:off x="373261" y="3277678"/>
            <a:ext cx="1149674"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ESTRATEGIAS</a:t>
            </a:r>
            <a:endParaRPr lang="es-EC" sz="1400" cap="all" dirty="0">
              <a:latin typeface="ISOCPEUR" panose="020B0604020202020204" pitchFamily="34" charset="0"/>
              <a:cs typeface="Arial" panose="020B0604020202020204" pitchFamily="34" charset="0"/>
            </a:endParaRPr>
          </a:p>
        </p:txBody>
      </p:sp>
      <p:pic>
        <p:nvPicPr>
          <p:cNvPr id="26640" name="Picture 16"/>
          <p:cNvPicPr>
            <a:picLocks noChangeAspect="1" noChangeArrowheads="1"/>
          </p:cNvPicPr>
          <p:nvPr/>
        </p:nvPicPr>
        <p:blipFill rotWithShape="1">
          <a:blip r:embed="rId7">
            <a:extLst>
              <a:ext uri="{28A0092B-C50C-407E-A947-70E740481C1C}">
                <a14:useLocalDpi xmlns:a14="http://schemas.microsoft.com/office/drawing/2010/main" val="0"/>
              </a:ext>
            </a:extLst>
          </a:blip>
          <a:srcRect l="7987" t="8390" r="3902" b="9977"/>
          <a:stretch/>
        </p:blipFill>
        <p:spPr bwMode="auto">
          <a:xfrm>
            <a:off x="64916" y="3742946"/>
            <a:ext cx="2916037" cy="1738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41" name="Picture 17" descr="C:\Users\Intel\Desktop\CORRECCIONES\FSDF.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462" y="3408331"/>
            <a:ext cx="2538574" cy="2469024"/>
          </a:xfrm>
          <a:prstGeom prst="rect">
            <a:avLst/>
          </a:prstGeom>
          <a:noFill/>
          <a:extLst>
            <a:ext uri="{909E8E84-426E-40DD-AFC4-6F175D3DCCD1}">
              <a14:hiddenFill xmlns:a14="http://schemas.microsoft.com/office/drawing/2010/main">
                <a:solidFill>
                  <a:srgbClr val="FFFFFF"/>
                </a:solidFill>
              </a14:hiddenFill>
            </a:ext>
          </a:extLst>
        </p:spPr>
      </p:pic>
      <p:sp>
        <p:nvSpPr>
          <p:cNvPr id="28" name="27 CuadroTexto"/>
          <p:cNvSpPr txBox="1"/>
          <p:nvPr/>
        </p:nvSpPr>
        <p:spPr>
          <a:xfrm>
            <a:off x="64916" y="5677300"/>
            <a:ext cx="2716373" cy="861774"/>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Utilizar la zona de crecimiento, ubicada en la parte exterior de la Parroquia para generar proyectos necesarios dentro del eje propuesto, sin exceder la limitante área de borde de </a:t>
            </a:r>
            <a:r>
              <a:rPr lang="es-EC" sz="1000" dirty="0" err="1">
                <a:solidFill>
                  <a:schemeClr val="bg1">
                    <a:lumMod val="65000"/>
                  </a:schemeClr>
                </a:solidFill>
                <a:latin typeface="ISOCPEUR" panose="020B0604020202020204" pitchFamily="34" charset="0"/>
              </a:rPr>
              <a:t>quebradaa</a:t>
            </a:r>
            <a:r>
              <a:rPr lang="es-EC" sz="1000" dirty="0">
                <a:solidFill>
                  <a:schemeClr val="bg1">
                    <a:lumMod val="65000"/>
                  </a:schemeClr>
                </a:solidFill>
                <a:latin typeface="ISOCPEUR" panose="020B0604020202020204" pitchFamily="34" charset="0"/>
              </a:rPr>
              <a:t> la que se busca rehabilitar.</a:t>
            </a:r>
          </a:p>
        </p:txBody>
      </p:sp>
      <p:pic>
        <p:nvPicPr>
          <p:cNvPr id="26642" name="Picture 18"/>
          <p:cNvPicPr>
            <a:picLocks noChangeAspect="1" noChangeArrowheads="1"/>
          </p:cNvPicPr>
          <p:nvPr/>
        </p:nvPicPr>
        <p:blipFill rotWithShape="1">
          <a:blip r:embed="rId9">
            <a:extLst>
              <a:ext uri="{28A0092B-C50C-407E-A947-70E740481C1C}">
                <a14:useLocalDpi xmlns:a14="http://schemas.microsoft.com/office/drawing/2010/main" val="0"/>
              </a:ext>
            </a:extLst>
          </a:blip>
          <a:srcRect l="7971" t="8222" b="10890"/>
          <a:stretch/>
        </p:blipFill>
        <p:spPr bwMode="auto">
          <a:xfrm>
            <a:off x="3136899" y="3755620"/>
            <a:ext cx="3009901" cy="1725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43" name="Picture 19" descr="C:\Users\Intel\Desktop\CORRECCIONES\QA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7300" y="3610855"/>
            <a:ext cx="1854200" cy="1803400"/>
          </a:xfrm>
          <a:prstGeom prst="rect">
            <a:avLst/>
          </a:prstGeom>
          <a:noFill/>
          <a:extLst>
            <a:ext uri="{909E8E84-426E-40DD-AFC4-6F175D3DCCD1}">
              <a14:hiddenFill xmlns:a14="http://schemas.microsoft.com/office/drawing/2010/main">
                <a:solidFill>
                  <a:srgbClr val="FFFFFF"/>
                </a:solidFill>
              </a14:hiddenFill>
            </a:ext>
          </a:extLst>
        </p:spPr>
      </p:pic>
      <p:sp>
        <p:nvSpPr>
          <p:cNvPr id="31" name="30 CuadroTexto"/>
          <p:cNvSpPr txBox="1"/>
          <p:nvPr/>
        </p:nvSpPr>
        <p:spPr>
          <a:xfrm>
            <a:off x="3258261" y="5699955"/>
            <a:ext cx="2716373" cy="1015663"/>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Plantear actividades de relación directa hacia las vocaciones </a:t>
            </a:r>
            <a:r>
              <a:rPr lang="es-EC" sz="1000" dirty="0" smtClean="0">
                <a:solidFill>
                  <a:schemeClr val="bg1">
                    <a:lumMod val="65000"/>
                  </a:schemeClr>
                </a:solidFill>
                <a:latin typeface="ISOCPEUR" panose="020B0604020202020204" pitchFamily="34" charset="0"/>
              </a:rPr>
              <a:t>existentes</a:t>
            </a:r>
            <a:r>
              <a:rPr lang="es-EC" sz="1000" dirty="0">
                <a:solidFill>
                  <a:schemeClr val="bg1">
                    <a:lumMod val="65000"/>
                  </a:schemeClr>
                </a:solidFill>
                <a:latin typeface="ISOCPEUR" panose="020B0604020202020204" pitchFamily="34" charset="0"/>
              </a:rPr>
              <a:t>, tanto como zonas educativas, administrativas o de formación para complementarlas con equipamientos que mejoren el progreso de la misma al generar </a:t>
            </a:r>
            <a:r>
              <a:rPr lang="es-EC" sz="1000" dirty="0" smtClean="0">
                <a:solidFill>
                  <a:schemeClr val="bg1">
                    <a:lumMod val="65000"/>
                  </a:schemeClr>
                </a:solidFill>
                <a:latin typeface="ISOCPEUR" panose="020B0604020202020204" pitchFamily="34" charset="0"/>
              </a:rPr>
              <a:t>actividades </a:t>
            </a:r>
            <a:r>
              <a:rPr lang="es-EC" sz="1000" dirty="0">
                <a:solidFill>
                  <a:schemeClr val="bg1">
                    <a:lumMod val="65000"/>
                  </a:schemeClr>
                </a:solidFill>
                <a:latin typeface="ISOCPEUR" panose="020B0604020202020204" pitchFamily="34" charset="0"/>
              </a:rPr>
              <a:t>complementarias y como conexión.</a:t>
            </a:r>
          </a:p>
        </p:txBody>
      </p:sp>
      <p:pic>
        <p:nvPicPr>
          <p:cNvPr id="26644" name="Picture 20"/>
          <p:cNvPicPr>
            <a:picLocks noChangeAspect="1" noChangeArrowheads="1"/>
          </p:cNvPicPr>
          <p:nvPr/>
        </p:nvPicPr>
        <p:blipFill rotWithShape="1">
          <a:blip r:embed="rId3">
            <a:extLst>
              <a:ext uri="{28A0092B-C50C-407E-A947-70E740481C1C}">
                <a14:useLocalDpi xmlns:a14="http://schemas.microsoft.com/office/drawing/2010/main" val="0"/>
              </a:ext>
            </a:extLst>
          </a:blip>
          <a:srcRect l="8279" t="6464" b="13355"/>
          <a:stretch/>
        </p:blipFill>
        <p:spPr bwMode="auto">
          <a:xfrm>
            <a:off x="6248401" y="3804068"/>
            <a:ext cx="2895599" cy="162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45" name="Picture 21" descr="C:\Users\Intel\Desktop\CORRECCIONES\QWEEWQ.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27800" y="3455539"/>
            <a:ext cx="2336800" cy="2272778"/>
          </a:xfrm>
          <a:prstGeom prst="rect">
            <a:avLst/>
          </a:prstGeom>
          <a:noFill/>
          <a:extLst>
            <a:ext uri="{909E8E84-426E-40DD-AFC4-6F175D3DCCD1}">
              <a14:hiddenFill xmlns:a14="http://schemas.microsoft.com/office/drawing/2010/main">
                <a:solidFill>
                  <a:srgbClr val="FFFFFF"/>
                </a:solidFill>
              </a14:hiddenFill>
            </a:ext>
          </a:extLst>
        </p:spPr>
      </p:pic>
      <p:sp>
        <p:nvSpPr>
          <p:cNvPr id="35" name="34 CuadroTexto"/>
          <p:cNvSpPr txBox="1"/>
          <p:nvPr/>
        </p:nvSpPr>
        <p:spPr>
          <a:xfrm>
            <a:off x="6248401" y="5533303"/>
            <a:ext cx="2716373" cy="1169551"/>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Plantear un eje urbano marcado por la conformación de las manzanas como circuito de recorrido dentro de la parroquia, mismo que se </a:t>
            </a:r>
            <a:r>
              <a:rPr lang="es-EC" sz="1000" dirty="0" smtClean="0">
                <a:solidFill>
                  <a:schemeClr val="bg1">
                    <a:lumMod val="65000"/>
                  </a:schemeClr>
                </a:solidFill>
                <a:latin typeface="ISOCPEUR" panose="020B0604020202020204" pitchFamily="34" charset="0"/>
              </a:rPr>
              <a:t>complemente </a:t>
            </a:r>
            <a:r>
              <a:rPr lang="es-EC" sz="1000" dirty="0">
                <a:solidFill>
                  <a:schemeClr val="bg1">
                    <a:lumMod val="65000"/>
                  </a:schemeClr>
                </a:solidFill>
                <a:latin typeface="ISOCPEUR" panose="020B0604020202020204" pitchFamily="34" charset="0"/>
              </a:rPr>
              <a:t>con equipamientos ubicados estratégicamente como conecto-res para el circuito y entre si, intersecando anillos de influencia de acuerdo a las </a:t>
            </a:r>
            <a:r>
              <a:rPr lang="es-EC" sz="1000" dirty="0" smtClean="0">
                <a:solidFill>
                  <a:schemeClr val="bg1">
                    <a:lumMod val="65000"/>
                  </a:schemeClr>
                </a:solidFill>
                <a:latin typeface="ISOCPEUR" panose="020B0604020202020204" pitchFamily="34" charset="0"/>
              </a:rPr>
              <a:t>actividades </a:t>
            </a:r>
            <a:r>
              <a:rPr lang="es-EC" sz="1000" dirty="0">
                <a:solidFill>
                  <a:schemeClr val="bg1">
                    <a:lumMod val="65000"/>
                  </a:schemeClr>
                </a:solidFill>
                <a:latin typeface="ISOCPEUR" panose="020B0604020202020204" pitchFamily="34" charset="0"/>
              </a:rPr>
              <a:t>realizarse.</a:t>
            </a:r>
          </a:p>
        </p:txBody>
      </p:sp>
    </p:spTree>
    <p:extLst>
      <p:ext uri="{BB962C8B-B14F-4D97-AF65-F5344CB8AC3E}">
        <p14:creationId xmlns:p14="http://schemas.microsoft.com/office/powerpoint/2010/main" val="388391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randombar(horizontal)">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6628"/>
                                        </p:tgtEl>
                                        <p:attrNameLst>
                                          <p:attrName>style.visibility</p:attrName>
                                        </p:attrNameLst>
                                      </p:cBhvr>
                                      <p:to>
                                        <p:strVal val="visible"/>
                                      </p:to>
                                    </p:set>
                                    <p:animEffect transition="in" filter="fade">
                                      <p:cBhvr>
                                        <p:cTn id="25" dur="500"/>
                                        <p:tgtEl>
                                          <p:spTgt spid="26628"/>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6634"/>
                                        </p:tgtEl>
                                        <p:attrNameLst>
                                          <p:attrName>style.visibility</p:attrName>
                                        </p:attrNameLst>
                                      </p:cBhvr>
                                      <p:to>
                                        <p:strVal val="visible"/>
                                      </p:to>
                                    </p:set>
                                    <p:anim calcmode="lin" valueType="num">
                                      <p:cBhvr>
                                        <p:cTn id="30" dur="500" fill="hold"/>
                                        <p:tgtEl>
                                          <p:spTgt spid="26634"/>
                                        </p:tgtEl>
                                        <p:attrNameLst>
                                          <p:attrName>ppt_w</p:attrName>
                                        </p:attrNameLst>
                                      </p:cBhvr>
                                      <p:tavLst>
                                        <p:tav tm="0">
                                          <p:val>
                                            <p:fltVal val="0"/>
                                          </p:val>
                                        </p:tav>
                                        <p:tav tm="100000">
                                          <p:val>
                                            <p:strVal val="#ppt_w"/>
                                          </p:val>
                                        </p:tav>
                                      </p:tavLst>
                                    </p:anim>
                                    <p:anim calcmode="lin" valueType="num">
                                      <p:cBhvr>
                                        <p:cTn id="31" dur="500" fill="hold"/>
                                        <p:tgtEl>
                                          <p:spTgt spid="26634"/>
                                        </p:tgtEl>
                                        <p:attrNameLst>
                                          <p:attrName>ppt_h</p:attrName>
                                        </p:attrNameLst>
                                      </p:cBhvr>
                                      <p:tavLst>
                                        <p:tav tm="0">
                                          <p:val>
                                            <p:fltVal val="0"/>
                                          </p:val>
                                        </p:tav>
                                        <p:tav tm="100000">
                                          <p:val>
                                            <p:strVal val="#ppt_h"/>
                                          </p:val>
                                        </p:tav>
                                      </p:tavLst>
                                    </p:anim>
                                    <p:animEffect transition="in" filter="fade">
                                      <p:cBhvr>
                                        <p:cTn id="32" dur="500"/>
                                        <p:tgtEl>
                                          <p:spTgt spid="26634"/>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26629"/>
                                        </p:tgtEl>
                                        <p:attrNameLst>
                                          <p:attrName>style.visibility</p:attrName>
                                        </p:attrNameLst>
                                      </p:cBhvr>
                                      <p:to>
                                        <p:strVal val="visible"/>
                                      </p:to>
                                    </p:set>
                                    <p:animEffect transition="in" filter="wheel(1)">
                                      <p:cBhvr>
                                        <p:cTn id="42" dur="2000"/>
                                        <p:tgtEl>
                                          <p:spTgt spid="26629"/>
                                        </p:tgtEl>
                                      </p:cBhvr>
                                    </p:animEffec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nodeType="clickEffect">
                                  <p:stCondLst>
                                    <p:cond delay="0"/>
                                  </p:stCondLst>
                                  <p:childTnLst>
                                    <p:set>
                                      <p:cBhvr>
                                        <p:cTn id="46" dur="1" fill="hold">
                                          <p:stCondLst>
                                            <p:cond delay="0"/>
                                          </p:stCondLst>
                                        </p:cTn>
                                        <p:tgtEl>
                                          <p:spTgt spid="26635"/>
                                        </p:tgtEl>
                                        <p:attrNameLst>
                                          <p:attrName>style.visibility</p:attrName>
                                        </p:attrNameLst>
                                      </p:cBhvr>
                                      <p:to>
                                        <p:strVal val="visible"/>
                                      </p:to>
                                    </p:set>
                                    <p:animEffect transition="in" filter="wipe(down)">
                                      <p:cBhvr>
                                        <p:cTn id="47" dur="580">
                                          <p:stCondLst>
                                            <p:cond delay="0"/>
                                          </p:stCondLst>
                                        </p:cTn>
                                        <p:tgtEl>
                                          <p:spTgt spid="26635"/>
                                        </p:tgtEl>
                                      </p:cBhvr>
                                    </p:animEffect>
                                    <p:anim calcmode="lin" valueType="num">
                                      <p:cBhvr>
                                        <p:cTn id="48" dur="1822" tmFilter="0,0; 0.14,0.36; 0.43,0.73; 0.71,0.91; 1.0,1.0">
                                          <p:stCondLst>
                                            <p:cond delay="0"/>
                                          </p:stCondLst>
                                        </p:cTn>
                                        <p:tgtEl>
                                          <p:spTgt spid="26635"/>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26635"/>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26635"/>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26635"/>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26635"/>
                                        </p:tgtEl>
                                        <p:attrNameLst>
                                          <p:attrName>ppt_y</p:attrName>
                                        </p:attrNameLst>
                                      </p:cBhvr>
                                      <p:tavLst>
                                        <p:tav tm="0" fmla="#ppt_y-sin(pi*$)/81">
                                          <p:val>
                                            <p:fltVal val="0"/>
                                          </p:val>
                                        </p:tav>
                                        <p:tav tm="100000">
                                          <p:val>
                                            <p:fltVal val="1"/>
                                          </p:val>
                                        </p:tav>
                                      </p:tavLst>
                                    </p:anim>
                                    <p:animScale>
                                      <p:cBhvr>
                                        <p:cTn id="53" dur="26">
                                          <p:stCondLst>
                                            <p:cond delay="650"/>
                                          </p:stCondLst>
                                        </p:cTn>
                                        <p:tgtEl>
                                          <p:spTgt spid="26635"/>
                                        </p:tgtEl>
                                      </p:cBhvr>
                                      <p:to x="100000" y="60000"/>
                                    </p:animScale>
                                    <p:animScale>
                                      <p:cBhvr>
                                        <p:cTn id="54" dur="166" decel="50000">
                                          <p:stCondLst>
                                            <p:cond delay="676"/>
                                          </p:stCondLst>
                                        </p:cTn>
                                        <p:tgtEl>
                                          <p:spTgt spid="26635"/>
                                        </p:tgtEl>
                                      </p:cBhvr>
                                      <p:to x="100000" y="100000"/>
                                    </p:animScale>
                                    <p:animScale>
                                      <p:cBhvr>
                                        <p:cTn id="55" dur="26">
                                          <p:stCondLst>
                                            <p:cond delay="1312"/>
                                          </p:stCondLst>
                                        </p:cTn>
                                        <p:tgtEl>
                                          <p:spTgt spid="26635"/>
                                        </p:tgtEl>
                                      </p:cBhvr>
                                      <p:to x="100000" y="80000"/>
                                    </p:animScale>
                                    <p:animScale>
                                      <p:cBhvr>
                                        <p:cTn id="56" dur="166" decel="50000">
                                          <p:stCondLst>
                                            <p:cond delay="1338"/>
                                          </p:stCondLst>
                                        </p:cTn>
                                        <p:tgtEl>
                                          <p:spTgt spid="26635"/>
                                        </p:tgtEl>
                                      </p:cBhvr>
                                      <p:to x="100000" y="100000"/>
                                    </p:animScale>
                                    <p:animScale>
                                      <p:cBhvr>
                                        <p:cTn id="57" dur="26">
                                          <p:stCondLst>
                                            <p:cond delay="1642"/>
                                          </p:stCondLst>
                                        </p:cTn>
                                        <p:tgtEl>
                                          <p:spTgt spid="26635"/>
                                        </p:tgtEl>
                                      </p:cBhvr>
                                      <p:to x="100000" y="90000"/>
                                    </p:animScale>
                                    <p:animScale>
                                      <p:cBhvr>
                                        <p:cTn id="58" dur="166" decel="50000">
                                          <p:stCondLst>
                                            <p:cond delay="1668"/>
                                          </p:stCondLst>
                                        </p:cTn>
                                        <p:tgtEl>
                                          <p:spTgt spid="26635"/>
                                        </p:tgtEl>
                                      </p:cBhvr>
                                      <p:to x="100000" y="100000"/>
                                    </p:animScale>
                                    <p:animScale>
                                      <p:cBhvr>
                                        <p:cTn id="59" dur="26">
                                          <p:stCondLst>
                                            <p:cond delay="1808"/>
                                          </p:stCondLst>
                                        </p:cTn>
                                        <p:tgtEl>
                                          <p:spTgt spid="26635"/>
                                        </p:tgtEl>
                                      </p:cBhvr>
                                      <p:to x="100000" y="95000"/>
                                    </p:animScale>
                                    <p:animScale>
                                      <p:cBhvr>
                                        <p:cTn id="60" dur="166" decel="50000">
                                          <p:stCondLst>
                                            <p:cond delay="1834"/>
                                          </p:stCondLst>
                                        </p:cTn>
                                        <p:tgtEl>
                                          <p:spTgt spid="26635"/>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26633"/>
                                        </p:tgtEl>
                                        <p:attrNameLst>
                                          <p:attrName>style.visibility</p:attrName>
                                        </p:attrNameLst>
                                      </p:cBhvr>
                                      <p:to>
                                        <p:strVal val="visible"/>
                                      </p:to>
                                    </p:set>
                                    <p:animEffect transition="in" filter="barn(inVertical)">
                                      <p:cBhvr>
                                        <p:cTn id="65" dur="500"/>
                                        <p:tgtEl>
                                          <p:spTgt spid="26633"/>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randombar(horizontal)">
                                      <p:cBhvr>
                                        <p:cTn id="70" dur="500"/>
                                        <p:tgtEl>
                                          <p:spTgt spid="19"/>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26638"/>
                                        </p:tgtEl>
                                        <p:attrNameLst>
                                          <p:attrName>style.visibility</p:attrName>
                                        </p:attrNameLst>
                                      </p:cBhvr>
                                      <p:to>
                                        <p:strVal val="visible"/>
                                      </p:to>
                                    </p:set>
                                    <p:animEffect transition="in" filter="fade">
                                      <p:cBhvr>
                                        <p:cTn id="75" dur="500"/>
                                        <p:tgtEl>
                                          <p:spTgt spid="26638"/>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fill="hold"/>
                                        <p:tgtEl>
                                          <p:spTgt spid="22"/>
                                        </p:tgtEl>
                                        <p:attrNameLst>
                                          <p:attrName>ppt_x</p:attrName>
                                        </p:attrNameLst>
                                      </p:cBhvr>
                                      <p:tavLst>
                                        <p:tav tm="0">
                                          <p:val>
                                            <p:strVal val="#ppt_x"/>
                                          </p:val>
                                        </p:tav>
                                        <p:tav tm="100000">
                                          <p:val>
                                            <p:strVal val="#ppt_x"/>
                                          </p:val>
                                        </p:tav>
                                      </p:tavLst>
                                    </p:anim>
                                    <p:anim calcmode="lin" valueType="num">
                                      <p:cBhvr additive="base">
                                        <p:cTn id="8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1" presetClass="entr" presetSubtype="1" fill="hold" nodeType="clickEffect">
                                  <p:stCondLst>
                                    <p:cond delay="0"/>
                                  </p:stCondLst>
                                  <p:childTnLst>
                                    <p:set>
                                      <p:cBhvr>
                                        <p:cTn id="85" dur="1" fill="hold">
                                          <p:stCondLst>
                                            <p:cond delay="0"/>
                                          </p:stCondLst>
                                        </p:cTn>
                                        <p:tgtEl>
                                          <p:spTgt spid="26640"/>
                                        </p:tgtEl>
                                        <p:attrNameLst>
                                          <p:attrName>style.visibility</p:attrName>
                                        </p:attrNameLst>
                                      </p:cBhvr>
                                      <p:to>
                                        <p:strVal val="visible"/>
                                      </p:to>
                                    </p:set>
                                    <p:animEffect transition="in" filter="wheel(1)">
                                      <p:cBhvr>
                                        <p:cTn id="86" dur="2000"/>
                                        <p:tgtEl>
                                          <p:spTgt spid="26640"/>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26641"/>
                                        </p:tgtEl>
                                        <p:attrNameLst>
                                          <p:attrName>style.visibility</p:attrName>
                                        </p:attrNameLst>
                                      </p:cBhvr>
                                      <p:to>
                                        <p:strVal val="visible"/>
                                      </p:to>
                                    </p:set>
                                    <p:animEffect transition="in" filter="fade">
                                      <p:cBhvr>
                                        <p:cTn id="91" dur="500"/>
                                        <p:tgtEl>
                                          <p:spTgt spid="26641"/>
                                        </p:tgtEl>
                                      </p:cBhvr>
                                    </p:animEffect>
                                  </p:childTnLst>
                                </p:cTn>
                              </p:par>
                            </p:childTnLst>
                          </p:cTn>
                        </p:par>
                      </p:childTnLst>
                    </p:cTn>
                  </p:par>
                  <p:par>
                    <p:cTn id="92" fill="hold">
                      <p:stCondLst>
                        <p:cond delay="indefinite"/>
                      </p:stCondLst>
                      <p:childTnLst>
                        <p:par>
                          <p:cTn id="93" fill="hold">
                            <p:stCondLst>
                              <p:cond delay="0"/>
                            </p:stCondLst>
                            <p:childTnLst>
                              <p:par>
                                <p:cTn id="94" presetID="14" presetClass="entr" presetSubtype="10" fill="hold" grpId="0" nodeType="click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randombar(horizontal)">
                                      <p:cBhvr>
                                        <p:cTn id="96" dur="500"/>
                                        <p:tgtEl>
                                          <p:spTgt spid="28"/>
                                        </p:tgtEl>
                                      </p:cBhvr>
                                    </p:animEffect>
                                  </p:childTnLst>
                                </p:cTn>
                              </p:par>
                            </p:childTnLst>
                          </p:cTn>
                        </p:par>
                      </p:childTnLst>
                    </p:cTn>
                  </p:par>
                  <p:par>
                    <p:cTn id="97" fill="hold">
                      <p:stCondLst>
                        <p:cond delay="indefinite"/>
                      </p:stCondLst>
                      <p:childTnLst>
                        <p:par>
                          <p:cTn id="98" fill="hold">
                            <p:stCondLst>
                              <p:cond delay="0"/>
                            </p:stCondLst>
                            <p:childTnLst>
                              <p:par>
                                <p:cTn id="99" presetID="21" presetClass="entr" presetSubtype="1" fill="hold" nodeType="clickEffect">
                                  <p:stCondLst>
                                    <p:cond delay="0"/>
                                  </p:stCondLst>
                                  <p:childTnLst>
                                    <p:set>
                                      <p:cBhvr>
                                        <p:cTn id="100" dur="1" fill="hold">
                                          <p:stCondLst>
                                            <p:cond delay="0"/>
                                          </p:stCondLst>
                                        </p:cTn>
                                        <p:tgtEl>
                                          <p:spTgt spid="26642"/>
                                        </p:tgtEl>
                                        <p:attrNameLst>
                                          <p:attrName>style.visibility</p:attrName>
                                        </p:attrNameLst>
                                      </p:cBhvr>
                                      <p:to>
                                        <p:strVal val="visible"/>
                                      </p:to>
                                    </p:set>
                                    <p:animEffect transition="in" filter="wheel(1)">
                                      <p:cBhvr>
                                        <p:cTn id="101" dur="2000"/>
                                        <p:tgtEl>
                                          <p:spTgt spid="26642"/>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nodeType="clickEffect">
                                  <p:stCondLst>
                                    <p:cond delay="0"/>
                                  </p:stCondLst>
                                  <p:childTnLst>
                                    <p:set>
                                      <p:cBhvr>
                                        <p:cTn id="105" dur="1" fill="hold">
                                          <p:stCondLst>
                                            <p:cond delay="0"/>
                                          </p:stCondLst>
                                        </p:cTn>
                                        <p:tgtEl>
                                          <p:spTgt spid="26643"/>
                                        </p:tgtEl>
                                        <p:attrNameLst>
                                          <p:attrName>style.visibility</p:attrName>
                                        </p:attrNameLst>
                                      </p:cBhvr>
                                      <p:to>
                                        <p:strVal val="visible"/>
                                      </p:to>
                                    </p:set>
                                    <p:anim calcmode="lin" valueType="num">
                                      <p:cBhvr>
                                        <p:cTn id="106" dur="500" fill="hold"/>
                                        <p:tgtEl>
                                          <p:spTgt spid="26643"/>
                                        </p:tgtEl>
                                        <p:attrNameLst>
                                          <p:attrName>ppt_w</p:attrName>
                                        </p:attrNameLst>
                                      </p:cBhvr>
                                      <p:tavLst>
                                        <p:tav tm="0">
                                          <p:val>
                                            <p:fltVal val="0"/>
                                          </p:val>
                                        </p:tav>
                                        <p:tav tm="100000">
                                          <p:val>
                                            <p:strVal val="#ppt_w"/>
                                          </p:val>
                                        </p:tav>
                                      </p:tavLst>
                                    </p:anim>
                                    <p:anim calcmode="lin" valueType="num">
                                      <p:cBhvr>
                                        <p:cTn id="107" dur="500" fill="hold"/>
                                        <p:tgtEl>
                                          <p:spTgt spid="26643"/>
                                        </p:tgtEl>
                                        <p:attrNameLst>
                                          <p:attrName>ppt_h</p:attrName>
                                        </p:attrNameLst>
                                      </p:cBhvr>
                                      <p:tavLst>
                                        <p:tav tm="0">
                                          <p:val>
                                            <p:fltVal val="0"/>
                                          </p:val>
                                        </p:tav>
                                        <p:tav tm="100000">
                                          <p:val>
                                            <p:strVal val="#ppt_h"/>
                                          </p:val>
                                        </p:tav>
                                      </p:tavLst>
                                    </p:anim>
                                    <p:animEffect transition="in" filter="fade">
                                      <p:cBhvr>
                                        <p:cTn id="108" dur="500"/>
                                        <p:tgtEl>
                                          <p:spTgt spid="26643"/>
                                        </p:tgtEl>
                                      </p:cBhvr>
                                    </p:animEffect>
                                  </p:childTnLst>
                                </p:cTn>
                              </p:par>
                            </p:childTnLst>
                          </p:cTn>
                        </p:par>
                      </p:childTnLst>
                    </p:cTn>
                  </p:par>
                  <p:par>
                    <p:cTn id="109" fill="hold">
                      <p:stCondLst>
                        <p:cond delay="indefinite"/>
                      </p:stCondLst>
                      <p:childTnLst>
                        <p:par>
                          <p:cTn id="110" fill="hold">
                            <p:stCondLst>
                              <p:cond delay="0"/>
                            </p:stCondLst>
                            <p:childTnLst>
                              <p:par>
                                <p:cTn id="111" presetID="14" presetClass="entr" presetSubtype="10" fill="hold" grpId="0" nodeType="click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randombar(horizontal)">
                                      <p:cBhvr>
                                        <p:cTn id="113" dur="500"/>
                                        <p:tgtEl>
                                          <p:spTgt spid="31"/>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nodeType="clickEffect">
                                  <p:stCondLst>
                                    <p:cond delay="0"/>
                                  </p:stCondLst>
                                  <p:childTnLst>
                                    <p:set>
                                      <p:cBhvr>
                                        <p:cTn id="117" dur="1" fill="hold">
                                          <p:stCondLst>
                                            <p:cond delay="0"/>
                                          </p:stCondLst>
                                        </p:cTn>
                                        <p:tgtEl>
                                          <p:spTgt spid="26644"/>
                                        </p:tgtEl>
                                        <p:attrNameLst>
                                          <p:attrName>style.visibility</p:attrName>
                                        </p:attrNameLst>
                                      </p:cBhvr>
                                      <p:to>
                                        <p:strVal val="visible"/>
                                      </p:to>
                                    </p:set>
                                    <p:animEffect transition="in" filter="wipe(down)">
                                      <p:cBhvr>
                                        <p:cTn id="118" dur="500"/>
                                        <p:tgtEl>
                                          <p:spTgt spid="26644"/>
                                        </p:tgtEl>
                                      </p:cBhvr>
                                    </p:animEffect>
                                  </p:childTnLst>
                                </p:cTn>
                              </p:par>
                            </p:childTnLst>
                          </p:cTn>
                        </p:par>
                      </p:childTnLst>
                    </p:cTn>
                  </p:par>
                  <p:par>
                    <p:cTn id="119" fill="hold">
                      <p:stCondLst>
                        <p:cond delay="indefinite"/>
                      </p:stCondLst>
                      <p:childTnLst>
                        <p:par>
                          <p:cTn id="120" fill="hold">
                            <p:stCondLst>
                              <p:cond delay="0"/>
                            </p:stCondLst>
                            <p:childTnLst>
                              <p:par>
                                <p:cTn id="121" presetID="21" presetClass="entr" presetSubtype="1" fill="hold" nodeType="clickEffect">
                                  <p:stCondLst>
                                    <p:cond delay="0"/>
                                  </p:stCondLst>
                                  <p:childTnLst>
                                    <p:set>
                                      <p:cBhvr>
                                        <p:cTn id="122" dur="1" fill="hold">
                                          <p:stCondLst>
                                            <p:cond delay="0"/>
                                          </p:stCondLst>
                                        </p:cTn>
                                        <p:tgtEl>
                                          <p:spTgt spid="26645"/>
                                        </p:tgtEl>
                                        <p:attrNameLst>
                                          <p:attrName>style.visibility</p:attrName>
                                        </p:attrNameLst>
                                      </p:cBhvr>
                                      <p:to>
                                        <p:strVal val="visible"/>
                                      </p:to>
                                    </p:set>
                                    <p:animEffect transition="in" filter="wheel(1)">
                                      <p:cBhvr>
                                        <p:cTn id="123" dur="2000"/>
                                        <p:tgtEl>
                                          <p:spTgt spid="26645"/>
                                        </p:tgtEl>
                                      </p:cBhvr>
                                    </p:animEffect>
                                  </p:childTnLst>
                                </p:cTn>
                              </p:par>
                            </p:childTnLst>
                          </p:cTn>
                        </p:par>
                      </p:childTnLst>
                    </p:cTn>
                  </p:par>
                  <p:par>
                    <p:cTn id="124" fill="hold">
                      <p:stCondLst>
                        <p:cond delay="indefinite"/>
                      </p:stCondLst>
                      <p:childTnLst>
                        <p:par>
                          <p:cTn id="125" fill="hold">
                            <p:stCondLst>
                              <p:cond delay="0"/>
                            </p:stCondLst>
                            <p:childTnLst>
                              <p:par>
                                <p:cTn id="126" presetID="14" presetClass="entr" presetSubtype="10" fill="hold" grpId="0" nodeType="click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randombar(horizontal)">
                                      <p:cBhvr>
                                        <p:cTn id="12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7" grpId="0"/>
      <p:bldP spid="19" grpId="0"/>
      <p:bldP spid="22" grpId="0"/>
      <p:bldP spid="28" grpId="0"/>
      <p:bldP spid="31" grpId="0"/>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4152900" y="3156921"/>
            <a:ext cx="4991100" cy="48638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600" b="1" dirty="0" smtClean="0">
                <a:latin typeface="ISOCTEUR" panose="020B0609020202020204" pitchFamily="49" charset="0"/>
                <a:ea typeface="Roboto Cn" pitchFamily="2" charset="0"/>
              </a:rPr>
              <a:t>PLAN MASA PARROQUIA SIGCHOS</a:t>
            </a:r>
            <a:endParaRPr lang="es-EC" sz="1600" b="1" dirty="0">
              <a:latin typeface="ISOCTEUR" panose="020B0609020202020204" pitchFamily="49" charset="0"/>
              <a:ea typeface="Roboto Cn" pitchFamily="2" charset="0"/>
            </a:endParaRPr>
          </a:p>
          <a:p>
            <a:r>
              <a:rPr lang="es-EC" sz="1100" dirty="0" smtClean="0">
                <a:solidFill>
                  <a:schemeClr val="bg1">
                    <a:lumMod val="50000"/>
                  </a:schemeClr>
                </a:solidFill>
                <a:latin typeface="ISOCTEUR" panose="020B0609020202020204" pitchFamily="49" charset="0"/>
                <a:ea typeface="Roboto Lt" pitchFamily="2" charset="0"/>
              </a:rPr>
              <a:t>PLAN URBANO PROPUESTO</a:t>
            </a:r>
            <a:endParaRPr lang="es-EC" sz="1050" dirty="0">
              <a:solidFill>
                <a:schemeClr val="bg1">
                  <a:lumMod val="50000"/>
                </a:schemeClr>
              </a:solidFill>
              <a:latin typeface="ISOCTEUR" panose="020B0609020202020204" pitchFamily="49" charset="0"/>
              <a:ea typeface="Roboto Lt" pitchFamily="2" charset="0"/>
            </a:endParaRPr>
          </a:p>
        </p:txBody>
      </p:sp>
      <p:sp>
        <p:nvSpPr>
          <p:cNvPr id="5" name="Elipse 4">
            <a:extLst>
              <a:ext uri="{FF2B5EF4-FFF2-40B4-BE49-F238E27FC236}">
                <a16:creationId xmlns="" xmlns:a16="http://schemas.microsoft.com/office/drawing/2014/main" id="{7A50DB9D-78BC-4EEA-8211-90BDF00F47F2}"/>
              </a:ext>
            </a:extLst>
          </p:cNvPr>
          <p:cNvSpPr/>
          <p:nvPr/>
        </p:nvSpPr>
        <p:spPr>
          <a:xfrm>
            <a:off x="537882" y="16813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 xmlns:a16="http://schemas.microsoft.com/office/drawing/2014/main" id="{DAE7FBD2-519D-4730-B0BE-1E9E7B8B8580}"/>
              </a:ext>
            </a:extLst>
          </p:cNvPr>
          <p:cNvSpPr/>
          <p:nvPr/>
        </p:nvSpPr>
        <p:spPr>
          <a:xfrm>
            <a:off x="537882" y="301348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6">
            <a:extLst>
              <a:ext uri="{FF2B5EF4-FFF2-40B4-BE49-F238E27FC236}">
                <a16:creationId xmlns="" xmlns:a16="http://schemas.microsoft.com/office/drawing/2014/main" id="{A3E4AFCA-B7D1-4373-BA61-13DCA2EA253D}"/>
              </a:ext>
            </a:extLst>
          </p:cNvPr>
          <p:cNvSpPr/>
          <p:nvPr/>
        </p:nvSpPr>
        <p:spPr>
          <a:xfrm>
            <a:off x="537882" y="370175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9E91EDBC-FAC8-4A20-A382-A1ECB67EC51E}"/>
              </a:ext>
            </a:extLst>
          </p:cNvPr>
          <p:cNvSpPr/>
          <p:nvPr/>
        </p:nvSpPr>
        <p:spPr>
          <a:xfrm>
            <a:off x="537882" y="434564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Elipse 8">
            <a:extLst>
              <a:ext uri="{FF2B5EF4-FFF2-40B4-BE49-F238E27FC236}">
                <a16:creationId xmlns="" xmlns:a16="http://schemas.microsoft.com/office/drawing/2014/main" id="{B3DFD955-77BA-48E1-94BE-3EDED05C9D54}"/>
              </a:ext>
            </a:extLst>
          </p:cNvPr>
          <p:cNvSpPr/>
          <p:nvPr/>
        </p:nvSpPr>
        <p:spPr>
          <a:xfrm>
            <a:off x="537882" y="49895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Elipse 9">
            <a:extLst>
              <a:ext uri="{FF2B5EF4-FFF2-40B4-BE49-F238E27FC236}">
                <a16:creationId xmlns="" xmlns:a16="http://schemas.microsoft.com/office/drawing/2014/main" id="{A2E9FF31-DBF9-4FB5-B672-4030F397DCDC}"/>
              </a:ext>
            </a:extLst>
          </p:cNvPr>
          <p:cNvSpPr/>
          <p:nvPr/>
        </p:nvSpPr>
        <p:spPr>
          <a:xfrm>
            <a:off x="537882" y="3013486"/>
            <a:ext cx="143435" cy="143435"/>
          </a:xfrm>
          <a:prstGeom prst="ellips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Elipse 12">
            <a:extLst>
              <a:ext uri="{FF2B5EF4-FFF2-40B4-BE49-F238E27FC236}">
                <a16:creationId xmlns="" xmlns:a16="http://schemas.microsoft.com/office/drawing/2014/main" id="{6ABCB2FE-DE40-4B07-81EA-30645C42AD2D}"/>
              </a:ext>
            </a:extLst>
          </p:cNvPr>
          <p:cNvSpPr/>
          <p:nvPr/>
        </p:nvSpPr>
        <p:spPr>
          <a:xfrm>
            <a:off x="537882" y="2347408"/>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77485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mph" presetSubtype="0" fill="hold" grpId="0" nodeType="withEffect">
                                  <p:stCondLst>
                                    <p:cond delay="0"/>
                                  </p:stCondLst>
                                  <p:childTnLst>
                                    <p:animScale>
                                      <p:cBhvr>
                                        <p:cTn id="9" dur="25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Intel\Desktop\CORRECCIONES\1Q1Q1Q1Q.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072" y="254000"/>
            <a:ext cx="8490857" cy="66040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95462" y="179167"/>
            <a:ext cx="1149674"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PLAN MASA</a:t>
            </a:r>
            <a:endParaRPr lang="es-EC" sz="1600" b="1" cap="all" dirty="0">
              <a:latin typeface="ISOCPEUR" panose="020B0604020202020204" pitchFamily="34" charset="0"/>
              <a:cs typeface="Arial" panose="020B0604020202020204" pitchFamily="34" charset="0"/>
            </a:endParaRPr>
          </a:p>
        </p:txBody>
      </p:sp>
      <p:pic>
        <p:nvPicPr>
          <p:cNvPr id="27652" name="Picture 4" descr="C:\Users\Intel\Desktop\CORRECCIONES\ALAA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058" y="-515157"/>
            <a:ext cx="8625569" cy="6708776"/>
          </a:xfrm>
          <a:prstGeom prst="rect">
            <a:avLst/>
          </a:prstGeom>
          <a:noFill/>
          <a:extLst>
            <a:ext uri="{909E8E84-426E-40DD-AFC4-6F175D3DCCD1}">
              <a14:hiddenFill xmlns:a14="http://schemas.microsoft.com/office/drawing/2010/main">
                <a:solidFill>
                  <a:srgbClr val="FFFFFF"/>
                </a:solidFill>
              </a14:hiddenFill>
            </a:ext>
          </a:extLst>
        </p:spPr>
      </p:pic>
      <p:pic>
        <p:nvPicPr>
          <p:cNvPr id="27653" name="Picture 5" descr="C:\Users\Intel\Desktop\CORRECCIONES\FF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018" y="413934"/>
            <a:ext cx="8144911" cy="6334931"/>
          </a:xfrm>
          <a:prstGeom prst="rect">
            <a:avLst/>
          </a:prstGeom>
          <a:noFill/>
          <a:extLst>
            <a:ext uri="{909E8E84-426E-40DD-AFC4-6F175D3DCCD1}">
              <a14:hiddenFill xmlns:a14="http://schemas.microsoft.com/office/drawing/2010/main">
                <a:solidFill>
                  <a:srgbClr val="FFFFFF"/>
                </a:solidFill>
              </a14:hiddenFill>
            </a:ext>
          </a:extLst>
        </p:spPr>
      </p:pic>
      <p:pic>
        <p:nvPicPr>
          <p:cNvPr id="27654" name="Picture 6" descr="C:\Users\Intel\Desktop\CORRECCIONES\qwqwqwqwqwqw.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72" y="413934"/>
            <a:ext cx="7732615" cy="6014256"/>
          </a:xfrm>
          <a:prstGeom prst="rect">
            <a:avLst/>
          </a:prstGeom>
          <a:noFill/>
          <a:extLst>
            <a:ext uri="{909E8E84-426E-40DD-AFC4-6F175D3DCCD1}">
              <a14:hiddenFill xmlns:a14="http://schemas.microsoft.com/office/drawing/2010/main">
                <a:solidFill>
                  <a:srgbClr val="FFFFFF"/>
                </a:solidFill>
              </a14:hiddenFill>
            </a:ext>
          </a:extLst>
        </p:spPr>
      </p:pic>
      <p:pic>
        <p:nvPicPr>
          <p:cNvPr id="27655" name="Picture 7" descr="C:\Users\Intel\Desktop\CORRECCIONES\qqqqqqqqw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6072" y="-329017"/>
            <a:ext cx="8490857" cy="6604000"/>
          </a:xfrm>
          <a:prstGeom prst="rect">
            <a:avLst/>
          </a:prstGeom>
          <a:noFill/>
          <a:extLst>
            <a:ext uri="{909E8E84-426E-40DD-AFC4-6F175D3DCCD1}">
              <a14:hiddenFill xmlns:a14="http://schemas.microsoft.com/office/drawing/2010/main">
                <a:solidFill>
                  <a:srgbClr val="FFFFFF"/>
                </a:solidFill>
              </a14:hiddenFill>
            </a:ext>
          </a:extLst>
        </p:spPr>
      </p:pic>
      <p:pic>
        <p:nvPicPr>
          <p:cNvPr id="27659"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2707" y="813752"/>
            <a:ext cx="3646488" cy="1388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14 Rectángulo"/>
          <p:cNvSpPr/>
          <p:nvPr/>
        </p:nvSpPr>
        <p:spPr>
          <a:xfrm>
            <a:off x="512707" y="677862"/>
            <a:ext cx="1722493" cy="528638"/>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 </a:t>
            </a:r>
            <a:endParaRPr lang="es-EC" dirty="0"/>
          </a:p>
        </p:txBody>
      </p:sp>
      <p:pic>
        <p:nvPicPr>
          <p:cNvPr id="27661" name="Picture 13" descr="C:\Users\Intel\Desktop\CORRECCIONES\qa12121213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5699" y="348444"/>
            <a:ext cx="8011471" cy="6231144"/>
          </a:xfrm>
          <a:prstGeom prst="rect">
            <a:avLst/>
          </a:prstGeom>
          <a:noFill/>
          <a:extLst>
            <a:ext uri="{909E8E84-426E-40DD-AFC4-6F175D3DCCD1}">
              <a14:hiddenFill xmlns:a14="http://schemas.microsoft.com/office/drawing/2010/main">
                <a:solidFill>
                  <a:srgbClr val="FFFFFF"/>
                </a:solidFill>
              </a14:hiddenFill>
            </a:ext>
          </a:extLst>
        </p:spPr>
      </p:pic>
      <p:pic>
        <p:nvPicPr>
          <p:cNvPr id="27662" name="Picture 14" descr="C:\Users\Intel\Desktop\CORRECCIONES\qzlo4.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68574" y="-2530476"/>
            <a:ext cx="9278712" cy="7216776"/>
          </a:xfrm>
          <a:prstGeom prst="rect">
            <a:avLst/>
          </a:prstGeom>
          <a:noFill/>
          <a:extLst>
            <a:ext uri="{909E8E84-426E-40DD-AFC4-6F175D3DCCD1}">
              <a14:hiddenFill xmlns:a14="http://schemas.microsoft.com/office/drawing/2010/main">
                <a:solidFill>
                  <a:srgbClr val="FFFFFF"/>
                </a:solidFill>
              </a14:hiddenFill>
            </a:ext>
          </a:extLst>
        </p:spPr>
      </p:pic>
      <p:pic>
        <p:nvPicPr>
          <p:cNvPr id="27663" name="Picture 15" descr="C:\Users\Intel\Desktop\CORRECCIONES\334.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2728" y="1834"/>
            <a:ext cx="8327771" cy="6477156"/>
          </a:xfrm>
          <a:prstGeom prst="rect">
            <a:avLst/>
          </a:prstGeom>
          <a:noFill/>
          <a:extLst>
            <a:ext uri="{909E8E84-426E-40DD-AFC4-6F175D3DCCD1}">
              <a14:hiddenFill xmlns:a14="http://schemas.microsoft.com/office/drawing/2010/main">
                <a:solidFill>
                  <a:srgbClr val="FFFFFF"/>
                </a:solidFill>
              </a14:hiddenFill>
            </a:ext>
          </a:extLst>
        </p:spPr>
      </p:pic>
      <p:pic>
        <p:nvPicPr>
          <p:cNvPr id="27664" name="Picture 16" descr="C:\Users\Intel\Desktop\CORRECCIONES\q121311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5698" y="-669629"/>
            <a:ext cx="8824175" cy="6863248"/>
          </a:xfrm>
          <a:prstGeom prst="rect">
            <a:avLst/>
          </a:prstGeom>
          <a:noFill/>
          <a:extLst>
            <a:ext uri="{909E8E84-426E-40DD-AFC4-6F175D3DCCD1}">
              <a14:hiddenFill xmlns:a14="http://schemas.microsoft.com/office/drawing/2010/main">
                <a:solidFill>
                  <a:srgbClr val="FFFFFF"/>
                </a:solidFill>
              </a14:hiddenFill>
            </a:ext>
          </a:extLst>
        </p:spPr>
      </p:pic>
      <p:pic>
        <p:nvPicPr>
          <p:cNvPr id="27665" name="Picture 17" descr="C:\Users\Intel\Desktop\CORRECCIONES\109.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392130">
            <a:off x="948022" y="-46710"/>
            <a:ext cx="8519526" cy="6626298"/>
          </a:xfrm>
          <a:prstGeom prst="rect">
            <a:avLst/>
          </a:prstGeom>
          <a:noFill/>
          <a:extLst>
            <a:ext uri="{909E8E84-426E-40DD-AFC4-6F175D3DCCD1}">
              <a14:hiddenFill xmlns:a14="http://schemas.microsoft.com/office/drawing/2010/main">
                <a:solidFill>
                  <a:srgbClr val="FFFFFF"/>
                </a:solidFill>
              </a14:hiddenFill>
            </a:ext>
          </a:extLst>
        </p:spPr>
      </p:pic>
      <p:pic>
        <p:nvPicPr>
          <p:cNvPr id="27666" name="Picture 18"/>
          <p:cNvPicPr>
            <a:picLocks noChangeAspect="1" noChangeArrowheads="1"/>
          </p:cNvPicPr>
          <p:nvPr/>
        </p:nvPicPr>
        <p:blipFill rotWithShape="1">
          <a:blip r:embed="rId13">
            <a:extLst>
              <a:ext uri="{28A0092B-C50C-407E-A947-70E740481C1C}">
                <a14:useLocalDpi xmlns:a14="http://schemas.microsoft.com/office/drawing/2010/main" val="0"/>
              </a:ext>
            </a:extLst>
          </a:blip>
          <a:srcRect t="3889" b="85857"/>
          <a:stretch/>
        </p:blipFill>
        <p:spPr bwMode="auto">
          <a:xfrm flipV="1">
            <a:off x="2626210" y="6392485"/>
            <a:ext cx="6180960" cy="382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C:\Users\Intel\Desktop\CORRECCIONES\1qazaq1223e.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12900" y="475844"/>
            <a:ext cx="6347348" cy="6044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87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27652"/>
                                        </p:tgtEl>
                                        <p:attrNameLst>
                                          <p:attrName>style.visibility</p:attrName>
                                        </p:attrNameLst>
                                      </p:cBhvr>
                                      <p:to>
                                        <p:strVal val="visible"/>
                                      </p:to>
                                    </p:set>
                                    <p:anim calcmode="lin" valueType="num">
                                      <p:cBhvr>
                                        <p:cTn id="13" dur="1000" fill="hold"/>
                                        <p:tgtEl>
                                          <p:spTgt spid="27652"/>
                                        </p:tgtEl>
                                        <p:attrNameLst>
                                          <p:attrName>ppt_w</p:attrName>
                                        </p:attrNameLst>
                                      </p:cBhvr>
                                      <p:tavLst>
                                        <p:tav tm="0">
                                          <p:val>
                                            <p:fltVal val="0"/>
                                          </p:val>
                                        </p:tav>
                                        <p:tav tm="100000">
                                          <p:val>
                                            <p:strVal val="#ppt_w"/>
                                          </p:val>
                                        </p:tav>
                                      </p:tavLst>
                                    </p:anim>
                                    <p:anim calcmode="lin" valueType="num">
                                      <p:cBhvr>
                                        <p:cTn id="14" dur="1000" fill="hold"/>
                                        <p:tgtEl>
                                          <p:spTgt spid="27652"/>
                                        </p:tgtEl>
                                        <p:attrNameLst>
                                          <p:attrName>ppt_h</p:attrName>
                                        </p:attrNameLst>
                                      </p:cBhvr>
                                      <p:tavLst>
                                        <p:tav tm="0">
                                          <p:val>
                                            <p:fltVal val="0"/>
                                          </p:val>
                                        </p:tav>
                                        <p:tav tm="100000">
                                          <p:val>
                                            <p:strVal val="#ppt_h"/>
                                          </p:val>
                                        </p:tav>
                                      </p:tavLst>
                                    </p:anim>
                                    <p:anim calcmode="lin" valueType="num">
                                      <p:cBhvr>
                                        <p:cTn id="15" dur="1000" fill="hold"/>
                                        <p:tgtEl>
                                          <p:spTgt spid="27652"/>
                                        </p:tgtEl>
                                        <p:attrNameLst>
                                          <p:attrName>style.rotation</p:attrName>
                                        </p:attrNameLst>
                                      </p:cBhvr>
                                      <p:tavLst>
                                        <p:tav tm="0">
                                          <p:val>
                                            <p:fltVal val="90"/>
                                          </p:val>
                                        </p:tav>
                                        <p:tav tm="100000">
                                          <p:val>
                                            <p:fltVal val="0"/>
                                          </p:val>
                                        </p:tav>
                                      </p:tavLst>
                                    </p:anim>
                                    <p:animEffect transition="in" filter="fade">
                                      <p:cBhvr>
                                        <p:cTn id="16" dur="1000"/>
                                        <p:tgtEl>
                                          <p:spTgt spid="2765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7653"/>
                                        </p:tgtEl>
                                        <p:attrNameLst>
                                          <p:attrName>style.visibility</p:attrName>
                                        </p:attrNameLst>
                                      </p:cBhvr>
                                      <p:to>
                                        <p:strVal val="visible"/>
                                      </p:to>
                                    </p:set>
                                    <p:animEffect transition="in" filter="fade">
                                      <p:cBhvr>
                                        <p:cTn id="21" dur="500"/>
                                        <p:tgtEl>
                                          <p:spTgt spid="27653"/>
                                        </p:tgtEl>
                                      </p:cBhvr>
                                    </p:animEffect>
                                  </p:childTnLst>
                                </p:cTn>
                              </p:par>
                              <p:par>
                                <p:cTn id="22" presetID="42" presetClass="entr" presetSubtype="0" fill="hold" nodeType="withEffect">
                                  <p:stCondLst>
                                    <p:cond delay="0"/>
                                  </p:stCondLst>
                                  <p:childTnLst>
                                    <p:set>
                                      <p:cBhvr>
                                        <p:cTn id="23" dur="1" fill="hold">
                                          <p:stCondLst>
                                            <p:cond delay="0"/>
                                          </p:stCondLst>
                                        </p:cTn>
                                        <p:tgtEl>
                                          <p:spTgt spid="27654"/>
                                        </p:tgtEl>
                                        <p:attrNameLst>
                                          <p:attrName>style.visibility</p:attrName>
                                        </p:attrNameLst>
                                      </p:cBhvr>
                                      <p:to>
                                        <p:strVal val="visible"/>
                                      </p:to>
                                    </p:set>
                                    <p:animEffect transition="in" filter="fade">
                                      <p:cBhvr>
                                        <p:cTn id="24" dur="1000"/>
                                        <p:tgtEl>
                                          <p:spTgt spid="27654"/>
                                        </p:tgtEl>
                                      </p:cBhvr>
                                    </p:animEffect>
                                    <p:anim calcmode="lin" valueType="num">
                                      <p:cBhvr>
                                        <p:cTn id="25" dur="1000" fill="hold"/>
                                        <p:tgtEl>
                                          <p:spTgt spid="27654"/>
                                        </p:tgtEl>
                                        <p:attrNameLst>
                                          <p:attrName>ppt_x</p:attrName>
                                        </p:attrNameLst>
                                      </p:cBhvr>
                                      <p:tavLst>
                                        <p:tav tm="0">
                                          <p:val>
                                            <p:strVal val="#ppt_x"/>
                                          </p:val>
                                        </p:tav>
                                        <p:tav tm="100000">
                                          <p:val>
                                            <p:strVal val="#ppt_x"/>
                                          </p:val>
                                        </p:tav>
                                      </p:tavLst>
                                    </p:anim>
                                    <p:anim calcmode="lin" valueType="num">
                                      <p:cBhvr>
                                        <p:cTn id="26" dur="1000" fill="hold"/>
                                        <p:tgtEl>
                                          <p:spTgt spid="2765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27655"/>
                                        </p:tgtEl>
                                        <p:attrNameLst>
                                          <p:attrName>style.visibility</p:attrName>
                                        </p:attrNameLst>
                                      </p:cBhvr>
                                      <p:to>
                                        <p:strVal val="visible"/>
                                      </p:to>
                                    </p:set>
                                    <p:animEffect transition="in" filter="randombar(horizontal)">
                                      <p:cBhvr>
                                        <p:cTn id="31" dur="500"/>
                                        <p:tgtEl>
                                          <p:spTgt spid="27655"/>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27659"/>
                                        </p:tgtEl>
                                        <p:attrNameLst>
                                          <p:attrName>style.visibility</p:attrName>
                                        </p:attrNameLst>
                                      </p:cBhvr>
                                      <p:to>
                                        <p:strVal val="visible"/>
                                      </p:to>
                                    </p:set>
                                    <p:anim calcmode="lin" valueType="num">
                                      <p:cBhvr additive="base">
                                        <p:cTn id="36" dur="500" fill="hold"/>
                                        <p:tgtEl>
                                          <p:spTgt spid="27659"/>
                                        </p:tgtEl>
                                        <p:attrNameLst>
                                          <p:attrName>ppt_x</p:attrName>
                                        </p:attrNameLst>
                                      </p:cBhvr>
                                      <p:tavLst>
                                        <p:tav tm="0">
                                          <p:val>
                                            <p:strVal val="#ppt_x"/>
                                          </p:val>
                                        </p:tav>
                                        <p:tav tm="100000">
                                          <p:val>
                                            <p:strVal val="#ppt_x"/>
                                          </p:val>
                                        </p:tav>
                                      </p:tavLst>
                                    </p:anim>
                                    <p:anim calcmode="lin" valueType="num">
                                      <p:cBhvr additive="base">
                                        <p:cTn id="37" dur="500" fill="hold"/>
                                        <p:tgtEl>
                                          <p:spTgt spid="2765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arn(inVertical)">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5" presetClass="entr" presetSubtype="0" fill="hold" nodeType="clickEffect">
                                  <p:stCondLst>
                                    <p:cond delay="0"/>
                                  </p:stCondLst>
                                  <p:childTnLst>
                                    <p:set>
                                      <p:cBhvr>
                                        <p:cTn id="46" dur="1" fill="hold">
                                          <p:stCondLst>
                                            <p:cond delay="0"/>
                                          </p:stCondLst>
                                        </p:cTn>
                                        <p:tgtEl>
                                          <p:spTgt spid="27662"/>
                                        </p:tgtEl>
                                        <p:attrNameLst>
                                          <p:attrName>style.visibility</p:attrName>
                                        </p:attrNameLst>
                                      </p:cBhvr>
                                      <p:to>
                                        <p:strVal val="visible"/>
                                      </p:to>
                                    </p:set>
                                    <p:animEffect transition="in" filter="fade">
                                      <p:cBhvr>
                                        <p:cTn id="47" dur="2000"/>
                                        <p:tgtEl>
                                          <p:spTgt spid="27662"/>
                                        </p:tgtEl>
                                      </p:cBhvr>
                                    </p:animEffect>
                                    <p:anim calcmode="lin" valueType="num">
                                      <p:cBhvr>
                                        <p:cTn id="48" dur="2000" fill="hold"/>
                                        <p:tgtEl>
                                          <p:spTgt spid="27662"/>
                                        </p:tgtEl>
                                        <p:attrNameLst>
                                          <p:attrName>ppt_w</p:attrName>
                                        </p:attrNameLst>
                                      </p:cBhvr>
                                      <p:tavLst>
                                        <p:tav tm="0" fmla="#ppt_w*sin(2.5*pi*$)">
                                          <p:val>
                                            <p:fltVal val="0"/>
                                          </p:val>
                                        </p:tav>
                                        <p:tav tm="100000">
                                          <p:val>
                                            <p:fltVal val="1"/>
                                          </p:val>
                                        </p:tav>
                                      </p:tavLst>
                                    </p:anim>
                                    <p:anim calcmode="lin" valueType="num">
                                      <p:cBhvr>
                                        <p:cTn id="49" dur="2000" fill="hold"/>
                                        <p:tgtEl>
                                          <p:spTgt spid="27662"/>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nodeType="clickEffect">
                                  <p:stCondLst>
                                    <p:cond delay="0"/>
                                  </p:stCondLst>
                                  <p:childTnLst>
                                    <p:set>
                                      <p:cBhvr>
                                        <p:cTn id="53" dur="1" fill="hold">
                                          <p:stCondLst>
                                            <p:cond delay="0"/>
                                          </p:stCondLst>
                                        </p:cTn>
                                        <p:tgtEl>
                                          <p:spTgt spid="27661"/>
                                        </p:tgtEl>
                                        <p:attrNameLst>
                                          <p:attrName>style.visibility</p:attrName>
                                        </p:attrNameLst>
                                      </p:cBhvr>
                                      <p:to>
                                        <p:strVal val="visible"/>
                                      </p:to>
                                    </p:set>
                                    <p:anim calcmode="lin" valueType="num">
                                      <p:cBhvr>
                                        <p:cTn id="54" dur="1000" fill="hold"/>
                                        <p:tgtEl>
                                          <p:spTgt spid="27661"/>
                                        </p:tgtEl>
                                        <p:attrNameLst>
                                          <p:attrName>ppt_w</p:attrName>
                                        </p:attrNameLst>
                                      </p:cBhvr>
                                      <p:tavLst>
                                        <p:tav tm="0">
                                          <p:val>
                                            <p:fltVal val="0"/>
                                          </p:val>
                                        </p:tav>
                                        <p:tav tm="100000">
                                          <p:val>
                                            <p:strVal val="#ppt_w"/>
                                          </p:val>
                                        </p:tav>
                                      </p:tavLst>
                                    </p:anim>
                                    <p:anim calcmode="lin" valueType="num">
                                      <p:cBhvr>
                                        <p:cTn id="55" dur="1000" fill="hold"/>
                                        <p:tgtEl>
                                          <p:spTgt spid="27661"/>
                                        </p:tgtEl>
                                        <p:attrNameLst>
                                          <p:attrName>ppt_h</p:attrName>
                                        </p:attrNameLst>
                                      </p:cBhvr>
                                      <p:tavLst>
                                        <p:tav tm="0">
                                          <p:val>
                                            <p:fltVal val="0"/>
                                          </p:val>
                                        </p:tav>
                                        <p:tav tm="100000">
                                          <p:val>
                                            <p:strVal val="#ppt_h"/>
                                          </p:val>
                                        </p:tav>
                                      </p:tavLst>
                                    </p:anim>
                                    <p:anim calcmode="lin" valueType="num">
                                      <p:cBhvr>
                                        <p:cTn id="56" dur="1000" fill="hold"/>
                                        <p:tgtEl>
                                          <p:spTgt spid="27661"/>
                                        </p:tgtEl>
                                        <p:attrNameLst>
                                          <p:attrName>style.rotation</p:attrName>
                                        </p:attrNameLst>
                                      </p:cBhvr>
                                      <p:tavLst>
                                        <p:tav tm="0">
                                          <p:val>
                                            <p:fltVal val="90"/>
                                          </p:val>
                                        </p:tav>
                                        <p:tav tm="100000">
                                          <p:val>
                                            <p:fltVal val="0"/>
                                          </p:val>
                                        </p:tav>
                                      </p:tavLst>
                                    </p:anim>
                                    <p:animEffect transition="in" filter="fade">
                                      <p:cBhvr>
                                        <p:cTn id="57" dur="1000"/>
                                        <p:tgtEl>
                                          <p:spTgt spid="2766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7663"/>
                                        </p:tgtEl>
                                        <p:attrNameLst>
                                          <p:attrName>style.visibility</p:attrName>
                                        </p:attrNameLst>
                                      </p:cBhvr>
                                      <p:to>
                                        <p:strVal val="visible"/>
                                      </p:to>
                                    </p:set>
                                    <p:animEffect transition="in" filter="wipe(down)">
                                      <p:cBhvr>
                                        <p:cTn id="62" dur="500"/>
                                        <p:tgtEl>
                                          <p:spTgt spid="27663"/>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27664"/>
                                        </p:tgtEl>
                                        <p:attrNameLst>
                                          <p:attrName>style.visibility</p:attrName>
                                        </p:attrNameLst>
                                      </p:cBhvr>
                                      <p:to>
                                        <p:strVal val="visible"/>
                                      </p:to>
                                    </p:set>
                                    <p:animEffect transition="in" filter="fade">
                                      <p:cBhvr>
                                        <p:cTn id="67" dur="1000"/>
                                        <p:tgtEl>
                                          <p:spTgt spid="27664"/>
                                        </p:tgtEl>
                                      </p:cBhvr>
                                    </p:animEffect>
                                    <p:anim calcmode="lin" valueType="num">
                                      <p:cBhvr>
                                        <p:cTn id="68" dur="1000" fill="hold"/>
                                        <p:tgtEl>
                                          <p:spTgt spid="27664"/>
                                        </p:tgtEl>
                                        <p:attrNameLst>
                                          <p:attrName>ppt_x</p:attrName>
                                        </p:attrNameLst>
                                      </p:cBhvr>
                                      <p:tavLst>
                                        <p:tav tm="0">
                                          <p:val>
                                            <p:strVal val="#ppt_x"/>
                                          </p:val>
                                        </p:tav>
                                        <p:tav tm="100000">
                                          <p:val>
                                            <p:strVal val="#ppt_x"/>
                                          </p:val>
                                        </p:tav>
                                      </p:tavLst>
                                    </p:anim>
                                    <p:anim calcmode="lin" valueType="num">
                                      <p:cBhvr>
                                        <p:cTn id="69" dur="1000" fill="hold"/>
                                        <p:tgtEl>
                                          <p:spTgt spid="27664"/>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6" presetClass="entr" presetSubtype="16" fill="hold" nodeType="clickEffect">
                                  <p:stCondLst>
                                    <p:cond delay="0"/>
                                  </p:stCondLst>
                                  <p:childTnLst>
                                    <p:set>
                                      <p:cBhvr>
                                        <p:cTn id="73" dur="1" fill="hold">
                                          <p:stCondLst>
                                            <p:cond delay="0"/>
                                          </p:stCondLst>
                                        </p:cTn>
                                        <p:tgtEl>
                                          <p:spTgt spid="27665"/>
                                        </p:tgtEl>
                                        <p:attrNameLst>
                                          <p:attrName>style.visibility</p:attrName>
                                        </p:attrNameLst>
                                      </p:cBhvr>
                                      <p:to>
                                        <p:strVal val="visible"/>
                                      </p:to>
                                    </p:set>
                                    <p:animEffect transition="in" filter="circle(in)">
                                      <p:cBhvr>
                                        <p:cTn id="74" dur="2000"/>
                                        <p:tgtEl>
                                          <p:spTgt spid="27665"/>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5122"/>
                                        </p:tgtEl>
                                        <p:attrNameLst>
                                          <p:attrName>style.visibility</p:attrName>
                                        </p:attrNameLst>
                                      </p:cBhvr>
                                      <p:to>
                                        <p:strVal val="visible"/>
                                      </p:to>
                                    </p:set>
                                    <p:anim calcmode="lin" valueType="num">
                                      <p:cBhvr>
                                        <p:cTn id="79" dur="1000" fill="hold"/>
                                        <p:tgtEl>
                                          <p:spTgt spid="5122"/>
                                        </p:tgtEl>
                                        <p:attrNameLst>
                                          <p:attrName>ppt_w</p:attrName>
                                        </p:attrNameLst>
                                      </p:cBhvr>
                                      <p:tavLst>
                                        <p:tav tm="0">
                                          <p:val>
                                            <p:fltVal val="0"/>
                                          </p:val>
                                        </p:tav>
                                        <p:tav tm="100000">
                                          <p:val>
                                            <p:strVal val="#ppt_w"/>
                                          </p:val>
                                        </p:tav>
                                      </p:tavLst>
                                    </p:anim>
                                    <p:anim calcmode="lin" valueType="num">
                                      <p:cBhvr>
                                        <p:cTn id="80" dur="1000" fill="hold"/>
                                        <p:tgtEl>
                                          <p:spTgt spid="5122"/>
                                        </p:tgtEl>
                                        <p:attrNameLst>
                                          <p:attrName>ppt_h</p:attrName>
                                        </p:attrNameLst>
                                      </p:cBhvr>
                                      <p:tavLst>
                                        <p:tav tm="0">
                                          <p:val>
                                            <p:fltVal val="0"/>
                                          </p:val>
                                        </p:tav>
                                        <p:tav tm="100000">
                                          <p:val>
                                            <p:strVal val="#ppt_h"/>
                                          </p:val>
                                        </p:tav>
                                      </p:tavLst>
                                    </p:anim>
                                    <p:anim calcmode="lin" valueType="num">
                                      <p:cBhvr>
                                        <p:cTn id="81" dur="1000" fill="hold"/>
                                        <p:tgtEl>
                                          <p:spTgt spid="5122"/>
                                        </p:tgtEl>
                                        <p:attrNameLst>
                                          <p:attrName>style.rotation</p:attrName>
                                        </p:attrNameLst>
                                      </p:cBhvr>
                                      <p:tavLst>
                                        <p:tav tm="0">
                                          <p:val>
                                            <p:fltVal val="90"/>
                                          </p:val>
                                        </p:tav>
                                        <p:tav tm="100000">
                                          <p:val>
                                            <p:fltVal val="0"/>
                                          </p:val>
                                        </p:tav>
                                      </p:tavLst>
                                    </p:anim>
                                    <p:animEffect transition="in" filter="fade">
                                      <p:cBhvr>
                                        <p:cTn id="82" dur="1000"/>
                                        <p:tgtEl>
                                          <p:spTgt spid="5122"/>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nodeType="clickEffect">
                                  <p:stCondLst>
                                    <p:cond delay="0"/>
                                  </p:stCondLst>
                                  <p:childTnLst>
                                    <p:set>
                                      <p:cBhvr>
                                        <p:cTn id="86" dur="1" fill="hold">
                                          <p:stCondLst>
                                            <p:cond delay="0"/>
                                          </p:stCondLst>
                                        </p:cTn>
                                        <p:tgtEl>
                                          <p:spTgt spid="27666"/>
                                        </p:tgtEl>
                                        <p:attrNameLst>
                                          <p:attrName>style.visibility</p:attrName>
                                        </p:attrNameLst>
                                      </p:cBhvr>
                                      <p:to>
                                        <p:strVal val="visible"/>
                                      </p:to>
                                    </p:set>
                                    <p:animEffect transition="in" filter="barn(inVertical)">
                                      <p:cBhvr>
                                        <p:cTn id="87" dur="500"/>
                                        <p:tgtEl>
                                          <p:spTgt spid="27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5462" y="179167"/>
            <a:ext cx="6345007"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APROXIMACIONES Y CONSIDERACIONES HACIA EL TERRENO DE INTERVENCIÓN</a:t>
            </a:r>
            <a:endParaRPr lang="es-EC" sz="1600" b="1" cap="all" dirty="0">
              <a:latin typeface="ISOCPEUR" panose="020B0604020202020204" pitchFamily="34" charset="0"/>
              <a:cs typeface="Arial" panose="020B0604020202020204" pitchFamily="34" charset="0"/>
            </a:endParaRPr>
          </a:p>
        </p:txBody>
      </p:sp>
      <p:pic>
        <p:nvPicPr>
          <p:cNvPr id="286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77" t="15014" r="7179" b="11481"/>
          <a:stretch/>
        </p:blipFill>
        <p:spPr bwMode="auto">
          <a:xfrm>
            <a:off x="0" y="965200"/>
            <a:ext cx="9131318" cy="547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58962" y="494266"/>
            <a:ext cx="3182281"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SECCIONES PARRROQUIA URBANA SIGCHOS</a:t>
            </a:r>
            <a:endParaRPr lang="es-EC" sz="1400" cap="all" dirty="0">
              <a:latin typeface="ISOCPEUR" panose="020B0604020202020204" pitchFamily="34" charset="0"/>
              <a:cs typeface="Arial" panose="020B0604020202020204" pitchFamily="34" charset="0"/>
            </a:endParaRPr>
          </a:p>
        </p:txBody>
      </p:sp>
    </p:spTree>
    <p:extLst>
      <p:ext uri="{BB962C8B-B14F-4D97-AF65-F5344CB8AC3E}">
        <p14:creationId xmlns:p14="http://schemas.microsoft.com/office/powerpoint/2010/main" val="107994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8674"/>
                                        </p:tgtEl>
                                        <p:attrNameLst>
                                          <p:attrName>style.visibility</p:attrName>
                                        </p:attrNameLst>
                                      </p:cBhvr>
                                      <p:to>
                                        <p:strVal val="visible"/>
                                      </p:to>
                                    </p:set>
                                    <p:animEffect transition="in" filter="fade">
                                      <p:cBhvr>
                                        <p:cTn id="17" dur="1000"/>
                                        <p:tgtEl>
                                          <p:spTgt spid="28674"/>
                                        </p:tgtEl>
                                      </p:cBhvr>
                                    </p:animEffect>
                                    <p:anim calcmode="lin" valueType="num">
                                      <p:cBhvr>
                                        <p:cTn id="18" dur="1000" fill="hold"/>
                                        <p:tgtEl>
                                          <p:spTgt spid="28674"/>
                                        </p:tgtEl>
                                        <p:attrNameLst>
                                          <p:attrName>ppt_x</p:attrName>
                                        </p:attrNameLst>
                                      </p:cBhvr>
                                      <p:tavLst>
                                        <p:tav tm="0">
                                          <p:val>
                                            <p:strVal val="#ppt_x"/>
                                          </p:val>
                                        </p:tav>
                                        <p:tav tm="100000">
                                          <p:val>
                                            <p:strVal val="#ppt_x"/>
                                          </p:val>
                                        </p:tav>
                                      </p:tavLst>
                                    </p:anim>
                                    <p:anim calcmode="lin" valueType="num">
                                      <p:cBhvr>
                                        <p:cTn id="19" dur="1000" fill="hold"/>
                                        <p:tgtEl>
                                          <p:spTgt spid="286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5462" y="179167"/>
            <a:ext cx="4580100"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REGISTRO FOTOGRÁFICO PARROQUIA URBANA SIGCHOS</a:t>
            </a:r>
            <a:endParaRPr lang="es-EC" sz="1600" b="1" cap="all" dirty="0">
              <a:latin typeface="ISOCPEUR" panose="020B0604020202020204" pitchFamily="34" charset="0"/>
              <a:cs typeface="Arial" panose="020B0604020202020204" pitchFamily="34" charset="0"/>
            </a:endParaRPr>
          </a:p>
        </p:txBody>
      </p:sp>
      <p:sp>
        <p:nvSpPr>
          <p:cNvPr id="3" name="2 Rectángulo"/>
          <p:cNvSpPr/>
          <p:nvPr/>
        </p:nvSpPr>
        <p:spPr>
          <a:xfrm>
            <a:off x="258962" y="494266"/>
            <a:ext cx="2606804"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MATERIALIDAD, CARACTERÍSTICAS</a:t>
            </a:r>
            <a:endParaRPr lang="es-EC" sz="1400" cap="all" dirty="0">
              <a:latin typeface="ISOCPEUR"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4221"/>
            <a:ext cx="9126456" cy="4560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98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1000"/>
                                        <p:tgtEl>
                                          <p:spTgt spid="1026"/>
                                        </p:tgtEl>
                                      </p:cBhvr>
                                    </p:animEffect>
                                    <p:anim calcmode="lin" valueType="num">
                                      <p:cBhvr>
                                        <p:cTn id="18" dur="1000" fill="hold"/>
                                        <p:tgtEl>
                                          <p:spTgt spid="1026"/>
                                        </p:tgtEl>
                                        <p:attrNameLst>
                                          <p:attrName>ppt_x</p:attrName>
                                        </p:attrNameLst>
                                      </p:cBhvr>
                                      <p:tavLst>
                                        <p:tav tm="0">
                                          <p:val>
                                            <p:strVal val="#ppt_x"/>
                                          </p:val>
                                        </p:tav>
                                        <p:tav tm="100000">
                                          <p:val>
                                            <p:strVal val="#ppt_x"/>
                                          </p:val>
                                        </p:tav>
                                      </p:tavLst>
                                    </p:anim>
                                    <p:anim calcmode="lin" valueType="num">
                                      <p:cBhvr>
                                        <p:cTn id="1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95462" y="179167"/>
            <a:ext cx="60785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FODA</a:t>
            </a:r>
            <a:endParaRPr lang="es-EC" sz="1600" b="1" cap="all" dirty="0">
              <a:latin typeface="ISOCPEUR" panose="020B0604020202020204" pitchFamily="34" charset="0"/>
              <a:cs typeface="Arial" panose="020B0604020202020204" pitchFamily="34" charset="0"/>
            </a:endParaRPr>
          </a:p>
        </p:txBody>
      </p:sp>
      <p:sp>
        <p:nvSpPr>
          <p:cNvPr id="3" name="2 Rectángulo"/>
          <p:cNvSpPr/>
          <p:nvPr/>
        </p:nvSpPr>
        <p:spPr>
          <a:xfrm>
            <a:off x="258962" y="494266"/>
            <a:ext cx="627095"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FÍSICO</a:t>
            </a:r>
            <a:endParaRPr lang="es-EC" sz="1400" cap="all" dirty="0">
              <a:latin typeface="ISOCPEUR" panose="020B0604020202020204" pitchFamily="34" charset="0"/>
              <a:cs typeface="Arial" panose="020B0604020202020204" pitchFamily="34" charset="0"/>
            </a:endParaRPr>
          </a:p>
        </p:txBody>
      </p:sp>
      <p:pic>
        <p:nvPicPr>
          <p:cNvPr id="2050" name="Picture 2" descr="C:\Users\Intel\Desktop\CORRECCIONES\NEGR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8154"/>
            <a:ext cx="4762500" cy="3937000"/>
          </a:xfrm>
          <a:prstGeom prst="rect">
            <a:avLst/>
          </a:prstGeom>
          <a:noFill/>
          <a:effectLst>
            <a:outerShdw blurRad="50800" dist="50800" dir="5400000" algn="ctr" rotWithShape="0">
              <a:srgbClr val="000000">
                <a:alpha val="21000"/>
              </a:srgbClr>
            </a:outerShdw>
          </a:effectLst>
          <a:extLst>
            <a:ext uri="{909E8E84-426E-40DD-AFC4-6F175D3DCCD1}">
              <a14:hiddenFill xmlns:a14="http://schemas.microsoft.com/office/drawing/2010/main">
                <a:solidFill>
                  <a:srgbClr val="FFFFFF"/>
                </a:solidFill>
              </a14:hiddenFill>
            </a:ext>
          </a:extLst>
        </p:spPr>
      </p:pic>
      <p:pic>
        <p:nvPicPr>
          <p:cNvPr id="2052" name="Picture 4" descr="C:\Users\Intel\Desktop\CORRECCIONES\AAAAAW.png"/>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5906" y="217267"/>
            <a:ext cx="4825143" cy="398878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300" y="623797"/>
            <a:ext cx="4121057" cy="3161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258962" y="4703514"/>
            <a:ext cx="8233036" cy="553998"/>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Desde el aspecto físico lo positivo esta en la vocación que la parroquia muestra en </a:t>
            </a:r>
            <a:r>
              <a:rPr lang="es-EC" sz="1000" dirty="0" smtClean="0">
                <a:solidFill>
                  <a:schemeClr val="bg1">
                    <a:lumMod val="65000"/>
                  </a:schemeClr>
                </a:solidFill>
                <a:latin typeface="ISOCPEUR" panose="020B0604020202020204" pitchFamily="34" charset="0"/>
              </a:rPr>
              <a:t>cuanto </a:t>
            </a:r>
            <a:r>
              <a:rPr lang="es-EC" sz="1000" dirty="0">
                <a:solidFill>
                  <a:schemeClr val="bg1">
                    <a:lumMod val="65000"/>
                  </a:schemeClr>
                </a:solidFill>
                <a:latin typeface="ISOCPEUR" panose="020B0604020202020204" pitchFamily="34" charset="0"/>
              </a:rPr>
              <a:t>a la </a:t>
            </a:r>
            <a:r>
              <a:rPr lang="es-EC" sz="1000" dirty="0" smtClean="0">
                <a:solidFill>
                  <a:schemeClr val="bg1">
                    <a:lumMod val="65000"/>
                  </a:schemeClr>
                </a:solidFill>
                <a:latin typeface="ISOCPEUR" panose="020B0604020202020204" pitchFamily="34" charset="0"/>
              </a:rPr>
              <a:t>ruralidad </a:t>
            </a:r>
            <a:r>
              <a:rPr lang="es-EC" sz="1000" dirty="0">
                <a:solidFill>
                  <a:schemeClr val="bg1">
                    <a:lumMod val="65000"/>
                  </a:schemeClr>
                </a:solidFill>
                <a:latin typeface="ISOCPEUR" panose="020B0604020202020204" pitchFamily="34" charset="0"/>
              </a:rPr>
              <a:t>de su entorno, la importancia de lo agrícola </a:t>
            </a:r>
            <a:r>
              <a:rPr lang="es-EC" sz="1000" dirty="0" smtClean="0">
                <a:solidFill>
                  <a:schemeClr val="bg1">
                    <a:lumMod val="65000"/>
                  </a:schemeClr>
                </a:solidFill>
                <a:latin typeface="ISOCPEUR" panose="020B0604020202020204" pitchFamily="34" charset="0"/>
              </a:rPr>
              <a:t>enmarcada </a:t>
            </a:r>
            <a:r>
              <a:rPr lang="es-EC" sz="1000" dirty="0">
                <a:solidFill>
                  <a:schemeClr val="bg1">
                    <a:lumMod val="65000"/>
                  </a:schemeClr>
                </a:solidFill>
                <a:latin typeface="ISOCPEUR" panose="020B0604020202020204" pitchFamily="34" charset="0"/>
              </a:rPr>
              <a:t>en las tipologías de sus calles y viviendas. Es necesario </a:t>
            </a:r>
            <a:r>
              <a:rPr lang="es-EC" sz="1000" dirty="0" smtClean="0">
                <a:solidFill>
                  <a:schemeClr val="bg1">
                    <a:lumMod val="65000"/>
                  </a:schemeClr>
                </a:solidFill>
                <a:latin typeface="ISOCPEUR" panose="020B0604020202020204" pitchFamily="34" charset="0"/>
              </a:rPr>
              <a:t>implementar </a:t>
            </a:r>
            <a:r>
              <a:rPr lang="es-EC" sz="1000" dirty="0">
                <a:solidFill>
                  <a:schemeClr val="bg1">
                    <a:lumMod val="65000"/>
                  </a:schemeClr>
                </a:solidFill>
                <a:latin typeface="ISOCPEUR" panose="020B0604020202020204" pitchFamily="34" charset="0"/>
              </a:rPr>
              <a:t>entonces un crecimiento adecuado, respetando los bordes agrícolas e insertando al paisaje de la </a:t>
            </a:r>
            <a:r>
              <a:rPr lang="es-EC" sz="1000" dirty="0" smtClean="0">
                <a:solidFill>
                  <a:schemeClr val="bg1">
                    <a:lumMod val="65000"/>
                  </a:schemeClr>
                </a:solidFill>
                <a:latin typeface="ISOCPEUR" panose="020B0604020202020204" pitchFamily="34" charset="0"/>
              </a:rPr>
              <a:t>parroquia </a:t>
            </a:r>
            <a:r>
              <a:rPr lang="es-EC" sz="1000" dirty="0">
                <a:solidFill>
                  <a:schemeClr val="bg1">
                    <a:lumMod val="65000"/>
                  </a:schemeClr>
                </a:solidFill>
                <a:latin typeface="ISOCPEUR" panose="020B0604020202020204" pitchFamily="34" charset="0"/>
              </a:rPr>
              <a:t>a las quebradas mediante una </a:t>
            </a:r>
            <a:r>
              <a:rPr lang="es-EC" sz="1000" dirty="0" smtClean="0">
                <a:solidFill>
                  <a:schemeClr val="bg1">
                    <a:lumMod val="65000"/>
                  </a:schemeClr>
                </a:solidFill>
                <a:latin typeface="ISOCPEUR" panose="020B0604020202020204" pitchFamily="34" charset="0"/>
              </a:rPr>
              <a:t>educación</a:t>
            </a:r>
            <a:endParaRPr lang="es-EC" sz="1000" dirty="0">
              <a:solidFill>
                <a:schemeClr val="bg1">
                  <a:lumMod val="65000"/>
                </a:schemeClr>
              </a:solidFill>
              <a:latin typeface="ISOCPEUR" panose="020B0604020202020204" pitchFamily="34" charset="0"/>
            </a:endParaRPr>
          </a:p>
        </p:txBody>
      </p:sp>
    </p:spTree>
    <p:extLst>
      <p:ext uri="{BB962C8B-B14F-4D97-AF65-F5344CB8AC3E}">
        <p14:creationId xmlns:p14="http://schemas.microsoft.com/office/powerpoint/2010/main" val="6753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wipe(down)">
                                      <p:cBhvr>
                                        <p:cTn id="12" dur="500"/>
                                        <p:tgtEl>
                                          <p:spTgt spid="20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wipe(down)">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2054"/>
                                        </p:tgtEl>
                                        <p:attrNameLst>
                                          <p:attrName>style.visibility</p:attrName>
                                        </p:attrNameLst>
                                      </p:cBhvr>
                                      <p:to>
                                        <p:strVal val="visible"/>
                                      </p:to>
                                    </p:set>
                                    <p:animEffect transition="in" filter="wheel(1)">
                                      <p:cBhvr>
                                        <p:cTn id="27" dur="2000"/>
                                        <p:tgtEl>
                                          <p:spTgt spid="205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695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PEUR" panose="020B0604020202020204" pitchFamily="34" charset="0"/>
            </a:endParaRPr>
          </a:p>
        </p:txBody>
      </p:sp>
      <p:sp>
        <p:nvSpPr>
          <p:cNvPr id="10" name="9 Rectángulo"/>
          <p:cNvSpPr/>
          <p:nvPr/>
        </p:nvSpPr>
        <p:spPr>
          <a:xfrm>
            <a:off x="614562" y="475734"/>
            <a:ext cx="793807" cy="276999"/>
          </a:xfrm>
          <a:prstGeom prst="rect">
            <a:avLst/>
          </a:prstGeom>
        </p:spPr>
        <p:txBody>
          <a:bodyPr wrap="none">
            <a:spAutoFit/>
          </a:bodyPr>
          <a:lstStyle/>
          <a:p>
            <a:r>
              <a:rPr lang="es-EC" sz="1200" b="1" cap="all" dirty="0">
                <a:latin typeface="ISOCPEUR" panose="020B0604020202020204" pitchFamily="34" charset="0"/>
                <a:cs typeface="Arial" panose="020B0604020202020204" pitchFamily="34" charset="0"/>
              </a:rPr>
              <a:t>Ubicación</a:t>
            </a:r>
          </a:p>
        </p:txBody>
      </p:sp>
      <p:sp>
        <p:nvSpPr>
          <p:cNvPr id="14" name="13 Rectángulo"/>
          <p:cNvSpPr/>
          <p:nvPr/>
        </p:nvSpPr>
        <p:spPr>
          <a:xfrm>
            <a:off x="632746" y="1029937"/>
            <a:ext cx="1231900" cy="230832"/>
          </a:xfrm>
          <a:prstGeom prst="rect">
            <a:avLst/>
          </a:prstGeom>
        </p:spPr>
        <p:txBody>
          <a:bodyPr wrap="square">
            <a:spAutoFit/>
          </a:bodyPr>
          <a:lstStyle/>
          <a:p>
            <a:r>
              <a:rPr lang="es-EC" sz="900" b="1" dirty="0" smtClean="0">
                <a:latin typeface="ISOCPEUR" panose="020B0604020202020204" pitchFamily="34" charset="0"/>
                <a:ea typeface="Roboto Cn" pitchFamily="2" charset="0"/>
              </a:rPr>
              <a:t>ECUADOR</a:t>
            </a:r>
            <a:endParaRPr lang="es-EC" sz="900" b="1" dirty="0">
              <a:solidFill>
                <a:schemeClr val="bg1">
                  <a:lumMod val="50000"/>
                </a:schemeClr>
              </a:solidFill>
              <a:latin typeface="ISOCPEUR" panose="020B0604020202020204" pitchFamily="34" charset="0"/>
              <a:ea typeface="Roboto Lt" pitchFamily="2" charset="0"/>
            </a:endParaRPr>
          </a:p>
        </p:txBody>
      </p:sp>
      <p:pic>
        <p:nvPicPr>
          <p:cNvPr id="1037" name="Picture 13" descr="C:\Users\Intel\Desktop\CORRECCIONES\7777Sin título-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778" y="1145353"/>
            <a:ext cx="2093863" cy="250353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C:\Users\Intel\Desktop\CORRECCIONES\COTOPAX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436" y="1726547"/>
            <a:ext cx="1740612" cy="2081166"/>
          </a:xfrm>
          <a:prstGeom prst="rect">
            <a:avLst/>
          </a:prstGeom>
          <a:noFill/>
          <a:extLst>
            <a:ext uri="{909E8E84-426E-40DD-AFC4-6F175D3DCCD1}">
              <a14:hiddenFill xmlns:a14="http://schemas.microsoft.com/office/drawing/2010/main">
                <a:solidFill>
                  <a:srgbClr val="FFFFFF"/>
                </a:solidFill>
              </a14:hiddenFill>
            </a:ext>
          </a:extLst>
        </p:spPr>
      </p:pic>
      <p:sp>
        <p:nvSpPr>
          <p:cNvPr id="15" name="14 Elipse"/>
          <p:cNvSpPr/>
          <p:nvPr/>
        </p:nvSpPr>
        <p:spPr>
          <a:xfrm>
            <a:off x="998801" y="1956205"/>
            <a:ext cx="681614" cy="712597"/>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PEUR" panose="020B0604020202020204" pitchFamily="34" charset="0"/>
            </a:endParaRPr>
          </a:p>
        </p:txBody>
      </p:sp>
      <p:pic>
        <p:nvPicPr>
          <p:cNvPr id="1043" name="Picture 19" descr="C:\Users\Intel\Desktop\CORRECCIONES\CCC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7472" y="2932228"/>
            <a:ext cx="3251803" cy="3286305"/>
          </a:xfrm>
          <a:prstGeom prst="rect">
            <a:avLst/>
          </a:prstGeom>
          <a:noFill/>
          <a:extLst>
            <a:ext uri="{909E8E84-426E-40DD-AFC4-6F175D3DCCD1}">
              <a14:hiddenFill xmlns:a14="http://schemas.microsoft.com/office/drawing/2010/main">
                <a:solidFill>
                  <a:srgbClr val="FFFFFF"/>
                </a:solidFill>
              </a14:hiddenFill>
            </a:ext>
          </a:extLst>
        </p:spPr>
      </p:pic>
      <p:sp>
        <p:nvSpPr>
          <p:cNvPr id="37" name="36 Rectángulo"/>
          <p:cNvSpPr/>
          <p:nvPr/>
        </p:nvSpPr>
        <p:spPr>
          <a:xfrm>
            <a:off x="2889250" y="2686007"/>
            <a:ext cx="1231900" cy="246221"/>
          </a:xfrm>
          <a:prstGeom prst="rect">
            <a:avLst/>
          </a:prstGeom>
        </p:spPr>
        <p:txBody>
          <a:bodyPr wrap="square">
            <a:spAutoFit/>
          </a:bodyPr>
          <a:lstStyle/>
          <a:p>
            <a:r>
              <a:rPr lang="es-ES" sz="1000" b="1" dirty="0" smtClean="0">
                <a:latin typeface="ISOCPEUR" panose="020B0604020202020204" pitchFamily="34" charset="0"/>
                <a:ea typeface="Roboto Cn" pitchFamily="2" charset="0"/>
              </a:rPr>
              <a:t>COTOPAXI</a:t>
            </a:r>
            <a:endParaRPr lang="es-EC" sz="1000" b="1" dirty="0">
              <a:solidFill>
                <a:schemeClr val="bg1">
                  <a:lumMod val="50000"/>
                </a:schemeClr>
              </a:solidFill>
              <a:latin typeface="ISOCPEUR" panose="020B0604020202020204" pitchFamily="34" charset="0"/>
              <a:ea typeface="Roboto Lt" pitchFamily="2" charset="0"/>
            </a:endParaRPr>
          </a:p>
        </p:txBody>
      </p:sp>
      <p:pic>
        <p:nvPicPr>
          <p:cNvPr id="1047" name="Picture 23" descr="C:\Users\Intel\Desktop\CORRECCIONES\ASA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6" y="5539004"/>
            <a:ext cx="2638425" cy="99786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Users\Intel\Desktop\CORRECCIONES\SDGUJH.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7975" y="752733"/>
            <a:ext cx="4257675" cy="7410450"/>
          </a:xfrm>
          <a:prstGeom prst="rect">
            <a:avLst/>
          </a:prstGeom>
          <a:noFill/>
          <a:extLst>
            <a:ext uri="{909E8E84-426E-40DD-AFC4-6F175D3DCCD1}">
              <a14:hiddenFill xmlns:a14="http://schemas.microsoft.com/office/drawing/2010/main">
                <a:solidFill>
                  <a:srgbClr val="FFFFFF"/>
                </a:solidFill>
              </a14:hiddenFill>
            </a:ext>
          </a:extLst>
        </p:spPr>
      </p:pic>
      <p:sp>
        <p:nvSpPr>
          <p:cNvPr id="43" name="42 Rectángulo"/>
          <p:cNvSpPr/>
          <p:nvPr/>
        </p:nvSpPr>
        <p:spPr>
          <a:xfrm>
            <a:off x="5715000" y="1463763"/>
            <a:ext cx="1231900" cy="246221"/>
          </a:xfrm>
          <a:prstGeom prst="rect">
            <a:avLst/>
          </a:prstGeom>
        </p:spPr>
        <p:txBody>
          <a:bodyPr wrap="square">
            <a:spAutoFit/>
          </a:bodyPr>
          <a:lstStyle/>
          <a:p>
            <a:r>
              <a:rPr lang="es-ES" sz="1000" b="1" dirty="0" smtClean="0">
                <a:latin typeface="ISOCPEUR" panose="020B0604020202020204" pitchFamily="34" charset="0"/>
                <a:ea typeface="Roboto Cn" pitchFamily="2" charset="0"/>
              </a:rPr>
              <a:t>CANTÓN SIGCHOS</a:t>
            </a:r>
            <a:endParaRPr lang="es-EC" sz="1000" b="1" dirty="0">
              <a:solidFill>
                <a:schemeClr val="bg1">
                  <a:lumMod val="50000"/>
                </a:schemeClr>
              </a:solidFill>
              <a:latin typeface="ISOCPEUR" panose="020B0604020202020204" pitchFamily="34" charset="0"/>
              <a:ea typeface="Roboto Lt" pitchFamily="2" charset="0"/>
            </a:endParaRPr>
          </a:p>
        </p:txBody>
      </p:sp>
    </p:spTree>
    <p:extLst>
      <p:ext uri="{BB962C8B-B14F-4D97-AF65-F5344CB8AC3E}">
        <p14:creationId xmlns:p14="http://schemas.microsoft.com/office/powerpoint/2010/main" val="10836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7"/>
                                        </p:tgtEl>
                                        <p:attrNameLst>
                                          <p:attrName>style.visibility</p:attrName>
                                        </p:attrNameLst>
                                      </p:cBhvr>
                                      <p:to>
                                        <p:strVal val="visible"/>
                                      </p:to>
                                    </p:set>
                                    <p:anim calcmode="lin" valueType="num">
                                      <p:cBhvr additive="base">
                                        <p:cTn id="19" dur="500" fill="hold"/>
                                        <p:tgtEl>
                                          <p:spTgt spid="1037"/>
                                        </p:tgtEl>
                                        <p:attrNameLst>
                                          <p:attrName>ppt_x</p:attrName>
                                        </p:attrNameLst>
                                      </p:cBhvr>
                                      <p:tavLst>
                                        <p:tav tm="0">
                                          <p:val>
                                            <p:strVal val="#ppt_x"/>
                                          </p:val>
                                        </p:tav>
                                        <p:tav tm="100000">
                                          <p:val>
                                            <p:strVal val="#ppt_x"/>
                                          </p:val>
                                        </p:tav>
                                      </p:tavLst>
                                    </p:anim>
                                    <p:anim calcmode="lin" valueType="num">
                                      <p:cBhvr additive="base">
                                        <p:cTn id="20" dur="500" fill="hold"/>
                                        <p:tgtEl>
                                          <p:spTgt spid="103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1046"/>
                                        </p:tgtEl>
                                        <p:attrNameLst>
                                          <p:attrName>style.visibility</p:attrName>
                                        </p:attrNameLst>
                                      </p:cBhvr>
                                      <p:to>
                                        <p:strVal val="visible"/>
                                      </p:to>
                                    </p:set>
                                    <p:animEffect transition="in" filter="fade">
                                      <p:cBhvr>
                                        <p:cTn id="32" dur="2000"/>
                                        <p:tgtEl>
                                          <p:spTgt spid="1046"/>
                                        </p:tgtEl>
                                      </p:cBhvr>
                                    </p:animEffect>
                                    <p:anim calcmode="lin" valueType="num">
                                      <p:cBhvr>
                                        <p:cTn id="33" dur="2000" fill="hold"/>
                                        <p:tgtEl>
                                          <p:spTgt spid="1046"/>
                                        </p:tgtEl>
                                        <p:attrNameLst>
                                          <p:attrName>ppt_w</p:attrName>
                                        </p:attrNameLst>
                                      </p:cBhvr>
                                      <p:tavLst>
                                        <p:tav tm="0" fmla="#ppt_w*sin(2.5*pi*$)">
                                          <p:val>
                                            <p:fltVal val="0"/>
                                          </p:val>
                                        </p:tav>
                                        <p:tav tm="100000">
                                          <p:val>
                                            <p:fltVal val="1"/>
                                          </p:val>
                                        </p:tav>
                                      </p:tavLst>
                                    </p:anim>
                                    <p:anim calcmode="lin" valueType="num">
                                      <p:cBhvr>
                                        <p:cTn id="34" dur="2000" fill="hold"/>
                                        <p:tgtEl>
                                          <p:spTgt spid="1046"/>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circle(in)">
                                      <p:cBhvr>
                                        <p:cTn id="39" dur="20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1043"/>
                                        </p:tgtEl>
                                        <p:attrNameLst>
                                          <p:attrName>style.visibility</p:attrName>
                                        </p:attrNameLst>
                                      </p:cBhvr>
                                      <p:to>
                                        <p:strVal val="visible"/>
                                      </p:to>
                                    </p:set>
                                    <p:anim calcmode="lin" valueType="num">
                                      <p:cBhvr>
                                        <p:cTn id="44" dur="1000" fill="hold"/>
                                        <p:tgtEl>
                                          <p:spTgt spid="1043"/>
                                        </p:tgtEl>
                                        <p:attrNameLst>
                                          <p:attrName>ppt_w</p:attrName>
                                        </p:attrNameLst>
                                      </p:cBhvr>
                                      <p:tavLst>
                                        <p:tav tm="0">
                                          <p:val>
                                            <p:fltVal val="0"/>
                                          </p:val>
                                        </p:tav>
                                        <p:tav tm="100000">
                                          <p:val>
                                            <p:strVal val="#ppt_w"/>
                                          </p:val>
                                        </p:tav>
                                      </p:tavLst>
                                    </p:anim>
                                    <p:anim calcmode="lin" valueType="num">
                                      <p:cBhvr>
                                        <p:cTn id="45" dur="1000" fill="hold"/>
                                        <p:tgtEl>
                                          <p:spTgt spid="1043"/>
                                        </p:tgtEl>
                                        <p:attrNameLst>
                                          <p:attrName>ppt_h</p:attrName>
                                        </p:attrNameLst>
                                      </p:cBhvr>
                                      <p:tavLst>
                                        <p:tav tm="0">
                                          <p:val>
                                            <p:fltVal val="0"/>
                                          </p:val>
                                        </p:tav>
                                        <p:tav tm="100000">
                                          <p:val>
                                            <p:strVal val="#ppt_h"/>
                                          </p:val>
                                        </p:tav>
                                      </p:tavLst>
                                    </p:anim>
                                    <p:anim calcmode="lin" valueType="num">
                                      <p:cBhvr>
                                        <p:cTn id="46" dur="1000" fill="hold"/>
                                        <p:tgtEl>
                                          <p:spTgt spid="1043"/>
                                        </p:tgtEl>
                                        <p:attrNameLst>
                                          <p:attrName>style.rotation</p:attrName>
                                        </p:attrNameLst>
                                      </p:cBhvr>
                                      <p:tavLst>
                                        <p:tav tm="0">
                                          <p:val>
                                            <p:fltVal val="90"/>
                                          </p:val>
                                        </p:tav>
                                        <p:tav tm="100000">
                                          <p:val>
                                            <p:fltVal val="0"/>
                                          </p:val>
                                        </p:tav>
                                      </p:tavLst>
                                    </p:anim>
                                    <p:animEffect transition="in" filter="fade">
                                      <p:cBhvr>
                                        <p:cTn id="47" dur="1000"/>
                                        <p:tgtEl>
                                          <p:spTgt spid="1043"/>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1047"/>
                                        </p:tgtEl>
                                        <p:attrNameLst>
                                          <p:attrName>style.visibility</p:attrName>
                                        </p:attrNameLst>
                                      </p:cBhvr>
                                      <p:to>
                                        <p:strVal val="visible"/>
                                      </p:to>
                                    </p:set>
                                    <p:animEffect transition="in" filter="fade">
                                      <p:cBhvr>
                                        <p:cTn id="52" dur="1000"/>
                                        <p:tgtEl>
                                          <p:spTgt spid="1047"/>
                                        </p:tgtEl>
                                      </p:cBhvr>
                                    </p:animEffect>
                                    <p:anim calcmode="lin" valueType="num">
                                      <p:cBhvr>
                                        <p:cTn id="53" dur="1000" fill="hold"/>
                                        <p:tgtEl>
                                          <p:spTgt spid="1047"/>
                                        </p:tgtEl>
                                        <p:attrNameLst>
                                          <p:attrName>ppt_x</p:attrName>
                                        </p:attrNameLst>
                                      </p:cBhvr>
                                      <p:tavLst>
                                        <p:tav tm="0">
                                          <p:val>
                                            <p:strVal val="#ppt_x"/>
                                          </p:val>
                                        </p:tav>
                                        <p:tav tm="100000">
                                          <p:val>
                                            <p:strVal val="#ppt_x"/>
                                          </p:val>
                                        </p:tav>
                                      </p:tavLst>
                                    </p:anim>
                                    <p:anim calcmode="lin" valueType="num">
                                      <p:cBhvr>
                                        <p:cTn id="54" dur="1000" fill="hold"/>
                                        <p:tgtEl>
                                          <p:spTgt spid="1047"/>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heel(1)">
                                      <p:cBhvr>
                                        <p:cTn id="59" dur="2000"/>
                                        <p:tgtEl>
                                          <p:spTgt spid="43"/>
                                        </p:tgtEl>
                                      </p:cBhvr>
                                    </p:animEffect>
                                  </p:childTnLst>
                                </p:cTn>
                              </p:par>
                            </p:childTnLst>
                          </p:cTn>
                        </p:par>
                      </p:childTnLst>
                    </p:cTn>
                  </p:par>
                  <p:par>
                    <p:cTn id="60" fill="hold">
                      <p:stCondLst>
                        <p:cond delay="indefinite"/>
                      </p:stCondLst>
                      <p:childTnLst>
                        <p:par>
                          <p:cTn id="61" fill="hold">
                            <p:stCondLst>
                              <p:cond delay="0"/>
                            </p:stCondLst>
                            <p:childTnLst>
                              <p:par>
                                <p:cTn id="62" presetID="45" presetClass="entr" presetSubtype="0" fill="hold" nodeType="click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2000"/>
                                        <p:tgtEl>
                                          <p:spTgt spid="40"/>
                                        </p:tgtEl>
                                      </p:cBhvr>
                                    </p:animEffect>
                                    <p:anim calcmode="lin" valueType="num">
                                      <p:cBhvr>
                                        <p:cTn id="65" dur="2000" fill="hold"/>
                                        <p:tgtEl>
                                          <p:spTgt spid="40"/>
                                        </p:tgtEl>
                                        <p:attrNameLst>
                                          <p:attrName>ppt_w</p:attrName>
                                        </p:attrNameLst>
                                      </p:cBhvr>
                                      <p:tavLst>
                                        <p:tav tm="0" fmla="#ppt_w*sin(2.5*pi*$)">
                                          <p:val>
                                            <p:fltVal val="0"/>
                                          </p:val>
                                        </p:tav>
                                        <p:tav tm="100000">
                                          <p:val>
                                            <p:fltVal val="1"/>
                                          </p:val>
                                        </p:tav>
                                      </p:tavLst>
                                    </p:anim>
                                    <p:anim calcmode="lin" valueType="num">
                                      <p:cBhvr>
                                        <p:cTn id="66" dur="2000" fill="hold"/>
                                        <p:tgtEl>
                                          <p:spTgt spid="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animBg="1"/>
      <p:bldP spid="37" grpId="0"/>
      <p:bldP spid="4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Intel\Desktop\CORRECCIONES\1233221123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7600"/>
            <a:ext cx="4762500" cy="393700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195462" y="179167"/>
            <a:ext cx="60785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FODA</a:t>
            </a:r>
            <a:endParaRPr lang="es-EC" sz="1600" b="1" cap="all" dirty="0">
              <a:latin typeface="ISOCPEUR" panose="020B0604020202020204" pitchFamily="34" charset="0"/>
              <a:cs typeface="Arial" panose="020B0604020202020204" pitchFamily="34" charset="0"/>
            </a:endParaRPr>
          </a:p>
        </p:txBody>
      </p:sp>
      <p:sp>
        <p:nvSpPr>
          <p:cNvPr id="4" name="3 Rectángulo"/>
          <p:cNvSpPr/>
          <p:nvPr/>
        </p:nvSpPr>
        <p:spPr>
          <a:xfrm>
            <a:off x="258962" y="494266"/>
            <a:ext cx="974947"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AMBIENTAL</a:t>
            </a:r>
            <a:endParaRPr lang="es-EC" sz="1400" cap="all" dirty="0">
              <a:latin typeface="ISOCPEUR" panose="020B0604020202020204" pitchFamily="34" charset="0"/>
              <a:cs typeface="Arial" panose="020B0604020202020204" pitchFamily="34" charset="0"/>
            </a:endParaRPr>
          </a:p>
        </p:txBody>
      </p:sp>
      <p:pic>
        <p:nvPicPr>
          <p:cNvPr id="3075" name="Picture 3" descr="C:\Users\Intel\Desktop\CORRECCIONES\VERDESDEITOJ.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50" y="1339850"/>
            <a:ext cx="3822700" cy="26035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7925" y="1460501"/>
            <a:ext cx="3583910" cy="293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CuadroTexto"/>
          <p:cNvSpPr txBox="1"/>
          <p:nvPr/>
        </p:nvSpPr>
        <p:spPr>
          <a:xfrm>
            <a:off x="258962" y="4792414"/>
            <a:ext cx="8233036" cy="400110"/>
          </a:xfrm>
          <a:prstGeom prst="rect">
            <a:avLst/>
          </a:prstGeom>
          <a:noFill/>
        </p:spPr>
        <p:txBody>
          <a:bodyPr wrap="square" rtlCol="0">
            <a:spAutoFit/>
          </a:bodyPr>
          <a:lstStyle/>
          <a:p>
            <a:pPr algn="just"/>
            <a:r>
              <a:rPr lang="es-EC" sz="1000" dirty="0" smtClean="0">
                <a:solidFill>
                  <a:schemeClr val="bg1">
                    <a:lumMod val="65000"/>
                  </a:schemeClr>
                </a:solidFill>
                <a:latin typeface="ISOCPEUR" panose="020B0604020202020204" pitchFamily="34" charset="0"/>
              </a:rPr>
              <a:t>la </a:t>
            </a:r>
            <a:r>
              <a:rPr lang="es-EC" sz="1000" dirty="0">
                <a:solidFill>
                  <a:schemeClr val="bg1">
                    <a:lumMod val="65000"/>
                  </a:schemeClr>
                </a:solidFill>
                <a:latin typeface="ISOCPEUR" panose="020B0604020202020204" pitchFamily="34" charset="0"/>
              </a:rPr>
              <a:t>importancia del clima de la parroquia, favorable para la obtención de productos </a:t>
            </a:r>
            <a:r>
              <a:rPr lang="es-EC" sz="1000" dirty="0" smtClean="0">
                <a:solidFill>
                  <a:schemeClr val="bg1">
                    <a:lumMod val="65000"/>
                  </a:schemeClr>
                </a:solidFill>
                <a:latin typeface="ISOCPEUR" panose="020B0604020202020204" pitchFamily="34" charset="0"/>
              </a:rPr>
              <a:t>básicos </a:t>
            </a:r>
            <a:r>
              <a:rPr lang="es-EC" sz="1000" dirty="0">
                <a:solidFill>
                  <a:schemeClr val="bg1">
                    <a:lumMod val="65000"/>
                  </a:schemeClr>
                </a:solidFill>
                <a:latin typeface="ISOCPEUR" panose="020B0604020202020204" pitchFamily="34" charset="0"/>
              </a:rPr>
              <a:t>para el consumo. Además de contar con tres pisos climáticos muy bien marcados, mismos que permiten contar con una gran variedad de productos vegetales</a:t>
            </a:r>
            <a:r>
              <a:rPr lang="es-EC" sz="1000" dirty="0" smtClean="0">
                <a:solidFill>
                  <a:schemeClr val="bg1">
                    <a:lumMod val="65000"/>
                  </a:schemeClr>
                </a:solidFill>
                <a:latin typeface="ISOCPEUR" panose="020B0604020202020204" pitchFamily="34" charset="0"/>
              </a:rPr>
              <a:t>..</a:t>
            </a:r>
            <a:endParaRPr lang="es-EC" sz="1000" dirty="0">
              <a:solidFill>
                <a:schemeClr val="bg1">
                  <a:lumMod val="65000"/>
                </a:schemeClr>
              </a:solidFill>
              <a:latin typeface="ISOCPEUR" panose="020B0604020202020204" pitchFamily="34" charset="0"/>
            </a:endParaRPr>
          </a:p>
        </p:txBody>
      </p:sp>
    </p:spTree>
    <p:extLst>
      <p:ext uri="{BB962C8B-B14F-4D97-AF65-F5344CB8AC3E}">
        <p14:creationId xmlns:p14="http://schemas.microsoft.com/office/powerpoint/2010/main" val="196044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075"/>
                                        </p:tgtEl>
                                        <p:attrNameLst>
                                          <p:attrName>style.visibility</p:attrName>
                                        </p:attrNameLst>
                                      </p:cBhvr>
                                      <p:to>
                                        <p:strVal val="visible"/>
                                      </p:to>
                                    </p:set>
                                    <p:anim calcmode="lin" valueType="num">
                                      <p:cBhvr>
                                        <p:cTn id="24" dur="500" fill="hold"/>
                                        <p:tgtEl>
                                          <p:spTgt spid="3075"/>
                                        </p:tgtEl>
                                        <p:attrNameLst>
                                          <p:attrName>ppt_w</p:attrName>
                                        </p:attrNameLst>
                                      </p:cBhvr>
                                      <p:tavLst>
                                        <p:tav tm="0">
                                          <p:val>
                                            <p:fltVal val="0"/>
                                          </p:val>
                                        </p:tav>
                                        <p:tav tm="100000">
                                          <p:val>
                                            <p:strVal val="#ppt_w"/>
                                          </p:val>
                                        </p:tav>
                                      </p:tavLst>
                                    </p:anim>
                                    <p:anim calcmode="lin" valueType="num">
                                      <p:cBhvr>
                                        <p:cTn id="25" dur="500" fill="hold"/>
                                        <p:tgtEl>
                                          <p:spTgt spid="3075"/>
                                        </p:tgtEl>
                                        <p:attrNameLst>
                                          <p:attrName>ppt_h</p:attrName>
                                        </p:attrNameLst>
                                      </p:cBhvr>
                                      <p:tavLst>
                                        <p:tav tm="0">
                                          <p:val>
                                            <p:fltVal val="0"/>
                                          </p:val>
                                        </p:tav>
                                        <p:tav tm="100000">
                                          <p:val>
                                            <p:strVal val="#ppt_h"/>
                                          </p:val>
                                        </p:tav>
                                      </p:tavLst>
                                    </p:anim>
                                    <p:animEffect transition="in" filter="fade">
                                      <p:cBhvr>
                                        <p:cTn id="26" dur="500"/>
                                        <p:tgtEl>
                                          <p:spTgt spid="307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076"/>
                                        </p:tgtEl>
                                        <p:attrNameLst>
                                          <p:attrName>style.visibility</p:attrName>
                                        </p:attrNameLst>
                                      </p:cBhvr>
                                      <p:to>
                                        <p:strVal val="visible"/>
                                      </p:to>
                                    </p:set>
                                    <p:anim calcmode="lin" valueType="num">
                                      <p:cBhvr>
                                        <p:cTn id="31" dur="500" fill="hold"/>
                                        <p:tgtEl>
                                          <p:spTgt spid="3076"/>
                                        </p:tgtEl>
                                        <p:attrNameLst>
                                          <p:attrName>ppt_w</p:attrName>
                                        </p:attrNameLst>
                                      </p:cBhvr>
                                      <p:tavLst>
                                        <p:tav tm="0">
                                          <p:val>
                                            <p:fltVal val="0"/>
                                          </p:val>
                                        </p:tav>
                                        <p:tav tm="100000">
                                          <p:val>
                                            <p:strVal val="#ppt_w"/>
                                          </p:val>
                                        </p:tav>
                                      </p:tavLst>
                                    </p:anim>
                                    <p:anim calcmode="lin" valueType="num">
                                      <p:cBhvr>
                                        <p:cTn id="32" dur="500" fill="hold"/>
                                        <p:tgtEl>
                                          <p:spTgt spid="3076"/>
                                        </p:tgtEl>
                                        <p:attrNameLst>
                                          <p:attrName>ppt_h</p:attrName>
                                        </p:attrNameLst>
                                      </p:cBhvr>
                                      <p:tavLst>
                                        <p:tav tm="0">
                                          <p:val>
                                            <p:fltVal val="0"/>
                                          </p:val>
                                        </p:tav>
                                        <p:tav tm="100000">
                                          <p:val>
                                            <p:strVal val="#ppt_h"/>
                                          </p:val>
                                        </p:tav>
                                      </p:tavLst>
                                    </p:anim>
                                    <p:animEffect transition="in" filter="fade">
                                      <p:cBhvr>
                                        <p:cTn id="33" dur="500"/>
                                        <p:tgtEl>
                                          <p:spTgt spid="3076"/>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randombar(horizontal)">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Intel\Desktop\CORRECCIONES\55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0" y="1206500"/>
            <a:ext cx="4488341" cy="3708400"/>
          </a:xfrm>
          <a:prstGeom prst="rect">
            <a:avLst/>
          </a:prstGeom>
          <a:noFill/>
          <a:extLst>
            <a:ext uri="{909E8E84-426E-40DD-AFC4-6F175D3DCCD1}">
              <a14:hiddenFill xmlns:a14="http://schemas.microsoft.com/office/drawing/2010/main">
                <a:solidFill>
                  <a:srgbClr val="FFFFFF"/>
                </a:solidFill>
              </a14:hiddenFill>
            </a:ext>
          </a:extLst>
        </p:spPr>
      </p:pic>
      <p:sp>
        <p:nvSpPr>
          <p:cNvPr id="3" name="Elipse 13">
            <a:extLst>
              <a:ext uri="{FF2B5EF4-FFF2-40B4-BE49-F238E27FC236}">
                <a16:creationId xmlns="" xmlns:a16="http://schemas.microsoft.com/office/drawing/2014/main" id="{F0B6FDFC-1AC1-456E-9938-09E0ED41A308}"/>
              </a:ext>
            </a:extLst>
          </p:cNvPr>
          <p:cNvSpPr/>
          <p:nvPr/>
        </p:nvSpPr>
        <p:spPr>
          <a:xfrm>
            <a:off x="1537504" y="2392441"/>
            <a:ext cx="1988662" cy="1988662"/>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Elipse 12">
            <a:extLst>
              <a:ext uri="{FF2B5EF4-FFF2-40B4-BE49-F238E27FC236}">
                <a16:creationId xmlns="" xmlns:a16="http://schemas.microsoft.com/office/drawing/2014/main" id="{E5A11B6B-43B2-4A62-A926-EA4843E0FE93}"/>
              </a:ext>
            </a:extLst>
          </p:cNvPr>
          <p:cNvSpPr/>
          <p:nvPr/>
        </p:nvSpPr>
        <p:spPr>
          <a:xfrm>
            <a:off x="1762215" y="2617152"/>
            <a:ext cx="1539240" cy="1539240"/>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 name="Elipse 9">
            <a:extLst>
              <a:ext uri="{FF2B5EF4-FFF2-40B4-BE49-F238E27FC236}">
                <a16:creationId xmlns="" xmlns:a16="http://schemas.microsoft.com/office/drawing/2014/main" id="{5C536939-B4A3-44D1-B110-36411E15D558}"/>
              </a:ext>
            </a:extLst>
          </p:cNvPr>
          <p:cNvSpPr/>
          <p:nvPr/>
        </p:nvSpPr>
        <p:spPr>
          <a:xfrm>
            <a:off x="2006690" y="2834005"/>
            <a:ext cx="1050290" cy="1050290"/>
          </a:xfrm>
          <a:prstGeom prst="ellipse">
            <a:avLst/>
          </a:prstGeom>
          <a:solidFill>
            <a:schemeClr val="accent4">
              <a:alpha val="3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8">
            <a:extLst>
              <a:ext uri="{FF2B5EF4-FFF2-40B4-BE49-F238E27FC236}">
                <a16:creationId xmlns="" xmlns:a16="http://schemas.microsoft.com/office/drawing/2014/main" id="{148B3F30-3086-49E6-9B7E-5C4A5C32D78C}"/>
              </a:ext>
            </a:extLst>
          </p:cNvPr>
          <p:cNvSpPr/>
          <p:nvPr/>
        </p:nvSpPr>
        <p:spPr>
          <a:xfrm>
            <a:off x="2205763" y="3060700"/>
            <a:ext cx="652145" cy="652145"/>
          </a:xfrm>
          <a:prstGeom prst="ellipse">
            <a:avLst/>
          </a:prstGeom>
          <a:solidFill>
            <a:schemeClr val="accent4">
              <a:alpha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5">
            <a:extLst>
              <a:ext uri="{FF2B5EF4-FFF2-40B4-BE49-F238E27FC236}">
                <a16:creationId xmlns="" xmlns:a16="http://schemas.microsoft.com/office/drawing/2014/main" id="{A4462B68-A9DA-4483-B7FD-829B49E0EADC}"/>
              </a:ext>
            </a:extLst>
          </p:cNvPr>
          <p:cNvSpPr/>
          <p:nvPr/>
        </p:nvSpPr>
        <p:spPr>
          <a:xfrm>
            <a:off x="2377213" y="3233421"/>
            <a:ext cx="312420" cy="312420"/>
          </a:xfrm>
          <a:prstGeom prst="ellipse">
            <a:avLst/>
          </a:prstGeom>
          <a:solidFill>
            <a:schemeClr val="accent4">
              <a:alpha val="7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1">
            <a:extLst>
              <a:ext uri="{FF2B5EF4-FFF2-40B4-BE49-F238E27FC236}">
                <a16:creationId xmlns="" xmlns:a16="http://schemas.microsoft.com/office/drawing/2014/main" id="{24326FCF-A4CF-4DF6-9B16-5D0EE473BFC8}"/>
              </a:ext>
            </a:extLst>
          </p:cNvPr>
          <p:cNvSpPr/>
          <p:nvPr/>
        </p:nvSpPr>
        <p:spPr>
          <a:xfrm>
            <a:off x="2468653" y="3324861"/>
            <a:ext cx="129540" cy="129540"/>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8 Rectángulo"/>
          <p:cNvSpPr/>
          <p:nvPr/>
        </p:nvSpPr>
        <p:spPr>
          <a:xfrm>
            <a:off x="195462" y="179167"/>
            <a:ext cx="60785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FODA</a:t>
            </a:r>
            <a:endParaRPr lang="es-EC" sz="1600" b="1" cap="all" dirty="0">
              <a:latin typeface="ISOCPEUR" panose="020B0604020202020204" pitchFamily="34" charset="0"/>
              <a:cs typeface="Arial" panose="020B0604020202020204" pitchFamily="34" charset="0"/>
            </a:endParaRPr>
          </a:p>
        </p:txBody>
      </p:sp>
      <p:sp>
        <p:nvSpPr>
          <p:cNvPr id="10" name="9 Rectángulo"/>
          <p:cNvSpPr/>
          <p:nvPr/>
        </p:nvSpPr>
        <p:spPr>
          <a:xfrm>
            <a:off x="258962" y="494266"/>
            <a:ext cx="673582"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SOCIAL</a:t>
            </a:r>
            <a:endParaRPr lang="es-EC" sz="1400" cap="all" dirty="0">
              <a:latin typeface="ISOCPEUR" panose="020B0604020202020204" pitchFamily="34" charset="0"/>
              <a:cs typeface="Arial" panose="020B0604020202020204" pitchFamily="34"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724" y="1332284"/>
            <a:ext cx="3419475" cy="280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CuadroTexto"/>
          <p:cNvSpPr txBox="1"/>
          <p:nvPr/>
        </p:nvSpPr>
        <p:spPr>
          <a:xfrm>
            <a:off x="258962" y="4792414"/>
            <a:ext cx="8233036" cy="553998"/>
          </a:xfrm>
          <a:prstGeom prst="rect">
            <a:avLst/>
          </a:prstGeom>
          <a:noFill/>
        </p:spPr>
        <p:txBody>
          <a:bodyPr wrap="square" rtlCol="0">
            <a:spAutoFit/>
          </a:bodyPr>
          <a:lstStyle/>
          <a:p>
            <a:pPr algn="just"/>
            <a:r>
              <a:rPr lang="es-EC" sz="1000" dirty="0" smtClean="0">
                <a:solidFill>
                  <a:schemeClr val="bg1">
                    <a:lumMod val="65000"/>
                  </a:schemeClr>
                </a:solidFill>
                <a:latin typeface="ISOCPEUR" panose="020B0604020202020204" pitchFamily="34" charset="0"/>
              </a:rPr>
              <a:t>El </a:t>
            </a:r>
            <a:r>
              <a:rPr lang="es-EC" sz="1000" dirty="0">
                <a:solidFill>
                  <a:schemeClr val="bg1">
                    <a:lumMod val="65000"/>
                  </a:schemeClr>
                </a:solidFill>
                <a:latin typeface="ISOCPEUR" panose="020B0604020202020204" pitchFamily="34" charset="0"/>
              </a:rPr>
              <a:t>eje fundamental </a:t>
            </a:r>
            <a:r>
              <a:rPr lang="es-EC" sz="1000" dirty="0" smtClean="0">
                <a:solidFill>
                  <a:schemeClr val="bg1">
                    <a:lumMod val="65000"/>
                  </a:schemeClr>
                </a:solidFill>
                <a:latin typeface="ISOCPEUR" panose="020B0604020202020204" pitchFamily="34" charset="0"/>
              </a:rPr>
              <a:t>ya </a:t>
            </a:r>
            <a:r>
              <a:rPr lang="es-EC" sz="1000" dirty="0">
                <a:solidFill>
                  <a:schemeClr val="bg1">
                    <a:lumMod val="65000"/>
                  </a:schemeClr>
                </a:solidFill>
                <a:latin typeface="ISOCPEUR" panose="020B0604020202020204" pitchFamily="34" charset="0"/>
              </a:rPr>
              <a:t>son los niños, hacia </a:t>
            </a:r>
            <a:r>
              <a:rPr lang="es-EC" sz="1000" dirty="0" smtClean="0">
                <a:solidFill>
                  <a:schemeClr val="bg1">
                    <a:lumMod val="65000"/>
                  </a:schemeClr>
                </a:solidFill>
                <a:latin typeface="ISOCPEUR" panose="020B0604020202020204" pitchFamily="34" charset="0"/>
              </a:rPr>
              <a:t>quienes </a:t>
            </a:r>
            <a:r>
              <a:rPr lang="es-EC" sz="1000" dirty="0">
                <a:solidFill>
                  <a:schemeClr val="bg1">
                    <a:lumMod val="65000"/>
                  </a:schemeClr>
                </a:solidFill>
                <a:latin typeface="ISOCPEUR" panose="020B0604020202020204" pitchFamily="34" charset="0"/>
              </a:rPr>
              <a:t>se debe redirigir la atención para inculcar sobre ellos la agricultura desde una </a:t>
            </a:r>
            <a:r>
              <a:rPr lang="es-EC" sz="1000" dirty="0" smtClean="0">
                <a:solidFill>
                  <a:schemeClr val="bg1">
                    <a:lumMod val="65000"/>
                  </a:schemeClr>
                </a:solidFill>
                <a:latin typeface="ISOCPEUR" panose="020B0604020202020204" pitchFamily="34" charset="0"/>
              </a:rPr>
              <a:t>perspectiva </a:t>
            </a:r>
            <a:r>
              <a:rPr lang="es-EC" sz="1000" dirty="0">
                <a:solidFill>
                  <a:schemeClr val="bg1">
                    <a:lumMod val="65000"/>
                  </a:schemeClr>
                </a:solidFill>
                <a:latin typeface="ISOCPEUR" panose="020B0604020202020204" pitchFamily="34" charset="0"/>
              </a:rPr>
              <a:t>de juego e interacción con la finalidad de recuperar la identidad de la parroquia y potenciarla como actividad </a:t>
            </a:r>
            <a:r>
              <a:rPr lang="es-EC" sz="1000" dirty="0" smtClean="0">
                <a:solidFill>
                  <a:schemeClr val="bg1">
                    <a:lumMod val="65000"/>
                  </a:schemeClr>
                </a:solidFill>
                <a:latin typeface="ISOCPEUR" panose="020B0604020202020204" pitchFamily="34" charset="0"/>
              </a:rPr>
              <a:t>económica </a:t>
            </a:r>
            <a:r>
              <a:rPr lang="es-EC" sz="1000" dirty="0">
                <a:solidFill>
                  <a:schemeClr val="bg1">
                    <a:lumMod val="65000"/>
                  </a:schemeClr>
                </a:solidFill>
                <a:latin typeface="ISOCPEUR" panose="020B0604020202020204" pitchFamily="34" charset="0"/>
              </a:rPr>
              <a:t>desde una nueva perspectiva de educación guiada al aprendizaje comunitario y conceptos claros hacia el cuidado del medio ambiente</a:t>
            </a:r>
          </a:p>
        </p:txBody>
      </p:sp>
    </p:spTree>
    <p:extLst>
      <p:ext uri="{BB962C8B-B14F-4D97-AF65-F5344CB8AC3E}">
        <p14:creationId xmlns:p14="http://schemas.microsoft.com/office/powerpoint/2010/main" val="4057324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2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wipe(down)">
                                      <p:cBhvr>
                                        <p:cTn id="19" dur="500"/>
                                        <p:tgtEl>
                                          <p:spTgt spid="409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out)">
                                      <p:cBhvr>
                                        <p:cTn id="24" dur="1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32"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ircle(out)">
                                      <p:cBhvr>
                                        <p:cTn id="29" dur="2000"/>
                                        <p:tgtEl>
                                          <p:spTgt spid="7"/>
                                        </p:tgtEl>
                                      </p:cBhvr>
                                    </p:animEffect>
                                  </p:childTnLst>
                                </p:cTn>
                              </p:par>
                              <p:par>
                                <p:cTn id="30" presetID="6" presetClass="entr" presetSubtype="32"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ircle(out)">
                                      <p:cBhvr>
                                        <p:cTn id="32" dur="2000"/>
                                        <p:tgtEl>
                                          <p:spTgt spid="4"/>
                                        </p:tgtEl>
                                      </p:cBhvr>
                                    </p:animEffect>
                                  </p:childTnLst>
                                </p:cTn>
                              </p:par>
                              <p:par>
                                <p:cTn id="33" presetID="6" presetClass="entr" presetSubtype="32"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circle(out)">
                                      <p:cBhvr>
                                        <p:cTn id="35" dur="2000"/>
                                        <p:tgtEl>
                                          <p:spTgt spid="3"/>
                                        </p:tgtEl>
                                      </p:cBhvr>
                                    </p:animEffect>
                                  </p:childTnLst>
                                </p:cTn>
                              </p:par>
                              <p:par>
                                <p:cTn id="36" presetID="6" presetClass="entr" presetSubtype="32"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circle(out)">
                                      <p:cBhvr>
                                        <p:cTn id="38" dur="2000"/>
                                        <p:tgtEl>
                                          <p:spTgt spid="5"/>
                                        </p:tgtEl>
                                      </p:cBhvr>
                                    </p:animEffect>
                                  </p:childTnLst>
                                </p:cTn>
                              </p:par>
                              <p:par>
                                <p:cTn id="39" presetID="6" presetClass="entr" presetSubtype="32"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circle(out)">
                                      <p:cBhvr>
                                        <p:cTn id="41" dur="2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nodeType="clickEffect">
                                  <p:stCondLst>
                                    <p:cond delay="0"/>
                                  </p:stCondLst>
                                  <p:childTnLst>
                                    <p:set>
                                      <p:cBhvr>
                                        <p:cTn id="45" dur="1" fill="hold">
                                          <p:stCondLst>
                                            <p:cond delay="0"/>
                                          </p:stCondLst>
                                        </p:cTn>
                                        <p:tgtEl>
                                          <p:spTgt spid="4099"/>
                                        </p:tgtEl>
                                        <p:attrNameLst>
                                          <p:attrName>style.visibility</p:attrName>
                                        </p:attrNameLst>
                                      </p:cBhvr>
                                      <p:to>
                                        <p:strVal val="visible"/>
                                      </p:to>
                                    </p:set>
                                    <p:animEffect transition="in" filter="randombar(horizontal)">
                                      <p:cBhvr>
                                        <p:cTn id="46" dur="500"/>
                                        <p:tgtEl>
                                          <p:spTgt spid="4099"/>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randombar(horizontal)">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Intel\Desktop\CORRECCIONES\MAP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1146250"/>
            <a:ext cx="8067675" cy="5038725"/>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95462" y="179167"/>
            <a:ext cx="209223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TERRENO A INTERVENIR</a:t>
            </a:r>
            <a:endParaRPr lang="es-EC" sz="1600" b="1" cap="all" dirty="0">
              <a:latin typeface="ISOCPEUR" panose="020B0604020202020204" pitchFamily="34" charset="0"/>
              <a:cs typeface="Arial" panose="020B0604020202020204" pitchFamily="34" charset="0"/>
            </a:endParaRPr>
          </a:p>
        </p:txBody>
      </p:sp>
      <p:sp>
        <p:nvSpPr>
          <p:cNvPr id="3" name="2 Rectángulo"/>
          <p:cNvSpPr/>
          <p:nvPr/>
        </p:nvSpPr>
        <p:spPr>
          <a:xfrm>
            <a:off x="258962" y="494266"/>
            <a:ext cx="894797"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UBICACIÓN</a:t>
            </a:r>
            <a:endParaRPr lang="es-EC" sz="1400" cap="all" dirty="0">
              <a:latin typeface="ISOCPEUR" panose="020B0604020202020204" pitchFamily="34" charset="0"/>
              <a:cs typeface="Arial" panose="020B0604020202020204" pitchFamily="34" charset="0"/>
            </a:endParaRPr>
          </a:p>
        </p:txBody>
      </p:sp>
      <p:sp>
        <p:nvSpPr>
          <p:cNvPr id="10" name="Elipse 13">
            <a:extLst>
              <a:ext uri="{FF2B5EF4-FFF2-40B4-BE49-F238E27FC236}">
                <a16:creationId xmlns="" xmlns:a16="http://schemas.microsoft.com/office/drawing/2014/main" id="{F0B6FDFC-1AC1-456E-9938-09E0ED41A308}"/>
              </a:ext>
            </a:extLst>
          </p:cNvPr>
          <p:cNvSpPr/>
          <p:nvPr/>
        </p:nvSpPr>
        <p:spPr>
          <a:xfrm>
            <a:off x="2778462" y="2197995"/>
            <a:ext cx="3911600" cy="3403599"/>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Elipse 12">
            <a:extLst>
              <a:ext uri="{FF2B5EF4-FFF2-40B4-BE49-F238E27FC236}">
                <a16:creationId xmlns="" xmlns:a16="http://schemas.microsoft.com/office/drawing/2014/main" id="{E5A11B6B-43B2-4A62-A926-EA4843E0FE93}"/>
              </a:ext>
            </a:extLst>
          </p:cNvPr>
          <p:cNvSpPr/>
          <p:nvPr/>
        </p:nvSpPr>
        <p:spPr>
          <a:xfrm>
            <a:off x="3192780" y="2570176"/>
            <a:ext cx="3027609" cy="2634412"/>
          </a:xfrm>
          <a:prstGeom prst="ellipse">
            <a:avLst/>
          </a:prstGeom>
          <a:solidFill>
            <a:schemeClr val="accent4">
              <a:alpha val="2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Elipse 9">
            <a:extLst>
              <a:ext uri="{FF2B5EF4-FFF2-40B4-BE49-F238E27FC236}">
                <a16:creationId xmlns="" xmlns:a16="http://schemas.microsoft.com/office/drawing/2014/main" id="{5C536939-B4A3-44D1-B110-36411E15D558}"/>
              </a:ext>
            </a:extLst>
          </p:cNvPr>
          <p:cNvSpPr/>
          <p:nvPr/>
        </p:nvSpPr>
        <p:spPr>
          <a:xfrm>
            <a:off x="3643541" y="2947468"/>
            <a:ext cx="2065869" cy="1797574"/>
          </a:xfrm>
          <a:prstGeom prst="ellipse">
            <a:avLst/>
          </a:prstGeom>
          <a:solidFill>
            <a:schemeClr val="accent4">
              <a:alpha val="3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Elipse 8">
            <a:extLst>
              <a:ext uri="{FF2B5EF4-FFF2-40B4-BE49-F238E27FC236}">
                <a16:creationId xmlns="" xmlns:a16="http://schemas.microsoft.com/office/drawing/2014/main" id="{148B3F30-3086-49E6-9B7E-5C4A5C32D78C}"/>
              </a:ext>
            </a:extLst>
          </p:cNvPr>
          <p:cNvSpPr/>
          <p:nvPr/>
        </p:nvSpPr>
        <p:spPr>
          <a:xfrm>
            <a:off x="4010589" y="3304807"/>
            <a:ext cx="1282737" cy="1116147"/>
          </a:xfrm>
          <a:prstGeom prst="ellipse">
            <a:avLst/>
          </a:prstGeom>
          <a:solidFill>
            <a:schemeClr val="accent4">
              <a:alpha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Elipse 5">
            <a:extLst>
              <a:ext uri="{FF2B5EF4-FFF2-40B4-BE49-F238E27FC236}">
                <a16:creationId xmlns="" xmlns:a16="http://schemas.microsoft.com/office/drawing/2014/main" id="{A4462B68-A9DA-4483-B7FD-829B49E0EADC}"/>
              </a:ext>
            </a:extLst>
          </p:cNvPr>
          <p:cNvSpPr/>
          <p:nvPr/>
        </p:nvSpPr>
        <p:spPr>
          <a:xfrm>
            <a:off x="4325366" y="3589001"/>
            <a:ext cx="614515" cy="534707"/>
          </a:xfrm>
          <a:prstGeom prst="ellipse">
            <a:avLst/>
          </a:prstGeom>
          <a:solidFill>
            <a:schemeClr val="accent4">
              <a:alpha val="7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5" name="Elipse 1">
            <a:extLst>
              <a:ext uri="{FF2B5EF4-FFF2-40B4-BE49-F238E27FC236}">
                <a16:creationId xmlns="" xmlns:a16="http://schemas.microsoft.com/office/drawing/2014/main" id="{24326FCF-A4CF-4DF6-9B16-5D0EE473BFC8}"/>
              </a:ext>
            </a:extLst>
          </p:cNvPr>
          <p:cNvSpPr/>
          <p:nvPr/>
        </p:nvSpPr>
        <p:spPr>
          <a:xfrm>
            <a:off x="4493962" y="3740450"/>
            <a:ext cx="254799" cy="221708"/>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7" name="16 Conector recto de flecha"/>
          <p:cNvCxnSpPr>
            <a:stCxn id="15" idx="6"/>
          </p:cNvCxnSpPr>
          <p:nvPr/>
        </p:nvCxnSpPr>
        <p:spPr>
          <a:xfrm flipV="1">
            <a:off x="4748761" y="1868817"/>
            <a:ext cx="3176039" cy="19824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18 Rectángulo"/>
          <p:cNvSpPr/>
          <p:nvPr/>
        </p:nvSpPr>
        <p:spPr>
          <a:xfrm>
            <a:off x="7658009" y="1539639"/>
            <a:ext cx="736782" cy="658356"/>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7418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7170"/>
                                        </p:tgtEl>
                                        <p:attrNameLst>
                                          <p:attrName>style.visibility</p:attrName>
                                        </p:attrNameLst>
                                      </p:cBhvr>
                                      <p:to>
                                        <p:strVal val="visible"/>
                                      </p:to>
                                    </p:set>
                                    <p:anim calcmode="lin" valueType="num">
                                      <p:cBhvr>
                                        <p:cTn id="19" dur="1000" fill="hold"/>
                                        <p:tgtEl>
                                          <p:spTgt spid="7170"/>
                                        </p:tgtEl>
                                        <p:attrNameLst>
                                          <p:attrName>ppt_w</p:attrName>
                                        </p:attrNameLst>
                                      </p:cBhvr>
                                      <p:tavLst>
                                        <p:tav tm="0">
                                          <p:val>
                                            <p:fltVal val="0"/>
                                          </p:val>
                                        </p:tav>
                                        <p:tav tm="100000">
                                          <p:val>
                                            <p:strVal val="#ppt_w"/>
                                          </p:val>
                                        </p:tav>
                                      </p:tavLst>
                                    </p:anim>
                                    <p:anim calcmode="lin" valueType="num">
                                      <p:cBhvr>
                                        <p:cTn id="20" dur="1000" fill="hold"/>
                                        <p:tgtEl>
                                          <p:spTgt spid="7170"/>
                                        </p:tgtEl>
                                        <p:attrNameLst>
                                          <p:attrName>ppt_h</p:attrName>
                                        </p:attrNameLst>
                                      </p:cBhvr>
                                      <p:tavLst>
                                        <p:tav tm="0">
                                          <p:val>
                                            <p:fltVal val="0"/>
                                          </p:val>
                                        </p:tav>
                                        <p:tav tm="100000">
                                          <p:val>
                                            <p:strVal val="#ppt_h"/>
                                          </p:val>
                                        </p:tav>
                                      </p:tavLst>
                                    </p:anim>
                                    <p:anim calcmode="lin" valueType="num">
                                      <p:cBhvr>
                                        <p:cTn id="21" dur="1000" fill="hold"/>
                                        <p:tgtEl>
                                          <p:spTgt spid="7170"/>
                                        </p:tgtEl>
                                        <p:attrNameLst>
                                          <p:attrName>style.rotation</p:attrName>
                                        </p:attrNameLst>
                                      </p:cBhvr>
                                      <p:tavLst>
                                        <p:tav tm="0">
                                          <p:val>
                                            <p:fltVal val="90"/>
                                          </p:val>
                                        </p:tav>
                                        <p:tav tm="100000">
                                          <p:val>
                                            <p:fltVal val="0"/>
                                          </p:val>
                                        </p:tav>
                                      </p:tavLst>
                                    </p:anim>
                                    <p:animEffect transition="in" filter="fade">
                                      <p:cBhvr>
                                        <p:cTn id="22" dur="1000"/>
                                        <p:tgtEl>
                                          <p:spTgt spid="7170"/>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ircle(out)">
                                      <p:cBhvr>
                                        <p:cTn id="27" dur="1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circle(out)">
                                      <p:cBhvr>
                                        <p:cTn id="32" dur="2000"/>
                                        <p:tgtEl>
                                          <p:spTgt spid="14"/>
                                        </p:tgtEl>
                                      </p:cBhvr>
                                    </p:animEffect>
                                  </p:childTnLst>
                                </p:cTn>
                              </p:par>
                              <p:par>
                                <p:cTn id="33" presetID="6" presetClass="entr" presetSubtype="32"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ircle(out)">
                                      <p:cBhvr>
                                        <p:cTn id="35" dur="2000"/>
                                        <p:tgtEl>
                                          <p:spTgt spid="11"/>
                                        </p:tgtEl>
                                      </p:cBhvr>
                                    </p:animEffect>
                                  </p:childTnLst>
                                </p:cTn>
                              </p:par>
                              <p:par>
                                <p:cTn id="36" presetID="6" presetClass="entr" presetSubtype="32"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circle(out)">
                                      <p:cBhvr>
                                        <p:cTn id="38" dur="2000"/>
                                        <p:tgtEl>
                                          <p:spTgt spid="10"/>
                                        </p:tgtEl>
                                      </p:cBhvr>
                                    </p:animEffect>
                                  </p:childTnLst>
                                </p:cTn>
                              </p:par>
                              <p:par>
                                <p:cTn id="39" presetID="6" presetClass="entr" presetSubtype="3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circle(out)">
                                      <p:cBhvr>
                                        <p:cTn id="41" dur="2000"/>
                                        <p:tgtEl>
                                          <p:spTgt spid="12"/>
                                        </p:tgtEl>
                                      </p:cBhvr>
                                    </p:animEffect>
                                  </p:childTnLst>
                                </p:cTn>
                              </p:par>
                              <p:par>
                                <p:cTn id="42" presetID="6" presetClass="entr" presetSubtype="32"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circle(out)">
                                      <p:cBhvr>
                                        <p:cTn id="44" dur="20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 grpId="0" animBg="1"/>
      <p:bldP spid="11" grpId="0" animBg="1"/>
      <p:bldP spid="12" grpId="0" animBg="1"/>
      <p:bldP spid="13" grpId="0" animBg="1"/>
      <p:bldP spid="14" grpId="0" animBg="1"/>
      <p:bldP spid="15" grpId="0" animBg="1"/>
      <p:bldP spid="1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0"/>
          <p:cNvPicPr>
            <a:picLocks noChangeAspect="1" noChangeArrowheads="1"/>
          </p:cNvPicPr>
          <p:nvPr/>
        </p:nvPicPr>
        <p:blipFill rotWithShape="1">
          <a:blip r:embed="rId2">
            <a:extLst>
              <a:ext uri="{28A0092B-C50C-407E-A947-70E740481C1C}">
                <a14:useLocalDpi xmlns:a14="http://schemas.microsoft.com/office/drawing/2010/main" val="0"/>
              </a:ext>
            </a:extLst>
          </a:blip>
          <a:srcRect l="58564" t="54207" r="1469" b="28339"/>
          <a:stretch/>
        </p:blipFill>
        <p:spPr bwMode="auto">
          <a:xfrm>
            <a:off x="6159500" y="1464132"/>
            <a:ext cx="2984500" cy="921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95462" y="179167"/>
            <a:ext cx="209223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TERRENO A INTERVENIR</a:t>
            </a:r>
            <a:endParaRPr lang="es-EC" sz="1600" b="1" cap="all" dirty="0">
              <a:latin typeface="ISOCPEUR" panose="020B0604020202020204" pitchFamily="34" charset="0"/>
              <a:cs typeface="Arial" panose="020B0604020202020204" pitchFamily="34" charset="0"/>
            </a:endParaRPr>
          </a:p>
        </p:txBody>
      </p:sp>
      <p:sp>
        <p:nvSpPr>
          <p:cNvPr id="3" name="2 Rectángulo"/>
          <p:cNvSpPr/>
          <p:nvPr/>
        </p:nvSpPr>
        <p:spPr>
          <a:xfrm>
            <a:off x="258962" y="494266"/>
            <a:ext cx="917239"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ORTOFOTO</a:t>
            </a:r>
            <a:endParaRPr lang="es-EC" sz="1400" cap="all" dirty="0">
              <a:latin typeface="ISOCPEUR" panose="020B0604020202020204" pitchFamily="34" charset="0"/>
              <a:cs typeface="Arial" panose="020B0604020202020204" pitchFamily="34" charset="0"/>
            </a:endParaRPr>
          </a:p>
        </p:txBody>
      </p:sp>
      <p:pic>
        <p:nvPicPr>
          <p:cNvPr id="8196"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0486" t="56543" r="66250" b="17531"/>
          <a:stretch/>
        </p:blipFill>
        <p:spPr bwMode="auto">
          <a:xfrm>
            <a:off x="147319" y="878242"/>
            <a:ext cx="2722881" cy="2993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1299795" y="1425338"/>
            <a:ext cx="987906" cy="882749"/>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202" name="Picture 10"/>
          <p:cNvPicPr>
            <a:picLocks noChangeAspect="1" noChangeArrowheads="1"/>
          </p:cNvPicPr>
          <p:nvPr/>
        </p:nvPicPr>
        <p:blipFill rotWithShape="1">
          <a:blip r:embed="rId2">
            <a:extLst>
              <a:ext uri="{28A0092B-C50C-407E-A947-70E740481C1C}">
                <a14:useLocalDpi xmlns:a14="http://schemas.microsoft.com/office/drawing/2010/main" val="0"/>
              </a:ext>
            </a:extLst>
          </a:blip>
          <a:srcRect l="32032" t="48575" r="40977" b="25067"/>
          <a:stretch/>
        </p:blipFill>
        <p:spPr bwMode="auto">
          <a:xfrm>
            <a:off x="2908300" y="297644"/>
            <a:ext cx="3378200" cy="2332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4 Conector recto"/>
          <p:cNvCxnSpPr/>
          <p:nvPr/>
        </p:nvCxnSpPr>
        <p:spPr>
          <a:xfrm flipV="1">
            <a:off x="1299795" y="2033127"/>
            <a:ext cx="1468805" cy="24086"/>
          </a:xfrm>
          <a:prstGeom prst="line">
            <a:avLst/>
          </a:prstGeom>
        </p:spPr>
        <p:style>
          <a:lnRef idx="1">
            <a:schemeClr val="dk1"/>
          </a:lnRef>
          <a:fillRef idx="0">
            <a:schemeClr val="dk1"/>
          </a:fillRef>
          <a:effectRef idx="0">
            <a:schemeClr val="dk1"/>
          </a:effectRef>
          <a:fontRef idx="minor">
            <a:schemeClr val="tx1"/>
          </a:fontRef>
        </p:style>
      </p:cxnSp>
      <p:cxnSp>
        <p:nvCxnSpPr>
          <p:cNvPr id="7" name="6 Conector recto de flecha"/>
          <p:cNvCxnSpPr/>
          <p:nvPr/>
        </p:nvCxnSpPr>
        <p:spPr>
          <a:xfrm flipV="1">
            <a:off x="2476500" y="1753916"/>
            <a:ext cx="0" cy="3796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18 Conector recto de flecha"/>
          <p:cNvCxnSpPr/>
          <p:nvPr/>
        </p:nvCxnSpPr>
        <p:spPr>
          <a:xfrm flipV="1">
            <a:off x="1306017" y="1753916"/>
            <a:ext cx="0" cy="3796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8203" name="Picture 11"/>
          <p:cNvPicPr>
            <a:picLocks noChangeAspect="1" noChangeArrowheads="1"/>
          </p:cNvPicPr>
          <p:nvPr/>
        </p:nvPicPr>
        <p:blipFill rotWithShape="1">
          <a:blip r:embed="rId4">
            <a:extLst>
              <a:ext uri="{28A0092B-C50C-407E-A947-70E740481C1C}">
                <a14:useLocalDpi xmlns:a14="http://schemas.microsoft.com/office/drawing/2010/main" val="0"/>
              </a:ext>
            </a:extLst>
          </a:blip>
          <a:srcRect l="29941" t="11244"/>
          <a:stretch/>
        </p:blipFill>
        <p:spPr bwMode="auto">
          <a:xfrm>
            <a:off x="3111500" y="2679699"/>
            <a:ext cx="5765799" cy="11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26 Rectángulo"/>
          <p:cNvSpPr/>
          <p:nvPr/>
        </p:nvSpPr>
        <p:spPr>
          <a:xfrm>
            <a:off x="6294301" y="929496"/>
            <a:ext cx="1439818" cy="276999"/>
          </a:xfrm>
          <a:prstGeom prst="rect">
            <a:avLst/>
          </a:prstGeom>
        </p:spPr>
        <p:txBody>
          <a:bodyPr wrap="none">
            <a:spAutoFit/>
          </a:bodyPr>
          <a:lstStyle/>
          <a:p>
            <a:r>
              <a:rPr lang="es-ES" sz="1200" cap="all" dirty="0" smtClean="0">
                <a:solidFill>
                  <a:schemeClr val="bg1">
                    <a:lumMod val="50000"/>
                  </a:schemeClr>
                </a:solidFill>
                <a:latin typeface="ISOCPEUR" panose="020B0604020202020204" pitchFamily="34" charset="0"/>
                <a:cs typeface="Arial" panose="020B0604020202020204" pitchFamily="34" charset="0"/>
              </a:rPr>
              <a:t>CORTE ESQUEMÁTICO</a:t>
            </a:r>
            <a:endParaRPr lang="es-EC" sz="1200" cap="all" dirty="0">
              <a:solidFill>
                <a:schemeClr val="bg1">
                  <a:lumMod val="50000"/>
                </a:schemeClr>
              </a:solidFill>
              <a:latin typeface="ISOCPEUR" panose="020B0604020202020204" pitchFamily="34" charset="0"/>
              <a:cs typeface="Arial" panose="020B0604020202020204" pitchFamily="34" charset="0"/>
            </a:endParaRPr>
          </a:p>
        </p:txBody>
      </p:sp>
      <p:pic>
        <p:nvPicPr>
          <p:cNvPr id="8204" name="Picture 12"/>
          <p:cNvPicPr>
            <a:picLocks noChangeAspect="1" noChangeArrowheads="1"/>
          </p:cNvPicPr>
          <p:nvPr/>
        </p:nvPicPr>
        <p:blipFill rotWithShape="1">
          <a:blip r:embed="rId5">
            <a:extLst>
              <a:ext uri="{28A0092B-C50C-407E-A947-70E740481C1C}">
                <a14:useLocalDpi xmlns:a14="http://schemas.microsoft.com/office/drawing/2010/main" val="0"/>
              </a:ext>
            </a:extLst>
          </a:blip>
          <a:srcRect l="7020" t="2497" r="8487" b="3672"/>
          <a:stretch/>
        </p:blipFill>
        <p:spPr bwMode="auto">
          <a:xfrm>
            <a:off x="93862" y="4453642"/>
            <a:ext cx="2933700" cy="2112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12"/>
          <p:cNvPicPr>
            <a:picLocks noChangeAspect="1" noChangeArrowheads="1"/>
          </p:cNvPicPr>
          <p:nvPr/>
        </p:nvPicPr>
        <p:blipFill rotWithShape="1">
          <a:blip r:embed="rId5">
            <a:extLst>
              <a:ext uri="{28A0092B-C50C-407E-A947-70E740481C1C}">
                <a14:useLocalDpi xmlns:a14="http://schemas.microsoft.com/office/drawing/2010/main" val="0"/>
              </a:ext>
            </a:extLst>
          </a:blip>
          <a:srcRect l="7020" t="2497" r="8487" b="3672"/>
          <a:stretch/>
        </p:blipFill>
        <p:spPr bwMode="auto">
          <a:xfrm>
            <a:off x="3096098" y="4453641"/>
            <a:ext cx="2933700" cy="2112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12"/>
          <p:cNvPicPr>
            <a:picLocks noChangeAspect="1" noChangeArrowheads="1"/>
          </p:cNvPicPr>
          <p:nvPr/>
        </p:nvPicPr>
        <p:blipFill rotWithShape="1">
          <a:blip r:embed="rId5">
            <a:extLst>
              <a:ext uri="{28A0092B-C50C-407E-A947-70E740481C1C}">
                <a14:useLocalDpi xmlns:a14="http://schemas.microsoft.com/office/drawing/2010/main" val="0"/>
              </a:ext>
            </a:extLst>
          </a:blip>
          <a:srcRect l="7020" t="2497" r="8487" b="3672"/>
          <a:stretch/>
        </p:blipFill>
        <p:spPr bwMode="auto">
          <a:xfrm>
            <a:off x="6103801" y="4453640"/>
            <a:ext cx="2933700" cy="2112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6" name="Picture 14" descr="C:\Users\Intel\Desktop\CORRECCIONES\45566987889.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9944" y="3275842"/>
            <a:ext cx="6372289" cy="3979859"/>
          </a:xfrm>
          <a:prstGeom prst="rect">
            <a:avLst/>
          </a:prstGeom>
          <a:noFill/>
          <a:extLst>
            <a:ext uri="{909E8E84-426E-40DD-AFC4-6F175D3DCCD1}">
              <a14:hiddenFill xmlns:a14="http://schemas.microsoft.com/office/drawing/2010/main">
                <a:solidFill>
                  <a:srgbClr val="FFFFFF"/>
                </a:solidFill>
              </a14:hiddenFill>
            </a:ext>
          </a:extLst>
        </p:spPr>
      </p:pic>
      <p:pic>
        <p:nvPicPr>
          <p:cNvPr id="8207" name="Picture 15" descr="C:\Users\Intel\Desktop\CORRECCIONES\CURVAAA.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609" y="3333504"/>
            <a:ext cx="6968988" cy="4352532"/>
          </a:xfrm>
          <a:prstGeom prst="rect">
            <a:avLst/>
          </a:prstGeom>
          <a:noFill/>
          <a:extLst>
            <a:ext uri="{909E8E84-426E-40DD-AFC4-6F175D3DCCD1}">
              <a14:hiddenFill xmlns:a14="http://schemas.microsoft.com/office/drawing/2010/main">
                <a:solidFill>
                  <a:srgbClr val="FFFFFF"/>
                </a:solidFill>
              </a14:hiddenFill>
            </a:ext>
          </a:extLst>
        </p:spPr>
      </p:pic>
      <p:pic>
        <p:nvPicPr>
          <p:cNvPr id="8208" name="Picture 16" descr="C:\Users\Intel\Desktop\CORRECCIONES\UUUUUUUUUUUUUUY.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68601" y="3778356"/>
            <a:ext cx="7005085" cy="4375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284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8196"/>
                                        </p:tgtEl>
                                        <p:attrNameLst>
                                          <p:attrName>style.visibility</p:attrName>
                                        </p:attrNameLst>
                                      </p:cBhvr>
                                      <p:to>
                                        <p:strVal val="visible"/>
                                      </p:to>
                                    </p:set>
                                    <p:anim calcmode="lin" valueType="num">
                                      <p:cBhvr>
                                        <p:cTn id="17" dur="1000" fill="hold"/>
                                        <p:tgtEl>
                                          <p:spTgt spid="8196"/>
                                        </p:tgtEl>
                                        <p:attrNameLst>
                                          <p:attrName>ppt_w</p:attrName>
                                        </p:attrNameLst>
                                      </p:cBhvr>
                                      <p:tavLst>
                                        <p:tav tm="0">
                                          <p:val>
                                            <p:fltVal val="0"/>
                                          </p:val>
                                        </p:tav>
                                        <p:tav tm="100000">
                                          <p:val>
                                            <p:strVal val="#ppt_w"/>
                                          </p:val>
                                        </p:tav>
                                      </p:tavLst>
                                    </p:anim>
                                    <p:anim calcmode="lin" valueType="num">
                                      <p:cBhvr>
                                        <p:cTn id="18" dur="1000" fill="hold"/>
                                        <p:tgtEl>
                                          <p:spTgt spid="8196"/>
                                        </p:tgtEl>
                                        <p:attrNameLst>
                                          <p:attrName>ppt_h</p:attrName>
                                        </p:attrNameLst>
                                      </p:cBhvr>
                                      <p:tavLst>
                                        <p:tav tm="0">
                                          <p:val>
                                            <p:fltVal val="0"/>
                                          </p:val>
                                        </p:tav>
                                        <p:tav tm="100000">
                                          <p:val>
                                            <p:strVal val="#ppt_h"/>
                                          </p:val>
                                        </p:tav>
                                      </p:tavLst>
                                    </p:anim>
                                    <p:anim calcmode="lin" valueType="num">
                                      <p:cBhvr>
                                        <p:cTn id="19" dur="1000" fill="hold"/>
                                        <p:tgtEl>
                                          <p:spTgt spid="8196"/>
                                        </p:tgtEl>
                                        <p:attrNameLst>
                                          <p:attrName>style.rotation</p:attrName>
                                        </p:attrNameLst>
                                      </p:cBhvr>
                                      <p:tavLst>
                                        <p:tav tm="0">
                                          <p:val>
                                            <p:fltVal val="90"/>
                                          </p:val>
                                        </p:tav>
                                        <p:tav tm="100000">
                                          <p:val>
                                            <p:fltVal val="0"/>
                                          </p:val>
                                        </p:tav>
                                      </p:tavLst>
                                    </p:anim>
                                    <p:animEffect transition="in" filter="fade">
                                      <p:cBhvr>
                                        <p:cTn id="20" dur="1000"/>
                                        <p:tgtEl>
                                          <p:spTgt spid="819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8202"/>
                                        </p:tgtEl>
                                        <p:attrNameLst>
                                          <p:attrName>style.visibility</p:attrName>
                                        </p:attrNameLst>
                                      </p:cBhvr>
                                      <p:to>
                                        <p:strVal val="visible"/>
                                      </p:to>
                                    </p:set>
                                    <p:anim calcmode="lin" valueType="num">
                                      <p:cBhvr>
                                        <p:cTn id="32" dur="500" fill="hold"/>
                                        <p:tgtEl>
                                          <p:spTgt spid="8202"/>
                                        </p:tgtEl>
                                        <p:attrNameLst>
                                          <p:attrName>ppt_w</p:attrName>
                                        </p:attrNameLst>
                                      </p:cBhvr>
                                      <p:tavLst>
                                        <p:tav tm="0">
                                          <p:val>
                                            <p:fltVal val="0"/>
                                          </p:val>
                                        </p:tav>
                                        <p:tav tm="100000">
                                          <p:val>
                                            <p:strVal val="#ppt_w"/>
                                          </p:val>
                                        </p:tav>
                                      </p:tavLst>
                                    </p:anim>
                                    <p:anim calcmode="lin" valueType="num">
                                      <p:cBhvr>
                                        <p:cTn id="33" dur="500" fill="hold"/>
                                        <p:tgtEl>
                                          <p:spTgt spid="8202"/>
                                        </p:tgtEl>
                                        <p:attrNameLst>
                                          <p:attrName>ppt_h</p:attrName>
                                        </p:attrNameLst>
                                      </p:cBhvr>
                                      <p:tavLst>
                                        <p:tav tm="0">
                                          <p:val>
                                            <p:fltVal val="0"/>
                                          </p:val>
                                        </p:tav>
                                        <p:tav tm="100000">
                                          <p:val>
                                            <p:strVal val="#ppt_h"/>
                                          </p:val>
                                        </p:tav>
                                      </p:tavLst>
                                    </p:anim>
                                    <p:animEffect transition="in" filter="fade">
                                      <p:cBhvr>
                                        <p:cTn id="34" dur="500"/>
                                        <p:tgtEl>
                                          <p:spTgt spid="8202"/>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circle(in)">
                                      <p:cBhvr>
                                        <p:cTn id="39" dur="2000"/>
                                        <p:tgtEl>
                                          <p:spTgt spid="5"/>
                                        </p:tgtEl>
                                      </p:cBhvr>
                                    </p:animEffect>
                                  </p:childTnLst>
                                </p:cTn>
                              </p:par>
                              <p:par>
                                <p:cTn id="40" presetID="6"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circle(in)">
                                      <p:cBhvr>
                                        <p:cTn id="42" dur="2000"/>
                                        <p:tgtEl>
                                          <p:spTgt spid="19"/>
                                        </p:tgtEl>
                                      </p:cBhvr>
                                    </p:animEffect>
                                  </p:childTnLst>
                                </p:cTn>
                              </p:par>
                              <p:par>
                                <p:cTn id="43" presetID="6" presetClass="entr" presetSubtype="16"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circle(in)">
                                      <p:cBhvr>
                                        <p:cTn id="45" dur="20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heel(1)">
                                      <p:cBhvr>
                                        <p:cTn id="50" dur="20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nodeType="clickEffect">
                                  <p:stCondLst>
                                    <p:cond delay="0"/>
                                  </p:stCondLst>
                                  <p:childTnLst>
                                    <p:set>
                                      <p:cBhvr>
                                        <p:cTn id="61" dur="1" fill="hold">
                                          <p:stCondLst>
                                            <p:cond delay="0"/>
                                          </p:stCondLst>
                                        </p:cTn>
                                        <p:tgtEl>
                                          <p:spTgt spid="8203"/>
                                        </p:tgtEl>
                                        <p:attrNameLst>
                                          <p:attrName>style.visibility</p:attrName>
                                        </p:attrNameLst>
                                      </p:cBhvr>
                                      <p:to>
                                        <p:strVal val="visible"/>
                                      </p:to>
                                    </p:set>
                                    <p:animEffect transition="in" filter="randombar(horizontal)">
                                      <p:cBhvr>
                                        <p:cTn id="62" dur="500"/>
                                        <p:tgtEl>
                                          <p:spTgt spid="8203"/>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8204"/>
                                        </p:tgtEl>
                                        <p:attrNameLst>
                                          <p:attrName>style.visibility</p:attrName>
                                        </p:attrNameLst>
                                      </p:cBhvr>
                                      <p:to>
                                        <p:strVal val="visible"/>
                                      </p:to>
                                    </p:set>
                                    <p:animEffect transition="in" filter="barn(inVertical)">
                                      <p:cBhvr>
                                        <p:cTn id="67" dur="500"/>
                                        <p:tgtEl>
                                          <p:spTgt spid="820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8206"/>
                                        </p:tgtEl>
                                        <p:attrNameLst>
                                          <p:attrName>style.visibility</p:attrName>
                                        </p:attrNameLst>
                                      </p:cBhvr>
                                      <p:to>
                                        <p:strVal val="visible"/>
                                      </p:to>
                                    </p:set>
                                    <p:animEffect transition="in" filter="wipe(down)">
                                      <p:cBhvr>
                                        <p:cTn id="72" dur="500"/>
                                        <p:tgtEl>
                                          <p:spTgt spid="8206"/>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nodeType="click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barn(inVertical)">
                                      <p:cBhvr>
                                        <p:cTn id="77" dur="500"/>
                                        <p:tgtEl>
                                          <p:spTgt spid="29"/>
                                        </p:tgtEl>
                                      </p:cBhvr>
                                    </p:animEffect>
                                  </p:childTnLst>
                                </p:cTn>
                              </p:par>
                            </p:childTnLst>
                          </p:cTn>
                        </p:par>
                      </p:childTnLst>
                    </p:cTn>
                  </p:par>
                  <p:par>
                    <p:cTn id="78" fill="hold">
                      <p:stCondLst>
                        <p:cond delay="indefinite"/>
                      </p:stCondLst>
                      <p:childTnLst>
                        <p:par>
                          <p:cTn id="79" fill="hold">
                            <p:stCondLst>
                              <p:cond delay="0"/>
                            </p:stCondLst>
                            <p:childTnLst>
                              <p:par>
                                <p:cTn id="80" presetID="31" presetClass="entr" presetSubtype="0" fill="hold" nodeType="clickEffect">
                                  <p:stCondLst>
                                    <p:cond delay="0"/>
                                  </p:stCondLst>
                                  <p:childTnLst>
                                    <p:set>
                                      <p:cBhvr>
                                        <p:cTn id="81" dur="1" fill="hold">
                                          <p:stCondLst>
                                            <p:cond delay="0"/>
                                          </p:stCondLst>
                                        </p:cTn>
                                        <p:tgtEl>
                                          <p:spTgt spid="8207"/>
                                        </p:tgtEl>
                                        <p:attrNameLst>
                                          <p:attrName>style.visibility</p:attrName>
                                        </p:attrNameLst>
                                      </p:cBhvr>
                                      <p:to>
                                        <p:strVal val="visible"/>
                                      </p:to>
                                    </p:set>
                                    <p:anim calcmode="lin" valueType="num">
                                      <p:cBhvr>
                                        <p:cTn id="82" dur="1000" fill="hold"/>
                                        <p:tgtEl>
                                          <p:spTgt spid="8207"/>
                                        </p:tgtEl>
                                        <p:attrNameLst>
                                          <p:attrName>ppt_w</p:attrName>
                                        </p:attrNameLst>
                                      </p:cBhvr>
                                      <p:tavLst>
                                        <p:tav tm="0">
                                          <p:val>
                                            <p:fltVal val="0"/>
                                          </p:val>
                                        </p:tav>
                                        <p:tav tm="100000">
                                          <p:val>
                                            <p:strVal val="#ppt_w"/>
                                          </p:val>
                                        </p:tav>
                                      </p:tavLst>
                                    </p:anim>
                                    <p:anim calcmode="lin" valueType="num">
                                      <p:cBhvr>
                                        <p:cTn id="83" dur="1000" fill="hold"/>
                                        <p:tgtEl>
                                          <p:spTgt spid="8207"/>
                                        </p:tgtEl>
                                        <p:attrNameLst>
                                          <p:attrName>ppt_h</p:attrName>
                                        </p:attrNameLst>
                                      </p:cBhvr>
                                      <p:tavLst>
                                        <p:tav tm="0">
                                          <p:val>
                                            <p:fltVal val="0"/>
                                          </p:val>
                                        </p:tav>
                                        <p:tav tm="100000">
                                          <p:val>
                                            <p:strVal val="#ppt_h"/>
                                          </p:val>
                                        </p:tav>
                                      </p:tavLst>
                                    </p:anim>
                                    <p:anim calcmode="lin" valueType="num">
                                      <p:cBhvr>
                                        <p:cTn id="84" dur="1000" fill="hold"/>
                                        <p:tgtEl>
                                          <p:spTgt spid="8207"/>
                                        </p:tgtEl>
                                        <p:attrNameLst>
                                          <p:attrName>style.rotation</p:attrName>
                                        </p:attrNameLst>
                                      </p:cBhvr>
                                      <p:tavLst>
                                        <p:tav tm="0">
                                          <p:val>
                                            <p:fltVal val="90"/>
                                          </p:val>
                                        </p:tav>
                                        <p:tav tm="100000">
                                          <p:val>
                                            <p:fltVal val="0"/>
                                          </p:val>
                                        </p:tav>
                                      </p:tavLst>
                                    </p:anim>
                                    <p:animEffect transition="in" filter="fade">
                                      <p:cBhvr>
                                        <p:cTn id="85" dur="1000"/>
                                        <p:tgtEl>
                                          <p:spTgt spid="8207"/>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nodeType="click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wipe(down)">
                                      <p:cBhvr>
                                        <p:cTn id="90" dur="500"/>
                                        <p:tgtEl>
                                          <p:spTgt spid="30"/>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8208"/>
                                        </p:tgtEl>
                                        <p:attrNameLst>
                                          <p:attrName>style.visibility</p:attrName>
                                        </p:attrNameLst>
                                      </p:cBhvr>
                                      <p:to>
                                        <p:strVal val="visible"/>
                                      </p:to>
                                    </p:set>
                                    <p:anim calcmode="lin" valueType="num">
                                      <p:cBhvr>
                                        <p:cTn id="95" dur="500" fill="hold"/>
                                        <p:tgtEl>
                                          <p:spTgt spid="8208"/>
                                        </p:tgtEl>
                                        <p:attrNameLst>
                                          <p:attrName>ppt_w</p:attrName>
                                        </p:attrNameLst>
                                      </p:cBhvr>
                                      <p:tavLst>
                                        <p:tav tm="0">
                                          <p:val>
                                            <p:fltVal val="0"/>
                                          </p:val>
                                        </p:tav>
                                        <p:tav tm="100000">
                                          <p:val>
                                            <p:strVal val="#ppt_w"/>
                                          </p:val>
                                        </p:tav>
                                      </p:tavLst>
                                    </p:anim>
                                    <p:anim calcmode="lin" valueType="num">
                                      <p:cBhvr>
                                        <p:cTn id="96" dur="500" fill="hold"/>
                                        <p:tgtEl>
                                          <p:spTgt spid="8208"/>
                                        </p:tgtEl>
                                        <p:attrNameLst>
                                          <p:attrName>ppt_h</p:attrName>
                                        </p:attrNameLst>
                                      </p:cBhvr>
                                      <p:tavLst>
                                        <p:tav tm="0">
                                          <p:val>
                                            <p:fltVal val="0"/>
                                          </p:val>
                                        </p:tav>
                                        <p:tav tm="100000">
                                          <p:val>
                                            <p:strVal val="#ppt_h"/>
                                          </p:val>
                                        </p:tav>
                                      </p:tavLst>
                                    </p:anim>
                                    <p:animEffect transition="in" filter="fade">
                                      <p:cBhvr>
                                        <p:cTn id="97" dur="500"/>
                                        <p:tgtEl>
                                          <p:spTgt spid="8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0" y="760412"/>
            <a:ext cx="2647950"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95462" y="179167"/>
            <a:ext cx="2092239"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TERRENO A INTERVENIR</a:t>
            </a:r>
            <a:endParaRPr lang="es-EC" sz="1600" b="1" cap="all" dirty="0">
              <a:latin typeface="ISOCPEUR" panose="020B0604020202020204" pitchFamily="34" charset="0"/>
              <a:cs typeface="Arial" panose="020B0604020202020204" pitchFamily="34" charset="0"/>
            </a:endParaRPr>
          </a:p>
        </p:txBody>
      </p:sp>
      <p:pic>
        <p:nvPicPr>
          <p:cNvPr id="9219" name="Picture 3" descr="C:\Users\Intel\Desktop\CORRECCIONES\9999999999999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0138" y="-808155"/>
            <a:ext cx="8283727" cy="5173662"/>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58962" y="468866"/>
            <a:ext cx="1627369"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TERRENO RECICLADO</a:t>
            </a:r>
            <a:endParaRPr lang="es-EC" sz="1400" cap="all" dirty="0">
              <a:latin typeface="ISOCPEUR" panose="020B0604020202020204" pitchFamily="34" charset="0"/>
              <a:cs typeface="Arial" panose="020B0604020202020204" pitchFamily="34" charset="0"/>
            </a:endParaRPr>
          </a:p>
        </p:txBody>
      </p:sp>
      <p:pic>
        <p:nvPicPr>
          <p:cNvPr id="922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8093" t="4588" r="8981" b="3508"/>
          <a:stretch/>
        </p:blipFill>
        <p:spPr bwMode="auto">
          <a:xfrm>
            <a:off x="2895599" y="760411"/>
            <a:ext cx="3263901" cy="2315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3861" y="1168401"/>
            <a:ext cx="566739" cy="234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2895599" y="3230314"/>
            <a:ext cx="3263901" cy="1015663"/>
          </a:xfrm>
          <a:prstGeom prst="rect">
            <a:avLst/>
          </a:prstGeom>
          <a:noFill/>
        </p:spPr>
        <p:txBody>
          <a:bodyPr wrap="square" rtlCol="0">
            <a:spAutoFit/>
          </a:bodyPr>
          <a:lstStyle/>
          <a:p>
            <a:pPr algn="just"/>
            <a:r>
              <a:rPr lang="es-EC" sz="1000" dirty="0">
                <a:solidFill>
                  <a:schemeClr val="bg1">
                    <a:lumMod val="65000"/>
                  </a:schemeClr>
                </a:solidFill>
                <a:latin typeface="ISOCPEUR" panose="020B0604020202020204" pitchFamily="34" charset="0"/>
              </a:rPr>
              <a:t>Mediante un acuerdo </a:t>
            </a:r>
            <a:r>
              <a:rPr lang="es-EC" sz="1000" dirty="0" smtClean="0">
                <a:solidFill>
                  <a:schemeClr val="bg1">
                    <a:lumMod val="65000"/>
                  </a:schemeClr>
                </a:solidFill>
                <a:latin typeface="ISOCPEUR" panose="020B0604020202020204" pitchFamily="34" charset="0"/>
              </a:rPr>
              <a:t>participativo </a:t>
            </a:r>
            <a:r>
              <a:rPr lang="es-EC" sz="1000" dirty="0">
                <a:solidFill>
                  <a:schemeClr val="bg1">
                    <a:lumMod val="65000"/>
                  </a:schemeClr>
                </a:solidFill>
                <a:latin typeface="ISOCPEUR" panose="020B0604020202020204" pitchFamily="34" charset="0"/>
              </a:rPr>
              <a:t>entre la comunidad parroquial, autoridades y el alcalde de la Parroquia se ha llegado al acuerdo de reciclar este terreno que fue destinado </a:t>
            </a:r>
            <a:r>
              <a:rPr lang="es-EC" sz="1000" dirty="0" smtClean="0">
                <a:solidFill>
                  <a:schemeClr val="bg1">
                    <a:lumMod val="65000"/>
                  </a:schemeClr>
                </a:solidFill>
                <a:latin typeface="ISOCPEUR" panose="020B0604020202020204" pitchFamily="34" charset="0"/>
              </a:rPr>
              <a:t>para </a:t>
            </a:r>
            <a:r>
              <a:rPr lang="es-EC" sz="1000" dirty="0">
                <a:solidFill>
                  <a:schemeClr val="bg1">
                    <a:lumMod val="65000"/>
                  </a:schemeClr>
                </a:solidFill>
                <a:latin typeface="ISOCPEUR" panose="020B0604020202020204" pitchFamily="34" charset="0"/>
              </a:rPr>
              <a:t>las personas mayores de la parroquia. Sin embargo </a:t>
            </a:r>
            <a:r>
              <a:rPr lang="es-EC" sz="1000" dirty="0" smtClean="0">
                <a:solidFill>
                  <a:schemeClr val="bg1">
                    <a:lumMod val="65000"/>
                  </a:schemeClr>
                </a:solidFill>
                <a:latin typeface="ISOCPEUR" panose="020B0604020202020204" pitchFamily="34" charset="0"/>
              </a:rPr>
              <a:t>perdió </a:t>
            </a:r>
            <a:r>
              <a:rPr lang="es-EC" sz="1000" dirty="0">
                <a:solidFill>
                  <a:schemeClr val="bg1">
                    <a:lumMod val="65000"/>
                  </a:schemeClr>
                </a:solidFill>
                <a:latin typeface="ISOCPEUR" panose="020B0604020202020204" pitchFamily="34" charset="0"/>
              </a:rPr>
              <a:t>efecto ya que estos fueron ubicados en un nuevo equipamiento.</a:t>
            </a:r>
          </a:p>
        </p:txBody>
      </p:sp>
      <p:pic>
        <p:nvPicPr>
          <p:cNvPr id="9222"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r="55688"/>
          <a:stretch/>
        </p:blipFill>
        <p:spPr bwMode="auto">
          <a:xfrm>
            <a:off x="6233887" y="1116011"/>
            <a:ext cx="1360952" cy="1042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l="54778"/>
          <a:stretch/>
        </p:blipFill>
        <p:spPr bwMode="auto">
          <a:xfrm>
            <a:off x="7694399" y="1084415"/>
            <a:ext cx="1430980" cy="107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3216" y="2336331"/>
            <a:ext cx="1361623" cy="791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40650" y="2273977"/>
            <a:ext cx="1429610" cy="856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13 Rectángulo"/>
          <p:cNvSpPr/>
          <p:nvPr/>
        </p:nvSpPr>
        <p:spPr>
          <a:xfrm>
            <a:off x="2794381" y="469320"/>
            <a:ext cx="1438214"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ÁREA A DEMOLER</a:t>
            </a:r>
            <a:endParaRPr lang="es-EC" sz="1400" cap="all" dirty="0">
              <a:latin typeface="ISOCPEUR" panose="020B0604020202020204" pitchFamily="34" charset="0"/>
              <a:cs typeface="Arial" panose="020B0604020202020204" pitchFamily="34" charset="0"/>
            </a:endParaRPr>
          </a:p>
        </p:txBody>
      </p:sp>
      <p:sp>
        <p:nvSpPr>
          <p:cNvPr id="15" name="14 Rectángulo"/>
          <p:cNvSpPr/>
          <p:nvPr/>
        </p:nvSpPr>
        <p:spPr>
          <a:xfrm>
            <a:off x="6218631" y="737408"/>
            <a:ext cx="1255472"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PREEXISTENCIA</a:t>
            </a:r>
            <a:endParaRPr lang="es-EC" sz="1400" cap="all" dirty="0">
              <a:latin typeface="ISOCPEUR" panose="020B0604020202020204" pitchFamily="34" charset="0"/>
              <a:cs typeface="Arial" panose="020B0604020202020204" pitchFamily="34" charset="0"/>
            </a:endParaRPr>
          </a:p>
        </p:txBody>
      </p:sp>
      <p:pic>
        <p:nvPicPr>
          <p:cNvPr id="9225" name="Picture 9"/>
          <p:cNvPicPr>
            <a:picLocks noChangeAspect="1" noChangeArrowheads="1"/>
          </p:cNvPicPr>
          <p:nvPr/>
        </p:nvPicPr>
        <p:blipFill rotWithShape="1">
          <a:blip r:embed="rId9">
            <a:extLst>
              <a:ext uri="{28A0092B-C50C-407E-A947-70E740481C1C}">
                <a14:useLocalDpi xmlns:a14="http://schemas.microsoft.com/office/drawing/2010/main" val="0"/>
              </a:ext>
            </a:extLst>
          </a:blip>
          <a:srcRect b="50000"/>
          <a:stretch/>
        </p:blipFill>
        <p:spPr bwMode="auto">
          <a:xfrm>
            <a:off x="0" y="4279900"/>
            <a:ext cx="9144000" cy="1129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9"/>
          <p:cNvPicPr>
            <a:picLocks noChangeAspect="1" noChangeArrowheads="1"/>
          </p:cNvPicPr>
          <p:nvPr/>
        </p:nvPicPr>
        <p:blipFill rotWithShape="1">
          <a:blip r:embed="rId9">
            <a:extLst>
              <a:ext uri="{28A0092B-C50C-407E-A947-70E740481C1C}">
                <a14:useLocalDpi xmlns:a14="http://schemas.microsoft.com/office/drawing/2010/main" val="0"/>
              </a:ext>
            </a:extLst>
          </a:blip>
          <a:srcRect t="53382"/>
          <a:stretch/>
        </p:blipFill>
        <p:spPr bwMode="auto">
          <a:xfrm>
            <a:off x="0" y="5673725"/>
            <a:ext cx="9144000" cy="1053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109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randombar(horizontal)">
                                      <p:cBhvr>
                                        <p:cTn id="17" dur="500"/>
                                        <p:tgtEl>
                                          <p:spTgt spid="921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9219"/>
                                        </p:tgtEl>
                                        <p:attrNameLst>
                                          <p:attrName>style.visibility</p:attrName>
                                        </p:attrNameLst>
                                      </p:cBhvr>
                                      <p:to>
                                        <p:strVal val="visible"/>
                                      </p:to>
                                    </p:set>
                                    <p:animEffect transition="in" filter="circle(in)">
                                      <p:cBhvr>
                                        <p:cTn id="22" dur="2000"/>
                                        <p:tgtEl>
                                          <p:spTgt spid="921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circle(in)">
                                      <p:cBhvr>
                                        <p:cTn id="34" dur="20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9220"/>
                                        </p:tgtEl>
                                        <p:attrNameLst>
                                          <p:attrName>style.visibility</p:attrName>
                                        </p:attrNameLst>
                                      </p:cBhvr>
                                      <p:to>
                                        <p:strVal val="visible"/>
                                      </p:to>
                                    </p:set>
                                    <p:anim calcmode="lin" valueType="num">
                                      <p:cBhvr>
                                        <p:cTn id="39" dur="500" fill="hold"/>
                                        <p:tgtEl>
                                          <p:spTgt spid="9220"/>
                                        </p:tgtEl>
                                        <p:attrNameLst>
                                          <p:attrName>ppt_w</p:attrName>
                                        </p:attrNameLst>
                                      </p:cBhvr>
                                      <p:tavLst>
                                        <p:tav tm="0">
                                          <p:val>
                                            <p:fltVal val="0"/>
                                          </p:val>
                                        </p:tav>
                                        <p:tav tm="100000">
                                          <p:val>
                                            <p:strVal val="#ppt_w"/>
                                          </p:val>
                                        </p:tav>
                                      </p:tavLst>
                                    </p:anim>
                                    <p:anim calcmode="lin" valueType="num">
                                      <p:cBhvr>
                                        <p:cTn id="40" dur="500" fill="hold"/>
                                        <p:tgtEl>
                                          <p:spTgt spid="9220"/>
                                        </p:tgtEl>
                                        <p:attrNameLst>
                                          <p:attrName>ppt_h</p:attrName>
                                        </p:attrNameLst>
                                      </p:cBhvr>
                                      <p:tavLst>
                                        <p:tav tm="0">
                                          <p:val>
                                            <p:fltVal val="0"/>
                                          </p:val>
                                        </p:tav>
                                        <p:tav tm="100000">
                                          <p:val>
                                            <p:strVal val="#ppt_h"/>
                                          </p:val>
                                        </p:tav>
                                      </p:tavLst>
                                    </p:anim>
                                    <p:animEffect transition="in" filter="fade">
                                      <p:cBhvr>
                                        <p:cTn id="41" dur="500"/>
                                        <p:tgtEl>
                                          <p:spTgt spid="9220"/>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9221"/>
                                        </p:tgtEl>
                                        <p:attrNameLst>
                                          <p:attrName>style.visibility</p:attrName>
                                        </p:attrNameLst>
                                      </p:cBhvr>
                                      <p:to>
                                        <p:strVal val="visible"/>
                                      </p:to>
                                    </p:set>
                                    <p:anim calcmode="lin" valueType="num">
                                      <p:cBhvr>
                                        <p:cTn id="46" dur="500" fill="hold"/>
                                        <p:tgtEl>
                                          <p:spTgt spid="9221"/>
                                        </p:tgtEl>
                                        <p:attrNameLst>
                                          <p:attrName>ppt_w</p:attrName>
                                        </p:attrNameLst>
                                      </p:cBhvr>
                                      <p:tavLst>
                                        <p:tav tm="0">
                                          <p:val>
                                            <p:fltVal val="0"/>
                                          </p:val>
                                        </p:tav>
                                        <p:tav tm="100000">
                                          <p:val>
                                            <p:strVal val="#ppt_w"/>
                                          </p:val>
                                        </p:tav>
                                      </p:tavLst>
                                    </p:anim>
                                    <p:anim calcmode="lin" valueType="num">
                                      <p:cBhvr>
                                        <p:cTn id="47" dur="500" fill="hold"/>
                                        <p:tgtEl>
                                          <p:spTgt spid="9221"/>
                                        </p:tgtEl>
                                        <p:attrNameLst>
                                          <p:attrName>ppt_h</p:attrName>
                                        </p:attrNameLst>
                                      </p:cBhvr>
                                      <p:tavLst>
                                        <p:tav tm="0">
                                          <p:val>
                                            <p:fltVal val="0"/>
                                          </p:val>
                                        </p:tav>
                                        <p:tav tm="100000">
                                          <p:val>
                                            <p:strVal val="#ppt_h"/>
                                          </p:val>
                                        </p:tav>
                                      </p:tavLst>
                                    </p:anim>
                                    <p:animEffect transition="in" filter="fade">
                                      <p:cBhvr>
                                        <p:cTn id="48" dur="500"/>
                                        <p:tgtEl>
                                          <p:spTgt spid="9221"/>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ntr" presetSubtype="16"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circle(in)">
                                      <p:cBhvr>
                                        <p:cTn id="53" dur="20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nodeType="clickEffect">
                                  <p:stCondLst>
                                    <p:cond delay="0"/>
                                  </p:stCondLst>
                                  <p:childTnLst>
                                    <p:set>
                                      <p:cBhvr>
                                        <p:cTn id="57" dur="1" fill="hold">
                                          <p:stCondLst>
                                            <p:cond delay="0"/>
                                          </p:stCondLst>
                                        </p:cTn>
                                        <p:tgtEl>
                                          <p:spTgt spid="9222"/>
                                        </p:tgtEl>
                                        <p:attrNameLst>
                                          <p:attrName>style.visibility</p:attrName>
                                        </p:attrNameLst>
                                      </p:cBhvr>
                                      <p:to>
                                        <p:strVal val="visible"/>
                                      </p:to>
                                    </p:set>
                                    <p:animEffect transition="in" filter="wheel(1)">
                                      <p:cBhvr>
                                        <p:cTn id="58" dur="2000"/>
                                        <p:tgtEl>
                                          <p:spTgt spid="9222"/>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randombar(horizontal)">
                                      <p:cBhvr>
                                        <p:cTn id="63" dur="500"/>
                                        <p:tgtEl>
                                          <p:spTgt spid="11"/>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nodeType="clickEffect">
                                  <p:stCondLst>
                                    <p:cond delay="0"/>
                                  </p:stCondLst>
                                  <p:childTnLst>
                                    <p:set>
                                      <p:cBhvr>
                                        <p:cTn id="67" dur="1" fill="hold">
                                          <p:stCondLst>
                                            <p:cond delay="0"/>
                                          </p:stCondLst>
                                        </p:cTn>
                                        <p:tgtEl>
                                          <p:spTgt spid="9223"/>
                                        </p:tgtEl>
                                        <p:attrNameLst>
                                          <p:attrName>style.visibility</p:attrName>
                                        </p:attrNameLst>
                                      </p:cBhvr>
                                      <p:to>
                                        <p:strVal val="visible"/>
                                      </p:to>
                                    </p:set>
                                    <p:animEffect transition="in" filter="wheel(1)">
                                      <p:cBhvr>
                                        <p:cTn id="68" dur="2000"/>
                                        <p:tgtEl>
                                          <p:spTgt spid="9223"/>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9224"/>
                                        </p:tgtEl>
                                        <p:attrNameLst>
                                          <p:attrName>style.visibility</p:attrName>
                                        </p:attrNameLst>
                                      </p:cBhvr>
                                      <p:to>
                                        <p:strVal val="visible"/>
                                      </p:to>
                                    </p:set>
                                    <p:animEffect transition="in" filter="wipe(down)">
                                      <p:cBhvr>
                                        <p:cTn id="73" dur="500"/>
                                        <p:tgtEl>
                                          <p:spTgt spid="9224"/>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9225"/>
                                        </p:tgtEl>
                                        <p:attrNameLst>
                                          <p:attrName>style.visibility</p:attrName>
                                        </p:attrNameLst>
                                      </p:cBhvr>
                                      <p:to>
                                        <p:strVal val="visible"/>
                                      </p:to>
                                    </p:set>
                                    <p:anim calcmode="lin" valueType="num">
                                      <p:cBhvr>
                                        <p:cTn id="78" dur="500" fill="hold"/>
                                        <p:tgtEl>
                                          <p:spTgt spid="9225"/>
                                        </p:tgtEl>
                                        <p:attrNameLst>
                                          <p:attrName>ppt_w</p:attrName>
                                        </p:attrNameLst>
                                      </p:cBhvr>
                                      <p:tavLst>
                                        <p:tav tm="0">
                                          <p:val>
                                            <p:fltVal val="0"/>
                                          </p:val>
                                        </p:tav>
                                        <p:tav tm="100000">
                                          <p:val>
                                            <p:strVal val="#ppt_w"/>
                                          </p:val>
                                        </p:tav>
                                      </p:tavLst>
                                    </p:anim>
                                    <p:anim calcmode="lin" valueType="num">
                                      <p:cBhvr>
                                        <p:cTn id="79" dur="500" fill="hold"/>
                                        <p:tgtEl>
                                          <p:spTgt spid="9225"/>
                                        </p:tgtEl>
                                        <p:attrNameLst>
                                          <p:attrName>ppt_h</p:attrName>
                                        </p:attrNameLst>
                                      </p:cBhvr>
                                      <p:tavLst>
                                        <p:tav tm="0">
                                          <p:val>
                                            <p:fltVal val="0"/>
                                          </p:val>
                                        </p:tav>
                                        <p:tav tm="100000">
                                          <p:val>
                                            <p:strVal val="#ppt_h"/>
                                          </p:val>
                                        </p:tav>
                                      </p:tavLst>
                                    </p:anim>
                                    <p:animEffect transition="in" filter="fade">
                                      <p:cBhvr>
                                        <p:cTn id="80" dur="500"/>
                                        <p:tgtEl>
                                          <p:spTgt spid="9225"/>
                                        </p:tgtEl>
                                      </p:cBhvr>
                                    </p:animEffect>
                                  </p:childTnLst>
                                </p:cTn>
                              </p:par>
                            </p:childTnLst>
                          </p:cTn>
                        </p:par>
                      </p:childTnLst>
                    </p:cTn>
                  </p:par>
                  <p:par>
                    <p:cTn id="81" fill="hold">
                      <p:stCondLst>
                        <p:cond delay="indefinite"/>
                      </p:stCondLst>
                      <p:childTnLst>
                        <p:par>
                          <p:cTn id="82" fill="hold">
                            <p:stCondLst>
                              <p:cond delay="0"/>
                            </p:stCondLst>
                            <p:childTnLst>
                              <p:par>
                                <p:cTn id="83" presetID="31" presetClass="entr" presetSubtype="0" fill="hold"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1000" fill="hold"/>
                                        <p:tgtEl>
                                          <p:spTgt spid="17"/>
                                        </p:tgtEl>
                                        <p:attrNameLst>
                                          <p:attrName>ppt_w</p:attrName>
                                        </p:attrNameLst>
                                      </p:cBhvr>
                                      <p:tavLst>
                                        <p:tav tm="0">
                                          <p:val>
                                            <p:fltVal val="0"/>
                                          </p:val>
                                        </p:tav>
                                        <p:tav tm="100000">
                                          <p:val>
                                            <p:strVal val="#ppt_w"/>
                                          </p:val>
                                        </p:tav>
                                      </p:tavLst>
                                    </p:anim>
                                    <p:anim calcmode="lin" valueType="num">
                                      <p:cBhvr>
                                        <p:cTn id="86" dur="1000" fill="hold"/>
                                        <p:tgtEl>
                                          <p:spTgt spid="17"/>
                                        </p:tgtEl>
                                        <p:attrNameLst>
                                          <p:attrName>ppt_h</p:attrName>
                                        </p:attrNameLst>
                                      </p:cBhvr>
                                      <p:tavLst>
                                        <p:tav tm="0">
                                          <p:val>
                                            <p:fltVal val="0"/>
                                          </p:val>
                                        </p:tav>
                                        <p:tav tm="100000">
                                          <p:val>
                                            <p:strVal val="#ppt_h"/>
                                          </p:val>
                                        </p:tav>
                                      </p:tavLst>
                                    </p:anim>
                                    <p:anim calcmode="lin" valueType="num">
                                      <p:cBhvr>
                                        <p:cTn id="87" dur="1000" fill="hold"/>
                                        <p:tgtEl>
                                          <p:spTgt spid="17"/>
                                        </p:tgtEl>
                                        <p:attrNameLst>
                                          <p:attrName>style.rotation</p:attrName>
                                        </p:attrNameLst>
                                      </p:cBhvr>
                                      <p:tavLst>
                                        <p:tav tm="0">
                                          <p:val>
                                            <p:fltVal val="90"/>
                                          </p:val>
                                        </p:tav>
                                        <p:tav tm="100000">
                                          <p:val>
                                            <p:fltVal val="0"/>
                                          </p:val>
                                        </p:tav>
                                      </p:tavLst>
                                    </p:anim>
                                    <p:animEffect transition="in" filter="fade">
                                      <p:cBhvr>
                                        <p:cTn id="8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p:bldP spid="14" grpId="0"/>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19683" t="5242" r="26798"/>
          <a:stretch/>
        </p:blipFill>
        <p:spPr bwMode="auto">
          <a:xfrm>
            <a:off x="3563938" y="1235532"/>
            <a:ext cx="1079500" cy="122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195462" y="179167"/>
            <a:ext cx="5351145"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CRITERIOS DE APROXIMACIÓN EN RELACIÓN A LA IMPLANTACIÓN</a:t>
            </a:r>
            <a:endParaRPr lang="es-EC" sz="1600" b="1" cap="all" dirty="0">
              <a:latin typeface="ISOCPEUR" panose="020B0604020202020204" pitchFamily="34" charset="0"/>
              <a:cs typeface="Arial" panose="020B0604020202020204" pitchFamily="34" charset="0"/>
            </a:endParaRPr>
          </a:p>
        </p:txBody>
      </p:sp>
      <p:sp>
        <p:nvSpPr>
          <p:cNvPr id="3" name="2 Rectángulo"/>
          <p:cNvSpPr/>
          <p:nvPr/>
        </p:nvSpPr>
        <p:spPr>
          <a:xfrm>
            <a:off x="258962" y="494266"/>
            <a:ext cx="1369286"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ESTADO ACTUAL</a:t>
            </a:r>
            <a:endParaRPr lang="es-EC" sz="1400" cap="all" dirty="0">
              <a:latin typeface="ISOCPEUR"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7197"/>
          <a:stretch/>
        </p:blipFill>
        <p:spPr bwMode="auto">
          <a:xfrm>
            <a:off x="-274438" y="979843"/>
            <a:ext cx="3792338" cy="2285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806" y="827444"/>
            <a:ext cx="2794594" cy="30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descr="C:\Users\Intel\Desktop\CORRECCIONES\20.png"/>
          <p:cNvPicPr>
            <a:picLocks noChangeAspect="1" noChangeArrowheads="1"/>
          </p:cNvPicPr>
          <p:nvPr/>
        </p:nvPicPr>
        <p:blipFill rotWithShape="1">
          <a:blip r:embed="rId5">
            <a:extLst>
              <a:ext uri="{28A0092B-C50C-407E-A947-70E740481C1C}">
                <a14:useLocalDpi xmlns:a14="http://schemas.microsoft.com/office/drawing/2010/main" val="0"/>
              </a:ext>
            </a:extLst>
          </a:blip>
          <a:srcRect l="30376" t="35888" r="30343" b="38945"/>
          <a:stretch/>
        </p:blipFill>
        <p:spPr bwMode="auto">
          <a:xfrm>
            <a:off x="394793" y="979843"/>
            <a:ext cx="3169145" cy="1268057"/>
          </a:xfrm>
          <a:prstGeom prst="rect">
            <a:avLst/>
          </a:prstGeom>
          <a:noFill/>
          <a:extLst>
            <a:ext uri="{909E8E84-426E-40DD-AFC4-6F175D3DCCD1}">
              <a14:hiddenFill xmlns:a14="http://schemas.microsoft.com/office/drawing/2010/main">
                <a:solidFill>
                  <a:srgbClr val="FFFFFF"/>
                </a:solidFill>
              </a14:hiddenFill>
            </a:ext>
          </a:extLst>
        </p:spPr>
      </p:pic>
      <p:sp>
        <p:nvSpPr>
          <p:cNvPr id="4" name="3 Forma libre"/>
          <p:cNvSpPr/>
          <p:nvPr/>
        </p:nvSpPr>
        <p:spPr>
          <a:xfrm>
            <a:off x="1609031" y="2068909"/>
            <a:ext cx="508000" cy="251909"/>
          </a:xfrm>
          <a:custGeom>
            <a:avLst/>
            <a:gdLst>
              <a:gd name="connsiteX0" fmla="*/ 215900 w 508000"/>
              <a:gd name="connsiteY0" fmla="*/ 242491 h 251909"/>
              <a:gd name="connsiteX1" fmla="*/ 279400 w 508000"/>
              <a:gd name="connsiteY1" fmla="*/ 229791 h 251909"/>
              <a:gd name="connsiteX2" fmla="*/ 393700 w 508000"/>
              <a:gd name="connsiteY2" fmla="*/ 191691 h 251909"/>
              <a:gd name="connsiteX3" fmla="*/ 469900 w 508000"/>
              <a:gd name="connsiteY3" fmla="*/ 166291 h 251909"/>
              <a:gd name="connsiteX4" fmla="*/ 508000 w 508000"/>
              <a:gd name="connsiteY4" fmla="*/ 153591 h 251909"/>
              <a:gd name="connsiteX5" fmla="*/ 419100 w 508000"/>
              <a:gd name="connsiteY5" fmla="*/ 64691 h 251909"/>
              <a:gd name="connsiteX6" fmla="*/ 406400 w 508000"/>
              <a:gd name="connsiteY6" fmla="*/ 26591 h 251909"/>
              <a:gd name="connsiteX7" fmla="*/ 279400 w 508000"/>
              <a:gd name="connsiteY7" fmla="*/ 13891 h 251909"/>
              <a:gd name="connsiteX8" fmla="*/ 241300 w 508000"/>
              <a:gd name="connsiteY8" fmla="*/ 26591 h 251909"/>
              <a:gd name="connsiteX9" fmla="*/ 152400 w 508000"/>
              <a:gd name="connsiteY9" fmla="*/ 64691 h 251909"/>
              <a:gd name="connsiteX10" fmla="*/ 63500 w 508000"/>
              <a:gd name="connsiteY10" fmla="*/ 77391 h 251909"/>
              <a:gd name="connsiteX11" fmla="*/ 0 w 508000"/>
              <a:gd name="connsiteY11" fmla="*/ 90091 h 251909"/>
              <a:gd name="connsiteX12" fmla="*/ 88900 w 508000"/>
              <a:gd name="connsiteY12" fmla="*/ 191691 h 251909"/>
              <a:gd name="connsiteX13" fmla="*/ 127000 w 508000"/>
              <a:gd name="connsiteY13" fmla="*/ 204391 h 251909"/>
              <a:gd name="connsiteX14" fmla="*/ 215900 w 508000"/>
              <a:gd name="connsiteY14" fmla="*/ 242491 h 251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000" h="251909">
                <a:moveTo>
                  <a:pt x="215900" y="242491"/>
                </a:moveTo>
                <a:cubicBezTo>
                  <a:pt x="237067" y="238258"/>
                  <a:pt x="258575" y="235471"/>
                  <a:pt x="279400" y="229791"/>
                </a:cubicBezTo>
                <a:lnTo>
                  <a:pt x="393700" y="191691"/>
                </a:lnTo>
                <a:lnTo>
                  <a:pt x="469900" y="166291"/>
                </a:lnTo>
                <a:lnTo>
                  <a:pt x="508000" y="153591"/>
                </a:lnTo>
                <a:cubicBezTo>
                  <a:pt x="449774" y="66252"/>
                  <a:pt x="486160" y="87044"/>
                  <a:pt x="419100" y="64691"/>
                </a:cubicBezTo>
                <a:cubicBezTo>
                  <a:pt x="414867" y="51991"/>
                  <a:pt x="414763" y="37044"/>
                  <a:pt x="406400" y="26591"/>
                </a:cubicBezTo>
                <a:cubicBezTo>
                  <a:pt x="369781" y="-19183"/>
                  <a:pt x="331660" y="6425"/>
                  <a:pt x="279400" y="13891"/>
                </a:cubicBezTo>
                <a:cubicBezTo>
                  <a:pt x="266700" y="18124"/>
                  <a:pt x="253605" y="21318"/>
                  <a:pt x="241300" y="26591"/>
                </a:cubicBezTo>
                <a:cubicBezTo>
                  <a:pt x="205157" y="42081"/>
                  <a:pt x="189630" y="57245"/>
                  <a:pt x="152400" y="64691"/>
                </a:cubicBezTo>
                <a:cubicBezTo>
                  <a:pt x="123047" y="70562"/>
                  <a:pt x="93027" y="72470"/>
                  <a:pt x="63500" y="77391"/>
                </a:cubicBezTo>
                <a:cubicBezTo>
                  <a:pt x="42208" y="80940"/>
                  <a:pt x="21167" y="85858"/>
                  <a:pt x="0" y="90091"/>
                </a:cubicBezTo>
                <a:cubicBezTo>
                  <a:pt x="38100" y="147241"/>
                  <a:pt x="35983" y="165233"/>
                  <a:pt x="88900" y="191691"/>
                </a:cubicBezTo>
                <a:cubicBezTo>
                  <a:pt x="100874" y="197678"/>
                  <a:pt x="115298" y="197890"/>
                  <a:pt x="127000" y="204391"/>
                </a:cubicBezTo>
                <a:cubicBezTo>
                  <a:pt x="235347" y="264584"/>
                  <a:pt x="162656" y="255191"/>
                  <a:pt x="215900" y="242491"/>
                </a:cubicBezTo>
                <a:close/>
              </a:path>
            </a:pathLst>
          </a:custGeom>
          <a:gradFill>
            <a:gsLst>
              <a:gs pos="0">
                <a:schemeClr val="accent4">
                  <a:satMod val="103000"/>
                  <a:lumMod val="102000"/>
                  <a:tint val="94000"/>
                  <a:alpha val="35000"/>
                </a:schemeClr>
              </a:gs>
              <a:gs pos="50000">
                <a:schemeClr val="accent4">
                  <a:satMod val="110000"/>
                  <a:lumMod val="100000"/>
                  <a:shade val="100000"/>
                </a:schemeClr>
              </a:gs>
              <a:gs pos="100000">
                <a:schemeClr val="accent4">
                  <a:lumMod val="99000"/>
                  <a:satMod val="120000"/>
                  <a:shade val="78000"/>
                </a:schemeClr>
              </a:gs>
            </a:gsLst>
          </a:gra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C">
              <a:ln>
                <a:solidFill>
                  <a:srgbClr val="FFFF00"/>
                </a:solidFill>
              </a:ln>
              <a:solidFill>
                <a:srgbClr val="FFFF00"/>
              </a:solidFill>
            </a:endParaRPr>
          </a:p>
        </p:txBody>
      </p:sp>
      <p:pic>
        <p:nvPicPr>
          <p:cNvPr id="1024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7901" y="2478386"/>
            <a:ext cx="2447925" cy="405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11"/>
          <p:cNvPicPr>
            <a:picLocks noChangeAspect="1" noChangeArrowheads="1"/>
          </p:cNvPicPr>
          <p:nvPr/>
        </p:nvPicPr>
        <p:blipFill rotWithShape="1">
          <a:blip r:embed="rId7">
            <a:extLst>
              <a:ext uri="{28A0092B-C50C-407E-A947-70E740481C1C}">
                <a14:useLocalDpi xmlns:a14="http://schemas.microsoft.com/office/drawing/2010/main" val="0"/>
              </a:ext>
            </a:extLst>
          </a:blip>
          <a:srcRect l="6907" t="39352" r="13733"/>
          <a:stretch/>
        </p:blipFill>
        <p:spPr bwMode="auto">
          <a:xfrm>
            <a:off x="5168901" y="1232517"/>
            <a:ext cx="3797299" cy="1448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Forma libre"/>
          <p:cNvSpPr/>
          <p:nvPr/>
        </p:nvSpPr>
        <p:spPr>
          <a:xfrm>
            <a:off x="6078889" y="2006600"/>
            <a:ext cx="498089" cy="241300"/>
          </a:xfrm>
          <a:custGeom>
            <a:avLst/>
            <a:gdLst>
              <a:gd name="connsiteX0" fmla="*/ 106011 w 498089"/>
              <a:gd name="connsiteY0" fmla="*/ 0 h 241300"/>
              <a:gd name="connsiteX1" fmla="*/ 169511 w 498089"/>
              <a:gd name="connsiteY1" fmla="*/ 12700 h 241300"/>
              <a:gd name="connsiteX2" fmla="*/ 487011 w 498089"/>
              <a:gd name="connsiteY2" fmla="*/ 25400 h 241300"/>
              <a:gd name="connsiteX3" fmla="*/ 474311 w 498089"/>
              <a:gd name="connsiteY3" fmla="*/ 114300 h 241300"/>
              <a:gd name="connsiteX4" fmla="*/ 448911 w 498089"/>
              <a:gd name="connsiteY4" fmla="*/ 190500 h 241300"/>
              <a:gd name="connsiteX5" fmla="*/ 436211 w 498089"/>
              <a:gd name="connsiteY5" fmla="*/ 228600 h 241300"/>
              <a:gd name="connsiteX6" fmla="*/ 398111 w 498089"/>
              <a:gd name="connsiteY6" fmla="*/ 241300 h 241300"/>
              <a:gd name="connsiteX7" fmla="*/ 283811 w 498089"/>
              <a:gd name="connsiteY7" fmla="*/ 228600 h 241300"/>
              <a:gd name="connsiteX8" fmla="*/ 4411 w 498089"/>
              <a:gd name="connsiteY8" fmla="*/ 215900 h 241300"/>
              <a:gd name="connsiteX9" fmla="*/ 17111 w 498089"/>
              <a:gd name="connsiteY9" fmla="*/ 177800 h 241300"/>
              <a:gd name="connsiteX10" fmla="*/ 80611 w 498089"/>
              <a:gd name="connsiteY10" fmla="*/ 114300 h 241300"/>
              <a:gd name="connsiteX11" fmla="*/ 93311 w 498089"/>
              <a:gd name="connsiteY11" fmla="*/ 76200 h 241300"/>
              <a:gd name="connsiteX12" fmla="*/ 106011 w 498089"/>
              <a:gd name="connsiteY12" fmla="*/ 12700 h 241300"/>
              <a:gd name="connsiteX13" fmla="*/ 106011 w 498089"/>
              <a:gd name="connsiteY13" fmla="*/ 0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8089" h="241300">
                <a:moveTo>
                  <a:pt x="106011" y="0"/>
                </a:moveTo>
                <a:cubicBezTo>
                  <a:pt x="116594" y="0"/>
                  <a:pt x="147973" y="11264"/>
                  <a:pt x="169511" y="12700"/>
                </a:cubicBezTo>
                <a:cubicBezTo>
                  <a:pt x="275194" y="19746"/>
                  <a:pt x="386528" y="-8094"/>
                  <a:pt x="487011" y="25400"/>
                </a:cubicBezTo>
                <a:cubicBezTo>
                  <a:pt x="515409" y="34866"/>
                  <a:pt x="481042" y="85132"/>
                  <a:pt x="474311" y="114300"/>
                </a:cubicBezTo>
                <a:cubicBezTo>
                  <a:pt x="468291" y="140388"/>
                  <a:pt x="457378" y="165100"/>
                  <a:pt x="448911" y="190500"/>
                </a:cubicBezTo>
                <a:cubicBezTo>
                  <a:pt x="444678" y="203200"/>
                  <a:pt x="448911" y="224367"/>
                  <a:pt x="436211" y="228600"/>
                </a:cubicBezTo>
                <a:lnTo>
                  <a:pt x="398111" y="241300"/>
                </a:lnTo>
                <a:cubicBezTo>
                  <a:pt x="360011" y="237067"/>
                  <a:pt x="322066" y="231068"/>
                  <a:pt x="283811" y="228600"/>
                </a:cubicBezTo>
                <a:cubicBezTo>
                  <a:pt x="190775" y="222598"/>
                  <a:pt x="95994" y="233344"/>
                  <a:pt x="4411" y="215900"/>
                </a:cubicBezTo>
                <a:cubicBezTo>
                  <a:pt x="-8740" y="213395"/>
                  <a:pt x="11124" y="189774"/>
                  <a:pt x="17111" y="177800"/>
                </a:cubicBezTo>
                <a:cubicBezTo>
                  <a:pt x="38278" y="135467"/>
                  <a:pt x="42511" y="139700"/>
                  <a:pt x="80611" y="114300"/>
                </a:cubicBezTo>
                <a:cubicBezTo>
                  <a:pt x="84844" y="101600"/>
                  <a:pt x="90064" y="89187"/>
                  <a:pt x="93311" y="76200"/>
                </a:cubicBezTo>
                <a:cubicBezTo>
                  <a:pt x="98546" y="55259"/>
                  <a:pt x="97508" y="32541"/>
                  <a:pt x="106011" y="12700"/>
                </a:cubicBezTo>
                <a:cubicBezTo>
                  <a:pt x="110728" y="1694"/>
                  <a:pt x="95428" y="0"/>
                  <a:pt x="106011" y="0"/>
                </a:cubicBezTo>
                <a:close/>
              </a:path>
            </a:pathLst>
          </a:custGeom>
          <a:solidFill>
            <a:schemeClr val="accent4">
              <a:alpha val="34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EC"/>
          </a:p>
        </p:txBody>
      </p:sp>
      <p:pic>
        <p:nvPicPr>
          <p:cNvPr id="10253" name="Picture 13" descr="C:\Users\Intel\Desktop\CORRECCIONES\121213.png"/>
          <p:cNvPicPr>
            <a:picLocks noChangeAspect="1" noChangeArrowheads="1"/>
          </p:cNvPicPr>
          <p:nvPr/>
        </p:nvPicPr>
        <p:blipFill rotWithShape="1">
          <a:blip r:embed="rId8">
            <a:extLst>
              <a:ext uri="{28A0092B-C50C-407E-A947-70E740481C1C}">
                <a14:useLocalDpi xmlns:a14="http://schemas.microsoft.com/office/drawing/2010/main" val="0"/>
              </a:ext>
            </a:extLst>
          </a:blip>
          <a:srcRect l="37525" t="38444" r="35872" b="38637"/>
          <a:stretch/>
        </p:blipFill>
        <p:spPr bwMode="auto">
          <a:xfrm>
            <a:off x="6223001" y="802043"/>
            <a:ext cx="2146299" cy="1154802"/>
          </a:xfrm>
          <a:prstGeom prst="rect">
            <a:avLst/>
          </a:prstGeom>
          <a:noFill/>
          <a:extLst>
            <a:ext uri="{909E8E84-426E-40DD-AFC4-6F175D3DCCD1}">
              <a14:hiddenFill xmlns:a14="http://schemas.microsoft.com/office/drawing/2010/main">
                <a:solidFill>
                  <a:srgbClr val="FFFFFF"/>
                </a:solidFill>
              </a14:hiddenFill>
            </a:ext>
          </a:extLst>
        </p:spPr>
      </p:pic>
      <p:pic>
        <p:nvPicPr>
          <p:cNvPr id="10254"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86450" y="539287"/>
            <a:ext cx="2686050" cy="30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5"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07128" y="2660650"/>
            <a:ext cx="25527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20 Rectángulo"/>
          <p:cNvSpPr/>
          <p:nvPr/>
        </p:nvSpPr>
        <p:spPr>
          <a:xfrm>
            <a:off x="394793" y="3389866"/>
            <a:ext cx="1021433"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PROPUESTA</a:t>
            </a:r>
            <a:endParaRPr lang="es-EC" sz="1400" cap="all" dirty="0">
              <a:latin typeface="ISOCPEUR" panose="020B0604020202020204" pitchFamily="34" charset="0"/>
              <a:cs typeface="Arial" panose="020B0604020202020204" pitchFamily="34" charset="0"/>
            </a:endParaRPr>
          </a:p>
        </p:txBody>
      </p:sp>
      <p:pic>
        <p:nvPicPr>
          <p:cNvPr id="10256" name="Picture 16"/>
          <p:cNvPicPr>
            <a:picLocks noChangeAspect="1" noChangeArrowheads="1"/>
          </p:cNvPicPr>
          <p:nvPr/>
        </p:nvPicPr>
        <p:blipFill rotWithShape="1">
          <a:blip r:embed="rId11">
            <a:extLst>
              <a:ext uri="{28A0092B-C50C-407E-A947-70E740481C1C}">
                <a14:useLocalDpi xmlns:a14="http://schemas.microsoft.com/office/drawing/2010/main" val="0"/>
              </a:ext>
            </a:extLst>
          </a:blip>
          <a:srcRect l="4908" r="13104"/>
          <a:stretch/>
        </p:blipFill>
        <p:spPr bwMode="auto">
          <a:xfrm>
            <a:off x="78440" y="4883150"/>
            <a:ext cx="2675572" cy="162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Forma libre"/>
          <p:cNvSpPr/>
          <p:nvPr/>
        </p:nvSpPr>
        <p:spPr>
          <a:xfrm>
            <a:off x="1645363" y="5367580"/>
            <a:ext cx="270569" cy="81679"/>
          </a:xfrm>
          <a:custGeom>
            <a:avLst/>
            <a:gdLst>
              <a:gd name="connsiteX0" fmla="*/ 930 w 254930"/>
              <a:gd name="connsiteY0" fmla="*/ 15449 h 80234"/>
              <a:gd name="connsiteX1" fmla="*/ 229530 w 254930"/>
              <a:gd name="connsiteY1" fmla="*/ 15449 h 80234"/>
              <a:gd name="connsiteX2" fmla="*/ 254930 w 254930"/>
              <a:gd name="connsiteY2" fmla="*/ 53549 h 80234"/>
              <a:gd name="connsiteX3" fmla="*/ 216830 w 254930"/>
              <a:gd name="connsiteY3" fmla="*/ 78949 h 80234"/>
              <a:gd name="connsiteX4" fmla="*/ 930 w 254930"/>
              <a:gd name="connsiteY4" fmla="*/ 15449 h 80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930" h="80234">
                <a:moveTo>
                  <a:pt x="930" y="15449"/>
                </a:moveTo>
                <a:cubicBezTo>
                  <a:pt x="3047" y="4866"/>
                  <a:pt x="179291" y="-13259"/>
                  <a:pt x="229530" y="15449"/>
                </a:cubicBezTo>
                <a:cubicBezTo>
                  <a:pt x="242782" y="23022"/>
                  <a:pt x="246463" y="40849"/>
                  <a:pt x="254930" y="53549"/>
                </a:cubicBezTo>
                <a:cubicBezTo>
                  <a:pt x="242230" y="62016"/>
                  <a:pt x="232076" y="78223"/>
                  <a:pt x="216830" y="78949"/>
                </a:cubicBezTo>
                <a:cubicBezTo>
                  <a:pt x="-15997" y="90036"/>
                  <a:pt x="-1187" y="26032"/>
                  <a:pt x="930" y="15449"/>
                </a:cubicBezTo>
                <a:close/>
              </a:path>
            </a:pathLst>
          </a:custGeom>
          <a:solidFill>
            <a:schemeClr val="accent4">
              <a:alpha val="31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EC"/>
          </a:p>
        </p:txBody>
      </p:sp>
      <p:pic>
        <p:nvPicPr>
          <p:cNvPr id="10257" name="Picture 17" descr="C:\Users\Intel\Desktop\CORRECCIONES\21.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531" y="4114800"/>
            <a:ext cx="1587500" cy="1536700"/>
          </a:xfrm>
          <a:prstGeom prst="rect">
            <a:avLst/>
          </a:prstGeom>
          <a:noFill/>
          <a:extLst>
            <a:ext uri="{909E8E84-426E-40DD-AFC4-6F175D3DCCD1}">
              <a14:hiddenFill xmlns:a14="http://schemas.microsoft.com/office/drawing/2010/main">
                <a:solidFill>
                  <a:srgbClr val="FFFFFF"/>
                </a:solidFill>
              </a14:hiddenFill>
            </a:ext>
          </a:extLst>
        </p:spPr>
      </p:pic>
      <p:pic>
        <p:nvPicPr>
          <p:cNvPr id="10258" name="Picture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49387" y="5733772"/>
            <a:ext cx="105727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9" name="Picture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4625" y="4114800"/>
            <a:ext cx="18859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0" name="Picture 20"/>
          <p:cNvPicPr>
            <a:picLocks noChangeAspect="1" noChangeArrowheads="1"/>
          </p:cNvPicPr>
          <p:nvPr/>
        </p:nvPicPr>
        <p:blipFill rotWithShape="1">
          <a:blip r:embed="rId15">
            <a:extLst>
              <a:ext uri="{28A0092B-C50C-407E-A947-70E740481C1C}">
                <a14:useLocalDpi xmlns:a14="http://schemas.microsoft.com/office/drawing/2010/main" val="0"/>
              </a:ext>
            </a:extLst>
          </a:blip>
          <a:srcRect l="22222" t="7193"/>
          <a:stretch/>
        </p:blipFill>
        <p:spPr bwMode="auto">
          <a:xfrm>
            <a:off x="2871034" y="4520710"/>
            <a:ext cx="3122727" cy="1857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1" name="Picture 21" descr="C:\Users\Intel\Desktop\CORRECCIONES\2222341.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65576" y="4517124"/>
            <a:ext cx="1419224" cy="1373809"/>
          </a:xfrm>
          <a:prstGeom prst="rect">
            <a:avLst/>
          </a:prstGeom>
          <a:noFill/>
          <a:extLst>
            <a:ext uri="{909E8E84-426E-40DD-AFC4-6F175D3DCCD1}">
              <a14:hiddenFill xmlns:a14="http://schemas.microsoft.com/office/drawing/2010/main">
                <a:solidFill>
                  <a:srgbClr val="FFFFFF"/>
                </a:solidFill>
              </a14:hiddenFill>
            </a:ext>
          </a:extLst>
        </p:spPr>
      </p:pic>
      <p:pic>
        <p:nvPicPr>
          <p:cNvPr id="10262" name="Picture 22" descr="C:\Users\Intel\Desktop\CORRECCIONES\009.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73357" y="4167179"/>
            <a:ext cx="1885950" cy="1957118"/>
          </a:xfrm>
          <a:prstGeom prst="rect">
            <a:avLst/>
          </a:prstGeom>
          <a:noFill/>
          <a:extLst>
            <a:ext uri="{909E8E84-426E-40DD-AFC4-6F175D3DCCD1}">
              <a14:hiddenFill xmlns:a14="http://schemas.microsoft.com/office/drawing/2010/main">
                <a:solidFill>
                  <a:srgbClr val="FFFFFF"/>
                </a:solidFill>
              </a14:hiddenFill>
            </a:ext>
          </a:extLst>
        </p:spPr>
      </p:pic>
      <p:pic>
        <p:nvPicPr>
          <p:cNvPr id="10263" name="Picture 2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09291" y="5860354"/>
            <a:ext cx="1484470" cy="25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4" name="Picture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00400" y="4073793"/>
            <a:ext cx="2051126" cy="234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5" name="Picture 25"/>
          <p:cNvPicPr>
            <a:picLocks noChangeAspect="1" noChangeArrowheads="1"/>
          </p:cNvPicPr>
          <p:nvPr/>
        </p:nvPicPr>
        <p:blipFill rotWithShape="1">
          <a:blip r:embed="rId20">
            <a:extLst>
              <a:ext uri="{28A0092B-C50C-407E-A947-70E740481C1C}">
                <a14:useLocalDpi xmlns:a14="http://schemas.microsoft.com/office/drawing/2010/main" val="0"/>
              </a:ext>
            </a:extLst>
          </a:blip>
          <a:srcRect l="10012" r="3957"/>
          <a:stretch/>
        </p:blipFill>
        <p:spPr bwMode="auto">
          <a:xfrm>
            <a:off x="6223001" y="4883150"/>
            <a:ext cx="2743199" cy="1590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6" name="Picture 26" descr="C:\Users\Intel\Desktop\CORRECCIONES\09090.pn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882394" y="4743449"/>
            <a:ext cx="1802167" cy="1870173"/>
          </a:xfrm>
          <a:prstGeom prst="rect">
            <a:avLst/>
          </a:prstGeom>
          <a:noFill/>
          <a:extLst>
            <a:ext uri="{909E8E84-426E-40DD-AFC4-6F175D3DCCD1}">
              <a14:hiddenFill xmlns:a14="http://schemas.microsoft.com/office/drawing/2010/main">
                <a:solidFill>
                  <a:srgbClr val="FFFFFF"/>
                </a:solidFill>
              </a14:hiddenFill>
            </a:ext>
          </a:extLst>
        </p:spPr>
      </p:pic>
      <p:pic>
        <p:nvPicPr>
          <p:cNvPr id="10268" name="Picture 2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517269" y="4556107"/>
            <a:ext cx="2020306" cy="267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9" name="Picture 2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259512" y="6298118"/>
            <a:ext cx="3011487" cy="559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871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42"/>
                                        </p:tgtEl>
                                        <p:attrNameLst>
                                          <p:attrName>style.visibility</p:attrName>
                                        </p:attrNameLst>
                                      </p:cBhvr>
                                      <p:to>
                                        <p:strVal val="visible"/>
                                      </p:to>
                                    </p:set>
                                    <p:anim calcmode="lin" valueType="num">
                                      <p:cBhvr additive="base">
                                        <p:cTn id="17" dur="500" fill="hold"/>
                                        <p:tgtEl>
                                          <p:spTgt spid="10242"/>
                                        </p:tgtEl>
                                        <p:attrNameLst>
                                          <p:attrName>ppt_x</p:attrName>
                                        </p:attrNameLst>
                                      </p:cBhvr>
                                      <p:tavLst>
                                        <p:tav tm="0">
                                          <p:val>
                                            <p:strVal val="#ppt_x"/>
                                          </p:val>
                                        </p:tav>
                                        <p:tav tm="100000">
                                          <p:val>
                                            <p:strVal val="#ppt_x"/>
                                          </p:val>
                                        </p:tav>
                                      </p:tavLst>
                                    </p:anim>
                                    <p:anim calcmode="lin" valueType="num">
                                      <p:cBhvr additive="base">
                                        <p:cTn id="1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10247"/>
                                        </p:tgtEl>
                                        <p:attrNameLst>
                                          <p:attrName>style.visibility</p:attrName>
                                        </p:attrNameLst>
                                      </p:cBhvr>
                                      <p:to>
                                        <p:strVal val="visible"/>
                                      </p:to>
                                    </p:set>
                                    <p:animEffect transition="in" filter="randombar(horizontal)">
                                      <p:cBhvr>
                                        <p:cTn id="23" dur="500"/>
                                        <p:tgtEl>
                                          <p:spTgt spid="10247"/>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circle(in)">
                                      <p:cBhvr>
                                        <p:cTn id="28" dur="2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0245"/>
                                        </p:tgtEl>
                                        <p:attrNameLst>
                                          <p:attrName>style.visibility</p:attrName>
                                        </p:attrNameLst>
                                      </p:cBhvr>
                                      <p:to>
                                        <p:strVal val="visible"/>
                                      </p:to>
                                    </p:set>
                                    <p:animEffect transition="in" filter="fade">
                                      <p:cBhvr>
                                        <p:cTn id="33" dur="1000"/>
                                        <p:tgtEl>
                                          <p:spTgt spid="10245"/>
                                        </p:tgtEl>
                                      </p:cBhvr>
                                    </p:animEffect>
                                    <p:anim calcmode="lin" valueType="num">
                                      <p:cBhvr>
                                        <p:cTn id="34" dur="1000" fill="hold"/>
                                        <p:tgtEl>
                                          <p:spTgt spid="10245"/>
                                        </p:tgtEl>
                                        <p:attrNameLst>
                                          <p:attrName>ppt_x</p:attrName>
                                        </p:attrNameLst>
                                      </p:cBhvr>
                                      <p:tavLst>
                                        <p:tav tm="0">
                                          <p:val>
                                            <p:strVal val="#ppt_x"/>
                                          </p:val>
                                        </p:tav>
                                        <p:tav tm="100000">
                                          <p:val>
                                            <p:strVal val="#ppt_x"/>
                                          </p:val>
                                        </p:tav>
                                      </p:tavLst>
                                    </p:anim>
                                    <p:anim calcmode="lin" valueType="num">
                                      <p:cBhvr>
                                        <p:cTn id="35" dur="1000" fill="hold"/>
                                        <p:tgtEl>
                                          <p:spTgt spid="1024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nodeType="clickEffect">
                                  <p:stCondLst>
                                    <p:cond delay="0"/>
                                  </p:stCondLst>
                                  <p:childTnLst>
                                    <p:set>
                                      <p:cBhvr>
                                        <p:cTn id="39" dur="1" fill="hold">
                                          <p:stCondLst>
                                            <p:cond delay="0"/>
                                          </p:stCondLst>
                                        </p:cTn>
                                        <p:tgtEl>
                                          <p:spTgt spid="10248"/>
                                        </p:tgtEl>
                                        <p:attrNameLst>
                                          <p:attrName>style.visibility</p:attrName>
                                        </p:attrNameLst>
                                      </p:cBhvr>
                                      <p:to>
                                        <p:strVal val="visible"/>
                                      </p:to>
                                    </p:set>
                                    <p:animEffect transition="in" filter="barn(inVertical)">
                                      <p:cBhvr>
                                        <p:cTn id="40" dur="500"/>
                                        <p:tgtEl>
                                          <p:spTgt spid="10248"/>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nodeType="clickEffect">
                                  <p:stCondLst>
                                    <p:cond delay="0"/>
                                  </p:stCondLst>
                                  <p:childTnLst>
                                    <p:set>
                                      <p:cBhvr>
                                        <p:cTn id="44" dur="1" fill="hold">
                                          <p:stCondLst>
                                            <p:cond delay="0"/>
                                          </p:stCondLst>
                                        </p:cTn>
                                        <p:tgtEl>
                                          <p:spTgt spid="10249"/>
                                        </p:tgtEl>
                                        <p:attrNameLst>
                                          <p:attrName>style.visibility</p:attrName>
                                        </p:attrNameLst>
                                      </p:cBhvr>
                                      <p:to>
                                        <p:strVal val="visible"/>
                                      </p:to>
                                    </p:set>
                                    <p:animEffect transition="in" filter="wheel(1)">
                                      <p:cBhvr>
                                        <p:cTn id="45" dur="2000"/>
                                        <p:tgtEl>
                                          <p:spTgt spid="10249"/>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10251"/>
                                        </p:tgtEl>
                                        <p:attrNameLst>
                                          <p:attrName>style.visibility</p:attrName>
                                        </p:attrNameLst>
                                      </p:cBhvr>
                                      <p:to>
                                        <p:strVal val="visible"/>
                                      </p:to>
                                    </p:set>
                                    <p:animEffect transition="in" filter="circle(in)">
                                      <p:cBhvr>
                                        <p:cTn id="50" dur="2000"/>
                                        <p:tgtEl>
                                          <p:spTgt spid="10251"/>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barn(inVertical)">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10253"/>
                                        </p:tgtEl>
                                        <p:attrNameLst>
                                          <p:attrName>style.visibility</p:attrName>
                                        </p:attrNameLst>
                                      </p:cBhvr>
                                      <p:to>
                                        <p:strVal val="visible"/>
                                      </p:to>
                                    </p:set>
                                    <p:animEffect transition="in" filter="wheel(1)">
                                      <p:cBhvr>
                                        <p:cTn id="60" dur="2000"/>
                                        <p:tgtEl>
                                          <p:spTgt spid="1025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nodeType="clickEffect">
                                  <p:stCondLst>
                                    <p:cond delay="0"/>
                                  </p:stCondLst>
                                  <p:childTnLst>
                                    <p:set>
                                      <p:cBhvr>
                                        <p:cTn id="64" dur="1" fill="hold">
                                          <p:stCondLst>
                                            <p:cond delay="0"/>
                                          </p:stCondLst>
                                        </p:cTn>
                                        <p:tgtEl>
                                          <p:spTgt spid="10254"/>
                                        </p:tgtEl>
                                        <p:attrNameLst>
                                          <p:attrName>style.visibility</p:attrName>
                                        </p:attrNameLst>
                                      </p:cBhvr>
                                      <p:to>
                                        <p:strVal val="visible"/>
                                      </p:to>
                                    </p:set>
                                    <p:animEffect transition="in" filter="wipe(down)">
                                      <p:cBhvr>
                                        <p:cTn id="65" dur="500"/>
                                        <p:tgtEl>
                                          <p:spTgt spid="10254"/>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nodeType="clickEffect">
                                  <p:stCondLst>
                                    <p:cond delay="0"/>
                                  </p:stCondLst>
                                  <p:childTnLst>
                                    <p:set>
                                      <p:cBhvr>
                                        <p:cTn id="69" dur="1" fill="hold">
                                          <p:stCondLst>
                                            <p:cond delay="0"/>
                                          </p:stCondLst>
                                        </p:cTn>
                                        <p:tgtEl>
                                          <p:spTgt spid="10255"/>
                                        </p:tgtEl>
                                        <p:attrNameLst>
                                          <p:attrName>style.visibility</p:attrName>
                                        </p:attrNameLst>
                                      </p:cBhvr>
                                      <p:to>
                                        <p:strVal val="visible"/>
                                      </p:to>
                                    </p:set>
                                    <p:animEffect transition="in" filter="circle(in)">
                                      <p:cBhvr>
                                        <p:cTn id="70" dur="2000"/>
                                        <p:tgtEl>
                                          <p:spTgt spid="10255"/>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16" fill="hold" grpId="0" nodeType="click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circle(in)">
                                      <p:cBhvr>
                                        <p:cTn id="75" dur="2000"/>
                                        <p:tgtEl>
                                          <p:spTgt spid="21"/>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nodeType="clickEffect">
                                  <p:stCondLst>
                                    <p:cond delay="0"/>
                                  </p:stCondLst>
                                  <p:childTnLst>
                                    <p:set>
                                      <p:cBhvr>
                                        <p:cTn id="79" dur="1" fill="hold">
                                          <p:stCondLst>
                                            <p:cond delay="0"/>
                                          </p:stCondLst>
                                        </p:cTn>
                                        <p:tgtEl>
                                          <p:spTgt spid="10256"/>
                                        </p:tgtEl>
                                        <p:attrNameLst>
                                          <p:attrName>style.visibility</p:attrName>
                                        </p:attrNameLst>
                                      </p:cBhvr>
                                      <p:to>
                                        <p:strVal val="visible"/>
                                      </p:to>
                                    </p:set>
                                    <p:anim calcmode="lin" valueType="num">
                                      <p:cBhvr additive="base">
                                        <p:cTn id="80" dur="500" fill="hold"/>
                                        <p:tgtEl>
                                          <p:spTgt spid="10256"/>
                                        </p:tgtEl>
                                        <p:attrNameLst>
                                          <p:attrName>ppt_x</p:attrName>
                                        </p:attrNameLst>
                                      </p:cBhvr>
                                      <p:tavLst>
                                        <p:tav tm="0">
                                          <p:val>
                                            <p:strVal val="#ppt_x"/>
                                          </p:val>
                                        </p:tav>
                                        <p:tav tm="100000">
                                          <p:val>
                                            <p:strVal val="#ppt_x"/>
                                          </p:val>
                                        </p:tav>
                                      </p:tavLst>
                                    </p:anim>
                                    <p:anim calcmode="lin" valueType="num">
                                      <p:cBhvr additive="base">
                                        <p:cTn id="81" dur="500" fill="hold"/>
                                        <p:tgtEl>
                                          <p:spTgt spid="10256"/>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31" presetClass="entr" presetSubtype="0" fill="hold" grpId="0" nodeType="clickEffect">
                                  <p:stCondLst>
                                    <p:cond delay="0"/>
                                  </p:stCondLst>
                                  <p:childTnLst>
                                    <p:set>
                                      <p:cBhvr>
                                        <p:cTn id="85" dur="1" fill="hold">
                                          <p:stCondLst>
                                            <p:cond delay="0"/>
                                          </p:stCondLst>
                                        </p:cTn>
                                        <p:tgtEl>
                                          <p:spTgt spid="7"/>
                                        </p:tgtEl>
                                        <p:attrNameLst>
                                          <p:attrName>style.visibility</p:attrName>
                                        </p:attrNameLst>
                                      </p:cBhvr>
                                      <p:to>
                                        <p:strVal val="visible"/>
                                      </p:to>
                                    </p:set>
                                    <p:anim calcmode="lin" valueType="num">
                                      <p:cBhvr>
                                        <p:cTn id="86" dur="1000" fill="hold"/>
                                        <p:tgtEl>
                                          <p:spTgt spid="7"/>
                                        </p:tgtEl>
                                        <p:attrNameLst>
                                          <p:attrName>ppt_w</p:attrName>
                                        </p:attrNameLst>
                                      </p:cBhvr>
                                      <p:tavLst>
                                        <p:tav tm="0">
                                          <p:val>
                                            <p:fltVal val="0"/>
                                          </p:val>
                                        </p:tav>
                                        <p:tav tm="100000">
                                          <p:val>
                                            <p:strVal val="#ppt_w"/>
                                          </p:val>
                                        </p:tav>
                                      </p:tavLst>
                                    </p:anim>
                                    <p:anim calcmode="lin" valueType="num">
                                      <p:cBhvr>
                                        <p:cTn id="87" dur="1000" fill="hold"/>
                                        <p:tgtEl>
                                          <p:spTgt spid="7"/>
                                        </p:tgtEl>
                                        <p:attrNameLst>
                                          <p:attrName>ppt_h</p:attrName>
                                        </p:attrNameLst>
                                      </p:cBhvr>
                                      <p:tavLst>
                                        <p:tav tm="0">
                                          <p:val>
                                            <p:fltVal val="0"/>
                                          </p:val>
                                        </p:tav>
                                        <p:tav tm="100000">
                                          <p:val>
                                            <p:strVal val="#ppt_h"/>
                                          </p:val>
                                        </p:tav>
                                      </p:tavLst>
                                    </p:anim>
                                    <p:anim calcmode="lin" valueType="num">
                                      <p:cBhvr>
                                        <p:cTn id="88" dur="1000" fill="hold"/>
                                        <p:tgtEl>
                                          <p:spTgt spid="7"/>
                                        </p:tgtEl>
                                        <p:attrNameLst>
                                          <p:attrName>style.rotation</p:attrName>
                                        </p:attrNameLst>
                                      </p:cBhvr>
                                      <p:tavLst>
                                        <p:tav tm="0">
                                          <p:val>
                                            <p:fltVal val="90"/>
                                          </p:val>
                                        </p:tav>
                                        <p:tav tm="100000">
                                          <p:val>
                                            <p:fltVal val="0"/>
                                          </p:val>
                                        </p:tav>
                                      </p:tavLst>
                                    </p:anim>
                                    <p:animEffect transition="in" filter="fade">
                                      <p:cBhvr>
                                        <p:cTn id="89" dur="1000"/>
                                        <p:tgtEl>
                                          <p:spTgt spid="7"/>
                                        </p:tgtEl>
                                      </p:cBhvr>
                                    </p:animEffect>
                                  </p:childTnLst>
                                </p:cTn>
                              </p:par>
                            </p:childTnLst>
                          </p:cTn>
                        </p:par>
                      </p:childTnLst>
                    </p:cTn>
                  </p:par>
                  <p:par>
                    <p:cTn id="90" fill="hold">
                      <p:stCondLst>
                        <p:cond delay="indefinite"/>
                      </p:stCondLst>
                      <p:childTnLst>
                        <p:par>
                          <p:cTn id="91" fill="hold">
                            <p:stCondLst>
                              <p:cond delay="0"/>
                            </p:stCondLst>
                            <p:childTnLst>
                              <p:par>
                                <p:cTn id="92" presetID="31" presetClass="entr" presetSubtype="0" fill="hold" nodeType="clickEffect">
                                  <p:stCondLst>
                                    <p:cond delay="0"/>
                                  </p:stCondLst>
                                  <p:childTnLst>
                                    <p:set>
                                      <p:cBhvr>
                                        <p:cTn id="93" dur="1" fill="hold">
                                          <p:stCondLst>
                                            <p:cond delay="0"/>
                                          </p:stCondLst>
                                        </p:cTn>
                                        <p:tgtEl>
                                          <p:spTgt spid="10257"/>
                                        </p:tgtEl>
                                        <p:attrNameLst>
                                          <p:attrName>style.visibility</p:attrName>
                                        </p:attrNameLst>
                                      </p:cBhvr>
                                      <p:to>
                                        <p:strVal val="visible"/>
                                      </p:to>
                                    </p:set>
                                    <p:anim calcmode="lin" valueType="num">
                                      <p:cBhvr>
                                        <p:cTn id="94" dur="1000" fill="hold"/>
                                        <p:tgtEl>
                                          <p:spTgt spid="10257"/>
                                        </p:tgtEl>
                                        <p:attrNameLst>
                                          <p:attrName>ppt_w</p:attrName>
                                        </p:attrNameLst>
                                      </p:cBhvr>
                                      <p:tavLst>
                                        <p:tav tm="0">
                                          <p:val>
                                            <p:fltVal val="0"/>
                                          </p:val>
                                        </p:tav>
                                        <p:tav tm="100000">
                                          <p:val>
                                            <p:strVal val="#ppt_w"/>
                                          </p:val>
                                        </p:tav>
                                      </p:tavLst>
                                    </p:anim>
                                    <p:anim calcmode="lin" valueType="num">
                                      <p:cBhvr>
                                        <p:cTn id="95" dur="1000" fill="hold"/>
                                        <p:tgtEl>
                                          <p:spTgt spid="10257"/>
                                        </p:tgtEl>
                                        <p:attrNameLst>
                                          <p:attrName>ppt_h</p:attrName>
                                        </p:attrNameLst>
                                      </p:cBhvr>
                                      <p:tavLst>
                                        <p:tav tm="0">
                                          <p:val>
                                            <p:fltVal val="0"/>
                                          </p:val>
                                        </p:tav>
                                        <p:tav tm="100000">
                                          <p:val>
                                            <p:strVal val="#ppt_h"/>
                                          </p:val>
                                        </p:tav>
                                      </p:tavLst>
                                    </p:anim>
                                    <p:anim calcmode="lin" valueType="num">
                                      <p:cBhvr>
                                        <p:cTn id="96" dur="1000" fill="hold"/>
                                        <p:tgtEl>
                                          <p:spTgt spid="10257"/>
                                        </p:tgtEl>
                                        <p:attrNameLst>
                                          <p:attrName>style.rotation</p:attrName>
                                        </p:attrNameLst>
                                      </p:cBhvr>
                                      <p:tavLst>
                                        <p:tav tm="0">
                                          <p:val>
                                            <p:fltVal val="90"/>
                                          </p:val>
                                        </p:tav>
                                        <p:tav tm="100000">
                                          <p:val>
                                            <p:fltVal val="0"/>
                                          </p:val>
                                        </p:tav>
                                      </p:tavLst>
                                    </p:anim>
                                    <p:animEffect transition="in" filter="fade">
                                      <p:cBhvr>
                                        <p:cTn id="97" dur="1000"/>
                                        <p:tgtEl>
                                          <p:spTgt spid="10257"/>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10259"/>
                                        </p:tgtEl>
                                        <p:attrNameLst>
                                          <p:attrName>style.visibility</p:attrName>
                                        </p:attrNameLst>
                                      </p:cBhvr>
                                      <p:to>
                                        <p:strVal val="visible"/>
                                      </p:to>
                                    </p:set>
                                    <p:animEffect transition="in" filter="wipe(down)">
                                      <p:cBhvr>
                                        <p:cTn id="102" dur="500"/>
                                        <p:tgtEl>
                                          <p:spTgt spid="10259"/>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10258"/>
                                        </p:tgtEl>
                                        <p:attrNameLst>
                                          <p:attrName>style.visibility</p:attrName>
                                        </p:attrNameLst>
                                      </p:cBhvr>
                                      <p:to>
                                        <p:strVal val="visible"/>
                                      </p:to>
                                    </p:set>
                                    <p:animEffect transition="in" filter="fade">
                                      <p:cBhvr>
                                        <p:cTn id="107" dur="500"/>
                                        <p:tgtEl>
                                          <p:spTgt spid="10258"/>
                                        </p:tgtEl>
                                      </p:cBhvr>
                                    </p:animEffect>
                                  </p:childTnLst>
                                </p:cTn>
                              </p:par>
                            </p:childTnLst>
                          </p:cTn>
                        </p:par>
                      </p:childTnLst>
                    </p:cTn>
                  </p:par>
                  <p:par>
                    <p:cTn id="108" fill="hold">
                      <p:stCondLst>
                        <p:cond delay="indefinite"/>
                      </p:stCondLst>
                      <p:childTnLst>
                        <p:par>
                          <p:cTn id="109" fill="hold">
                            <p:stCondLst>
                              <p:cond delay="0"/>
                            </p:stCondLst>
                            <p:childTnLst>
                              <p:par>
                                <p:cTn id="110" presetID="21" presetClass="entr" presetSubtype="1" fill="hold" nodeType="clickEffect">
                                  <p:stCondLst>
                                    <p:cond delay="0"/>
                                  </p:stCondLst>
                                  <p:childTnLst>
                                    <p:set>
                                      <p:cBhvr>
                                        <p:cTn id="111" dur="1" fill="hold">
                                          <p:stCondLst>
                                            <p:cond delay="0"/>
                                          </p:stCondLst>
                                        </p:cTn>
                                        <p:tgtEl>
                                          <p:spTgt spid="10260"/>
                                        </p:tgtEl>
                                        <p:attrNameLst>
                                          <p:attrName>style.visibility</p:attrName>
                                        </p:attrNameLst>
                                      </p:cBhvr>
                                      <p:to>
                                        <p:strVal val="visible"/>
                                      </p:to>
                                    </p:set>
                                    <p:animEffect transition="in" filter="wheel(1)">
                                      <p:cBhvr>
                                        <p:cTn id="112" dur="2000"/>
                                        <p:tgtEl>
                                          <p:spTgt spid="10260"/>
                                        </p:tgtEl>
                                      </p:cBhvr>
                                    </p:animEffect>
                                  </p:childTnLst>
                                </p:cTn>
                              </p:par>
                            </p:childTnLst>
                          </p:cTn>
                        </p:par>
                      </p:childTnLst>
                    </p:cTn>
                  </p:par>
                  <p:par>
                    <p:cTn id="113" fill="hold">
                      <p:stCondLst>
                        <p:cond delay="indefinite"/>
                      </p:stCondLst>
                      <p:childTnLst>
                        <p:par>
                          <p:cTn id="114" fill="hold">
                            <p:stCondLst>
                              <p:cond delay="0"/>
                            </p:stCondLst>
                            <p:childTnLst>
                              <p:par>
                                <p:cTn id="115" presetID="21" presetClass="entr" presetSubtype="1" fill="hold" nodeType="clickEffect">
                                  <p:stCondLst>
                                    <p:cond delay="0"/>
                                  </p:stCondLst>
                                  <p:childTnLst>
                                    <p:set>
                                      <p:cBhvr>
                                        <p:cTn id="116" dur="1" fill="hold">
                                          <p:stCondLst>
                                            <p:cond delay="0"/>
                                          </p:stCondLst>
                                        </p:cTn>
                                        <p:tgtEl>
                                          <p:spTgt spid="10261"/>
                                        </p:tgtEl>
                                        <p:attrNameLst>
                                          <p:attrName>style.visibility</p:attrName>
                                        </p:attrNameLst>
                                      </p:cBhvr>
                                      <p:to>
                                        <p:strVal val="visible"/>
                                      </p:to>
                                    </p:set>
                                    <p:animEffect transition="in" filter="wheel(1)">
                                      <p:cBhvr>
                                        <p:cTn id="117" dur="2000"/>
                                        <p:tgtEl>
                                          <p:spTgt spid="10261"/>
                                        </p:tgtEl>
                                      </p:cBhvr>
                                    </p:animEffect>
                                  </p:childTnLst>
                                </p:cTn>
                              </p:par>
                            </p:childTnLst>
                          </p:cTn>
                        </p:par>
                      </p:childTnLst>
                    </p:cTn>
                  </p:par>
                  <p:par>
                    <p:cTn id="118" fill="hold">
                      <p:stCondLst>
                        <p:cond delay="indefinite"/>
                      </p:stCondLst>
                      <p:childTnLst>
                        <p:par>
                          <p:cTn id="119" fill="hold">
                            <p:stCondLst>
                              <p:cond delay="0"/>
                            </p:stCondLst>
                            <p:childTnLst>
                              <p:par>
                                <p:cTn id="120" presetID="14" presetClass="entr" presetSubtype="10" fill="hold" nodeType="clickEffect">
                                  <p:stCondLst>
                                    <p:cond delay="0"/>
                                  </p:stCondLst>
                                  <p:childTnLst>
                                    <p:set>
                                      <p:cBhvr>
                                        <p:cTn id="121" dur="1" fill="hold">
                                          <p:stCondLst>
                                            <p:cond delay="0"/>
                                          </p:stCondLst>
                                        </p:cTn>
                                        <p:tgtEl>
                                          <p:spTgt spid="10262"/>
                                        </p:tgtEl>
                                        <p:attrNameLst>
                                          <p:attrName>style.visibility</p:attrName>
                                        </p:attrNameLst>
                                      </p:cBhvr>
                                      <p:to>
                                        <p:strVal val="visible"/>
                                      </p:to>
                                    </p:set>
                                    <p:animEffect transition="in" filter="randombar(horizontal)">
                                      <p:cBhvr>
                                        <p:cTn id="122" dur="500"/>
                                        <p:tgtEl>
                                          <p:spTgt spid="10262"/>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nodeType="clickEffect">
                                  <p:stCondLst>
                                    <p:cond delay="0"/>
                                  </p:stCondLst>
                                  <p:childTnLst>
                                    <p:set>
                                      <p:cBhvr>
                                        <p:cTn id="126" dur="1" fill="hold">
                                          <p:stCondLst>
                                            <p:cond delay="0"/>
                                          </p:stCondLst>
                                        </p:cTn>
                                        <p:tgtEl>
                                          <p:spTgt spid="10264"/>
                                        </p:tgtEl>
                                        <p:attrNameLst>
                                          <p:attrName>style.visibility</p:attrName>
                                        </p:attrNameLst>
                                      </p:cBhvr>
                                      <p:to>
                                        <p:strVal val="visible"/>
                                      </p:to>
                                    </p:set>
                                    <p:animEffect transition="in" filter="fade">
                                      <p:cBhvr>
                                        <p:cTn id="127" dur="1000"/>
                                        <p:tgtEl>
                                          <p:spTgt spid="10264"/>
                                        </p:tgtEl>
                                      </p:cBhvr>
                                    </p:animEffect>
                                    <p:anim calcmode="lin" valueType="num">
                                      <p:cBhvr>
                                        <p:cTn id="128" dur="1000" fill="hold"/>
                                        <p:tgtEl>
                                          <p:spTgt spid="10264"/>
                                        </p:tgtEl>
                                        <p:attrNameLst>
                                          <p:attrName>ppt_x</p:attrName>
                                        </p:attrNameLst>
                                      </p:cBhvr>
                                      <p:tavLst>
                                        <p:tav tm="0">
                                          <p:val>
                                            <p:strVal val="#ppt_x"/>
                                          </p:val>
                                        </p:tav>
                                        <p:tav tm="100000">
                                          <p:val>
                                            <p:strVal val="#ppt_x"/>
                                          </p:val>
                                        </p:tav>
                                      </p:tavLst>
                                    </p:anim>
                                    <p:anim calcmode="lin" valueType="num">
                                      <p:cBhvr>
                                        <p:cTn id="129" dur="1000" fill="hold"/>
                                        <p:tgtEl>
                                          <p:spTgt spid="10264"/>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10263"/>
                                        </p:tgtEl>
                                        <p:attrNameLst>
                                          <p:attrName>style.visibility</p:attrName>
                                        </p:attrNameLst>
                                      </p:cBhvr>
                                      <p:to>
                                        <p:strVal val="visible"/>
                                      </p:to>
                                    </p:set>
                                    <p:animEffect transition="in" filter="fade">
                                      <p:cBhvr>
                                        <p:cTn id="132" dur="1000"/>
                                        <p:tgtEl>
                                          <p:spTgt spid="10263"/>
                                        </p:tgtEl>
                                      </p:cBhvr>
                                    </p:animEffect>
                                    <p:anim calcmode="lin" valueType="num">
                                      <p:cBhvr>
                                        <p:cTn id="133" dur="1000" fill="hold"/>
                                        <p:tgtEl>
                                          <p:spTgt spid="10263"/>
                                        </p:tgtEl>
                                        <p:attrNameLst>
                                          <p:attrName>ppt_x</p:attrName>
                                        </p:attrNameLst>
                                      </p:cBhvr>
                                      <p:tavLst>
                                        <p:tav tm="0">
                                          <p:val>
                                            <p:strVal val="#ppt_x"/>
                                          </p:val>
                                        </p:tav>
                                        <p:tav tm="100000">
                                          <p:val>
                                            <p:strVal val="#ppt_x"/>
                                          </p:val>
                                        </p:tav>
                                      </p:tavLst>
                                    </p:anim>
                                    <p:anim calcmode="lin" valueType="num">
                                      <p:cBhvr>
                                        <p:cTn id="134" dur="1000" fill="hold"/>
                                        <p:tgtEl>
                                          <p:spTgt spid="10263"/>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2" presetClass="entr" presetSubtype="4" fill="hold" nodeType="clickEffect">
                                  <p:stCondLst>
                                    <p:cond delay="0"/>
                                  </p:stCondLst>
                                  <p:childTnLst>
                                    <p:set>
                                      <p:cBhvr>
                                        <p:cTn id="138" dur="1" fill="hold">
                                          <p:stCondLst>
                                            <p:cond delay="0"/>
                                          </p:stCondLst>
                                        </p:cTn>
                                        <p:tgtEl>
                                          <p:spTgt spid="10265"/>
                                        </p:tgtEl>
                                        <p:attrNameLst>
                                          <p:attrName>style.visibility</p:attrName>
                                        </p:attrNameLst>
                                      </p:cBhvr>
                                      <p:to>
                                        <p:strVal val="visible"/>
                                      </p:to>
                                    </p:set>
                                    <p:animEffect transition="in" filter="wipe(down)">
                                      <p:cBhvr>
                                        <p:cTn id="139" dur="500"/>
                                        <p:tgtEl>
                                          <p:spTgt spid="10265"/>
                                        </p:tgtEl>
                                      </p:cBhvr>
                                    </p:animEffect>
                                  </p:childTnLst>
                                </p:cTn>
                              </p:par>
                            </p:childTnLst>
                          </p:cTn>
                        </p:par>
                      </p:childTnLst>
                    </p:cTn>
                  </p:par>
                  <p:par>
                    <p:cTn id="140" fill="hold">
                      <p:stCondLst>
                        <p:cond delay="indefinite"/>
                      </p:stCondLst>
                      <p:childTnLst>
                        <p:par>
                          <p:cTn id="141" fill="hold">
                            <p:stCondLst>
                              <p:cond delay="0"/>
                            </p:stCondLst>
                            <p:childTnLst>
                              <p:par>
                                <p:cTn id="142" presetID="14" presetClass="entr" presetSubtype="10" fill="hold" nodeType="clickEffect">
                                  <p:stCondLst>
                                    <p:cond delay="0"/>
                                  </p:stCondLst>
                                  <p:childTnLst>
                                    <p:set>
                                      <p:cBhvr>
                                        <p:cTn id="143" dur="1" fill="hold">
                                          <p:stCondLst>
                                            <p:cond delay="0"/>
                                          </p:stCondLst>
                                        </p:cTn>
                                        <p:tgtEl>
                                          <p:spTgt spid="10266"/>
                                        </p:tgtEl>
                                        <p:attrNameLst>
                                          <p:attrName>style.visibility</p:attrName>
                                        </p:attrNameLst>
                                      </p:cBhvr>
                                      <p:to>
                                        <p:strVal val="visible"/>
                                      </p:to>
                                    </p:set>
                                    <p:animEffect transition="in" filter="randombar(horizontal)">
                                      <p:cBhvr>
                                        <p:cTn id="144" dur="500"/>
                                        <p:tgtEl>
                                          <p:spTgt spid="10266"/>
                                        </p:tgtEl>
                                      </p:cBhvr>
                                    </p:animEffect>
                                  </p:childTnLst>
                                </p:cTn>
                              </p:par>
                            </p:childTnLst>
                          </p:cTn>
                        </p:par>
                      </p:childTnLst>
                    </p:cTn>
                  </p:par>
                  <p:par>
                    <p:cTn id="145" fill="hold">
                      <p:stCondLst>
                        <p:cond delay="indefinite"/>
                      </p:stCondLst>
                      <p:childTnLst>
                        <p:par>
                          <p:cTn id="146" fill="hold">
                            <p:stCondLst>
                              <p:cond delay="0"/>
                            </p:stCondLst>
                            <p:childTnLst>
                              <p:par>
                                <p:cTn id="147" presetID="22" presetClass="entr" presetSubtype="4" fill="hold" nodeType="clickEffect">
                                  <p:stCondLst>
                                    <p:cond delay="0"/>
                                  </p:stCondLst>
                                  <p:childTnLst>
                                    <p:set>
                                      <p:cBhvr>
                                        <p:cTn id="148" dur="1" fill="hold">
                                          <p:stCondLst>
                                            <p:cond delay="0"/>
                                          </p:stCondLst>
                                        </p:cTn>
                                        <p:tgtEl>
                                          <p:spTgt spid="10268"/>
                                        </p:tgtEl>
                                        <p:attrNameLst>
                                          <p:attrName>style.visibility</p:attrName>
                                        </p:attrNameLst>
                                      </p:cBhvr>
                                      <p:to>
                                        <p:strVal val="visible"/>
                                      </p:to>
                                    </p:set>
                                    <p:animEffect transition="in" filter="wipe(down)">
                                      <p:cBhvr>
                                        <p:cTn id="149" dur="500"/>
                                        <p:tgtEl>
                                          <p:spTgt spid="10268"/>
                                        </p:tgtEl>
                                      </p:cBhvr>
                                    </p:animEffect>
                                  </p:childTnLst>
                                </p:cTn>
                              </p:par>
                            </p:childTnLst>
                          </p:cTn>
                        </p:par>
                      </p:childTnLst>
                    </p:cTn>
                  </p:par>
                  <p:par>
                    <p:cTn id="150" fill="hold">
                      <p:stCondLst>
                        <p:cond delay="indefinite"/>
                      </p:stCondLst>
                      <p:childTnLst>
                        <p:par>
                          <p:cTn id="151" fill="hold">
                            <p:stCondLst>
                              <p:cond delay="0"/>
                            </p:stCondLst>
                            <p:childTnLst>
                              <p:par>
                                <p:cTn id="152" presetID="53" presetClass="entr" presetSubtype="16" fill="hold" nodeType="clickEffect">
                                  <p:stCondLst>
                                    <p:cond delay="0"/>
                                  </p:stCondLst>
                                  <p:childTnLst>
                                    <p:set>
                                      <p:cBhvr>
                                        <p:cTn id="153" dur="1" fill="hold">
                                          <p:stCondLst>
                                            <p:cond delay="0"/>
                                          </p:stCondLst>
                                        </p:cTn>
                                        <p:tgtEl>
                                          <p:spTgt spid="10269"/>
                                        </p:tgtEl>
                                        <p:attrNameLst>
                                          <p:attrName>style.visibility</p:attrName>
                                        </p:attrNameLst>
                                      </p:cBhvr>
                                      <p:to>
                                        <p:strVal val="visible"/>
                                      </p:to>
                                    </p:set>
                                    <p:anim calcmode="lin" valueType="num">
                                      <p:cBhvr>
                                        <p:cTn id="154" dur="500" fill="hold"/>
                                        <p:tgtEl>
                                          <p:spTgt spid="10269"/>
                                        </p:tgtEl>
                                        <p:attrNameLst>
                                          <p:attrName>ppt_w</p:attrName>
                                        </p:attrNameLst>
                                      </p:cBhvr>
                                      <p:tavLst>
                                        <p:tav tm="0">
                                          <p:val>
                                            <p:fltVal val="0"/>
                                          </p:val>
                                        </p:tav>
                                        <p:tav tm="100000">
                                          <p:val>
                                            <p:strVal val="#ppt_w"/>
                                          </p:val>
                                        </p:tav>
                                      </p:tavLst>
                                    </p:anim>
                                    <p:anim calcmode="lin" valueType="num">
                                      <p:cBhvr>
                                        <p:cTn id="155" dur="500" fill="hold"/>
                                        <p:tgtEl>
                                          <p:spTgt spid="10269"/>
                                        </p:tgtEl>
                                        <p:attrNameLst>
                                          <p:attrName>ppt_h</p:attrName>
                                        </p:attrNameLst>
                                      </p:cBhvr>
                                      <p:tavLst>
                                        <p:tav tm="0">
                                          <p:val>
                                            <p:fltVal val="0"/>
                                          </p:val>
                                        </p:tav>
                                        <p:tav tm="100000">
                                          <p:val>
                                            <p:strVal val="#ppt_h"/>
                                          </p:val>
                                        </p:tav>
                                      </p:tavLst>
                                    </p:anim>
                                    <p:animEffect transition="in" filter="fade">
                                      <p:cBhvr>
                                        <p:cTn id="156" dur="500"/>
                                        <p:tgtEl>
                                          <p:spTgt spid="10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6" grpId="0" animBg="1"/>
      <p:bldP spid="21" grpId="0"/>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38100" y="1141411"/>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3092880" y="1141410"/>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6204380" y="1141409"/>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24540" y="3986211"/>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3079320" y="3986210"/>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8093" t="4588" r="8981" b="3508"/>
          <a:stretch/>
        </p:blipFill>
        <p:spPr bwMode="auto">
          <a:xfrm>
            <a:off x="6190820" y="3986209"/>
            <a:ext cx="2888820" cy="204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descr="C:\Users\Intel\Desktop\CORRECCIONES\4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08726">
            <a:off x="691720" y="1035050"/>
            <a:ext cx="2076880" cy="1668707"/>
          </a:xfrm>
          <a:prstGeom prst="rect">
            <a:avLst/>
          </a:prstGeom>
          <a:noFill/>
          <a:extLst>
            <a:ext uri="{909E8E84-426E-40DD-AFC4-6F175D3DCCD1}">
              <a14:hiddenFill xmlns:a14="http://schemas.microsoft.com/office/drawing/2010/main">
                <a:solidFill>
                  <a:srgbClr val="FFFFFF"/>
                </a:solidFill>
              </a14:hiddenFill>
            </a:ext>
          </a:extLst>
        </p:spPr>
      </p:pic>
      <p:cxnSp>
        <p:nvCxnSpPr>
          <p:cNvPr id="9" name="8 Conector recto de flecha"/>
          <p:cNvCxnSpPr/>
          <p:nvPr/>
        </p:nvCxnSpPr>
        <p:spPr>
          <a:xfrm flipV="1">
            <a:off x="1730160" y="1981200"/>
            <a:ext cx="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12 Conector recto de flecha"/>
          <p:cNvCxnSpPr/>
          <p:nvPr/>
        </p:nvCxnSpPr>
        <p:spPr>
          <a:xfrm flipH="1">
            <a:off x="381000" y="2057400"/>
            <a:ext cx="12065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17 Rectángulo"/>
          <p:cNvSpPr/>
          <p:nvPr/>
        </p:nvSpPr>
        <p:spPr>
          <a:xfrm>
            <a:off x="195462" y="179167"/>
            <a:ext cx="2489784" cy="338554"/>
          </a:xfrm>
          <a:prstGeom prst="rect">
            <a:avLst/>
          </a:prstGeom>
        </p:spPr>
        <p:txBody>
          <a:bodyPr wrap="none">
            <a:spAutoFit/>
          </a:bodyPr>
          <a:lstStyle/>
          <a:p>
            <a:r>
              <a:rPr lang="es-EC" sz="1600" b="1" cap="all" dirty="0" smtClean="0">
                <a:latin typeface="ISOCPEUR" panose="020B0604020202020204" pitchFamily="34" charset="0"/>
                <a:cs typeface="Arial" panose="020B0604020202020204" pitchFamily="34" charset="0"/>
              </a:rPr>
              <a:t>CRITERIOS DE IMPLANTACIÓN</a:t>
            </a:r>
            <a:endParaRPr lang="es-EC" sz="1600" b="1" cap="all" dirty="0">
              <a:latin typeface="ISOCPEUR" panose="020B0604020202020204" pitchFamily="34" charset="0"/>
              <a:cs typeface="Arial" panose="020B0604020202020204" pitchFamily="34" charset="0"/>
            </a:endParaRPr>
          </a:p>
        </p:txBody>
      </p:sp>
      <p:sp>
        <p:nvSpPr>
          <p:cNvPr id="19" name="18 Rectángulo"/>
          <p:cNvSpPr/>
          <p:nvPr/>
        </p:nvSpPr>
        <p:spPr>
          <a:xfrm>
            <a:off x="258962" y="494266"/>
            <a:ext cx="1891865"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PRIMERA APROXIMACIÓN</a:t>
            </a:r>
            <a:endParaRPr lang="es-EC" sz="1400" cap="all" dirty="0">
              <a:latin typeface="ISOCPEUR" panose="020B0604020202020204" pitchFamily="34" charset="0"/>
              <a:cs typeface="Arial" panose="020B0604020202020204" pitchFamily="34" charset="0"/>
            </a:endParaRPr>
          </a:p>
        </p:txBody>
      </p:sp>
      <p:sp>
        <p:nvSpPr>
          <p:cNvPr id="21" name="20 CuadroTexto"/>
          <p:cNvSpPr txBox="1"/>
          <p:nvPr/>
        </p:nvSpPr>
        <p:spPr>
          <a:xfrm>
            <a:off x="195462" y="3052514"/>
            <a:ext cx="3263901" cy="400110"/>
          </a:xfrm>
          <a:prstGeom prst="rect">
            <a:avLst/>
          </a:prstGeom>
          <a:noFill/>
        </p:spPr>
        <p:txBody>
          <a:bodyPr wrap="square" rtlCol="0">
            <a:spAutoFit/>
          </a:bodyPr>
          <a:lstStyle/>
          <a:p>
            <a:pPr algn="just"/>
            <a:r>
              <a:rPr lang="es-ES" sz="1000" dirty="0" smtClean="0">
                <a:latin typeface="ISOCPEUR" panose="020B0604020202020204" pitchFamily="34" charset="0"/>
              </a:rPr>
              <a:t>Primera impresión al ingresar</a:t>
            </a:r>
          </a:p>
          <a:p>
            <a:pPr algn="just"/>
            <a:r>
              <a:rPr lang="es-ES" sz="1000" dirty="0" smtClean="0">
                <a:latin typeface="ISOCPEUR" panose="020B0604020202020204" pitchFamily="34" charset="0"/>
              </a:rPr>
              <a:t>Inicio de recorrido hacia equipamientos propuestos</a:t>
            </a:r>
            <a:endParaRPr lang="es-EC" sz="1000" dirty="0">
              <a:latin typeface="ISOCPEUR" panose="020B0604020202020204" pitchFamily="34" charset="0"/>
            </a:endParaRPr>
          </a:p>
        </p:txBody>
      </p:sp>
      <p:pic>
        <p:nvPicPr>
          <p:cNvPr id="11272" name="Picture 8" descr="C:\Users\Intel\Desktop\CORRECCIONES\aaaaa11aaqqaqazzzzzzzzzzz.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2560" y="1288345"/>
            <a:ext cx="1209460" cy="990605"/>
          </a:xfrm>
          <a:prstGeom prst="rect">
            <a:avLst/>
          </a:prstGeom>
          <a:noFill/>
          <a:extLst>
            <a:ext uri="{909E8E84-426E-40DD-AFC4-6F175D3DCCD1}">
              <a14:hiddenFill xmlns:a14="http://schemas.microsoft.com/office/drawing/2010/main">
                <a:solidFill>
                  <a:srgbClr val="FFFFFF"/>
                </a:solidFill>
              </a14:hiddenFill>
            </a:ext>
          </a:extLst>
        </p:spPr>
      </p:pic>
      <p:sp>
        <p:nvSpPr>
          <p:cNvPr id="23" name="22 Elipse"/>
          <p:cNvSpPr/>
          <p:nvPr/>
        </p:nvSpPr>
        <p:spPr>
          <a:xfrm>
            <a:off x="4185917" y="1783063"/>
            <a:ext cx="288706" cy="273752"/>
          </a:xfrm>
          <a:prstGeom prst="ellipse">
            <a:avLst/>
          </a:prstGeom>
          <a:noFill/>
          <a:ln>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34" name="33 Elipse"/>
          <p:cNvSpPr/>
          <p:nvPr/>
        </p:nvSpPr>
        <p:spPr>
          <a:xfrm>
            <a:off x="4644345" y="1783648"/>
            <a:ext cx="288706" cy="273752"/>
          </a:xfrm>
          <a:prstGeom prst="ellipse">
            <a:avLst/>
          </a:prstGeom>
          <a:noFill/>
          <a:ln>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35" name="34 Elipse"/>
          <p:cNvSpPr/>
          <p:nvPr/>
        </p:nvSpPr>
        <p:spPr>
          <a:xfrm>
            <a:off x="4594657" y="1424636"/>
            <a:ext cx="288706" cy="273752"/>
          </a:xfrm>
          <a:prstGeom prst="ellipse">
            <a:avLst/>
          </a:prstGeom>
          <a:noFill/>
          <a:ln>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36" name="35 Elipse"/>
          <p:cNvSpPr/>
          <p:nvPr/>
        </p:nvSpPr>
        <p:spPr>
          <a:xfrm>
            <a:off x="4185917" y="1440160"/>
            <a:ext cx="288706" cy="273752"/>
          </a:xfrm>
          <a:prstGeom prst="ellipse">
            <a:avLst/>
          </a:prstGeom>
          <a:noFill/>
          <a:ln>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37" name="36 CuadroTexto"/>
          <p:cNvSpPr txBox="1"/>
          <p:nvPr/>
        </p:nvSpPr>
        <p:spPr>
          <a:xfrm>
            <a:off x="3107059" y="3191199"/>
            <a:ext cx="3263901" cy="400110"/>
          </a:xfrm>
          <a:prstGeom prst="rect">
            <a:avLst/>
          </a:prstGeom>
          <a:noFill/>
        </p:spPr>
        <p:txBody>
          <a:bodyPr wrap="square" rtlCol="0">
            <a:spAutoFit/>
          </a:bodyPr>
          <a:lstStyle/>
          <a:p>
            <a:pPr algn="just"/>
            <a:r>
              <a:rPr lang="es-ES" sz="1000" dirty="0" smtClean="0">
                <a:latin typeface="ISOCPEUR" panose="020B0604020202020204" pitchFamily="34" charset="0"/>
              </a:rPr>
              <a:t>Ruptura trama urbana</a:t>
            </a:r>
          </a:p>
          <a:p>
            <a:pPr algn="just"/>
            <a:r>
              <a:rPr lang="es-ES" sz="1000" dirty="0" smtClean="0">
                <a:latin typeface="ISOCPEUR" panose="020B0604020202020204" pitchFamily="34" charset="0"/>
              </a:rPr>
              <a:t>Apertura hacia las esquinas y retiro</a:t>
            </a:r>
          </a:p>
        </p:txBody>
      </p:sp>
      <p:cxnSp>
        <p:nvCxnSpPr>
          <p:cNvPr id="40" name="39 Conector recto de flecha"/>
          <p:cNvCxnSpPr/>
          <p:nvPr/>
        </p:nvCxnSpPr>
        <p:spPr>
          <a:xfrm>
            <a:off x="4883363" y="1760751"/>
            <a:ext cx="3653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11273" name="Picture 9" descr="C:\Users\Intel\Desktop\CORRECCIONES\552222002200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35230" y="1385155"/>
            <a:ext cx="534444" cy="968496"/>
          </a:xfrm>
          <a:prstGeom prst="rect">
            <a:avLst/>
          </a:prstGeom>
          <a:noFill/>
          <a:extLst>
            <a:ext uri="{909E8E84-426E-40DD-AFC4-6F175D3DCCD1}">
              <a14:hiddenFill xmlns:a14="http://schemas.microsoft.com/office/drawing/2010/main">
                <a:solidFill>
                  <a:srgbClr val="FFFFFF"/>
                </a:solidFill>
              </a14:hiddenFill>
            </a:ext>
          </a:extLst>
        </p:spPr>
      </p:pic>
      <p:sp>
        <p:nvSpPr>
          <p:cNvPr id="43" name="42 CuadroTexto"/>
          <p:cNvSpPr txBox="1"/>
          <p:nvPr/>
        </p:nvSpPr>
        <p:spPr>
          <a:xfrm>
            <a:off x="6249124" y="3191197"/>
            <a:ext cx="3263901" cy="400110"/>
          </a:xfrm>
          <a:prstGeom prst="rect">
            <a:avLst/>
          </a:prstGeom>
          <a:noFill/>
        </p:spPr>
        <p:txBody>
          <a:bodyPr wrap="square" rtlCol="0">
            <a:spAutoFit/>
          </a:bodyPr>
          <a:lstStyle/>
          <a:p>
            <a:pPr algn="just"/>
            <a:r>
              <a:rPr lang="es-ES" sz="1000" dirty="0" smtClean="0">
                <a:latin typeface="ISOCPEUR" panose="020B0604020202020204" pitchFamily="34" charset="0"/>
              </a:rPr>
              <a:t>Amarrar el espacio público</a:t>
            </a:r>
          </a:p>
          <a:p>
            <a:pPr algn="just"/>
            <a:r>
              <a:rPr lang="es-ES" sz="1000" dirty="0" smtClean="0">
                <a:latin typeface="ISOCPEUR" panose="020B0604020202020204" pitchFamily="34" charset="0"/>
              </a:rPr>
              <a:t>Apropiarse del sitio</a:t>
            </a:r>
          </a:p>
        </p:txBody>
      </p:sp>
      <p:pic>
        <p:nvPicPr>
          <p:cNvPr id="44" name="Picture 8" descr="C:\Users\Intel\Desktop\CORRECCIONES\aaaaa11aaqqaqazzzzzzzzzzz.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0817" y="1493367"/>
            <a:ext cx="708826" cy="580562"/>
          </a:xfrm>
          <a:prstGeom prst="rect">
            <a:avLst/>
          </a:prstGeom>
          <a:noFill/>
          <a:extLst>
            <a:ext uri="{909E8E84-426E-40DD-AFC4-6F175D3DCCD1}">
              <a14:hiddenFill xmlns:a14="http://schemas.microsoft.com/office/drawing/2010/main">
                <a:solidFill>
                  <a:srgbClr val="FFFFFF"/>
                </a:solidFill>
              </a14:hiddenFill>
            </a:ext>
          </a:extLst>
        </p:spPr>
      </p:pic>
      <p:cxnSp>
        <p:nvCxnSpPr>
          <p:cNvPr id="45" name="44 Conector recto de flecha"/>
          <p:cNvCxnSpPr/>
          <p:nvPr/>
        </p:nvCxnSpPr>
        <p:spPr>
          <a:xfrm>
            <a:off x="7756615" y="1577036"/>
            <a:ext cx="3653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45 Conector recto de flecha"/>
          <p:cNvCxnSpPr/>
          <p:nvPr/>
        </p:nvCxnSpPr>
        <p:spPr>
          <a:xfrm>
            <a:off x="7804334" y="1744372"/>
            <a:ext cx="3653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 name="46 Conector recto de flecha"/>
          <p:cNvCxnSpPr/>
          <p:nvPr/>
        </p:nvCxnSpPr>
        <p:spPr>
          <a:xfrm>
            <a:off x="7774064" y="2056815"/>
            <a:ext cx="3653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8" name="47 Conector recto de flecha"/>
          <p:cNvCxnSpPr/>
          <p:nvPr/>
        </p:nvCxnSpPr>
        <p:spPr>
          <a:xfrm>
            <a:off x="7756615" y="1920524"/>
            <a:ext cx="36534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9" name="48 Conector recto de flecha"/>
          <p:cNvCxnSpPr/>
          <p:nvPr/>
        </p:nvCxnSpPr>
        <p:spPr>
          <a:xfrm flipV="1">
            <a:off x="7954945" y="1141411"/>
            <a:ext cx="0" cy="106838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50 Rectángulo"/>
          <p:cNvSpPr/>
          <p:nvPr/>
        </p:nvSpPr>
        <p:spPr>
          <a:xfrm>
            <a:off x="2913262" y="545066"/>
            <a:ext cx="2063385"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RUPTURA TRAMA URBANA</a:t>
            </a:r>
            <a:endParaRPr lang="es-EC" sz="1400" cap="all" dirty="0">
              <a:latin typeface="ISOCPEUR" panose="020B0604020202020204" pitchFamily="34" charset="0"/>
              <a:cs typeface="Arial" panose="020B0604020202020204" pitchFamily="34" charset="0"/>
            </a:endParaRPr>
          </a:p>
        </p:txBody>
      </p:sp>
      <p:pic>
        <p:nvPicPr>
          <p:cNvPr id="11274" name="Picture 10" descr="C:\Users\Intel\Desktop\CORRECCIONES\555521AQ.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50" y="3591309"/>
            <a:ext cx="3124319" cy="239328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8" descr="C:\Users\Intel\Desktop\CORRECCIONES\aaaaa11aaqqaqazzzzzzzzzzz.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8462" y="4240103"/>
            <a:ext cx="766376" cy="627698"/>
          </a:xfrm>
          <a:prstGeom prst="rect">
            <a:avLst/>
          </a:prstGeom>
          <a:noFill/>
          <a:effectLst>
            <a:outerShdw blurRad="50800" dist="50800" dir="5400000" algn="ctr" rotWithShape="0">
              <a:srgbClr val="FF0000"/>
            </a:outerShdw>
          </a:effectLst>
          <a:extLst>
            <a:ext uri="{909E8E84-426E-40DD-AFC4-6F175D3DCCD1}">
              <a14:hiddenFill xmlns:a14="http://schemas.microsoft.com/office/drawing/2010/main">
                <a:solidFill>
                  <a:srgbClr val="FFFFFF"/>
                </a:solidFill>
              </a14:hiddenFill>
            </a:ext>
          </a:extLst>
        </p:spPr>
      </p:pic>
      <p:sp>
        <p:nvSpPr>
          <p:cNvPr id="55" name="54 Rectángulo"/>
          <p:cNvSpPr/>
          <p:nvPr/>
        </p:nvSpPr>
        <p:spPr>
          <a:xfrm>
            <a:off x="6249124" y="545066"/>
            <a:ext cx="2079415"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APROPIACIÓN DEL ESPACIO</a:t>
            </a:r>
            <a:endParaRPr lang="es-EC" sz="1400" cap="all" dirty="0">
              <a:latin typeface="ISOCPEUR" panose="020B0604020202020204" pitchFamily="34" charset="0"/>
              <a:cs typeface="Arial" panose="020B0604020202020204" pitchFamily="34" charset="0"/>
            </a:endParaRPr>
          </a:p>
        </p:txBody>
      </p:sp>
      <p:sp>
        <p:nvSpPr>
          <p:cNvPr id="56" name="55 Rectángulo"/>
          <p:cNvSpPr/>
          <p:nvPr/>
        </p:nvSpPr>
        <p:spPr>
          <a:xfrm>
            <a:off x="411362" y="3591307"/>
            <a:ext cx="1718740"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TENSIONAR VISUALES</a:t>
            </a:r>
            <a:endParaRPr lang="es-EC" sz="1400" cap="all" dirty="0">
              <a:latin typeface="ISOCPEUR" panose="020B0604020202020204" pitchFamily="34" charset="0"/>
              <a:cs typeface="Arial" panose="020B0604020202020204" pitchFamily="34" charset="0"/>
            </a:endParaRPr>
          </a:p>
        </p:txBody>
      </p:sp>
      <p:pic>
        <p:nvPicPr>
          <p:cNvPr id="11276" name="Picture 12" descr="C:\Users\Intel\Desktop\CORRECCIONES\47474778.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95552" y="4037060"/>
            <a:ext cx="1275807" cy="118906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8" descr="C:\Users\Intel\Desktop\CORRECCIONES\aaaaa11aaqqaqazzzzzzzzzzz.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9502" y="4202052"/>
            <a:ext cx="766376" cy="627698"/>
          </a:xfrm>
          <a:prstGeom prst="rect">
            <a:avLst/>
          </a:prstGeom>
          <a:noFill/>
          <a:effectLst>
            <a:outerShdw blurRad="50800" dist="50800" dir="5400000" algn="ctr" rotWithShape="0">
              <a:srgbClr val="FF0000"/>
            </a:outerShdw>
          </a:effectLst>
          <a:extLst>
            <a:ext uri="{909E8E84-426E-40DD-AFC4-6F175D3DCCD1}">
              <a14:hiddenFill xmlns:a14="http://schemas.microsoft.com/office/drawing/2010/main">
                <a:solidFill>
                  <a:srgbClr val="FFFFFF"/>
                </a:solidFill>
              </a14:hiddenFill>
            </a:ext>
          </a:extLst>
        </p:spPr>
      </p:pic>
      <p:sp>
        <p:nvSpPr>
          <p:cNvPr id="61" name="60 Rectángulo"/>
          <p:cNvSpPr/>
          <p:nvPr/>
        </p:nvSpPr>
        <p:spPr>
          <a:xfrm>
            <a:off x="3066571" y="3589818"/>
            <a:ext cx="1843774"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APERTURAS PARA USO</a:t>
            </a:r>
            <a:endParaRPr lang="es-EC" sz="1400" cap="all" dirty="0">
              <a:latin typeface="ISOCPEUR" panose="020B0604020202020204" pitchFamily="34" charset="0"/>
              <a:cs typeface="Arial" panose="020B0604020202020204" pitchFamily="34" charset="0"/>
            </a:endParaRPr>
          </a:p>
        </p:txBody>
      </p:sp>
      <p:sp>
        <p:nvSpPr>
          <p:cNvPr id="62" name="61 CuadroTexto"/>
          <p:cNvSpPr txBox="1"/>
          <p:nvPr/>
        </p:nvSpPr>
        <p:spPr>
          <a:xfrm>
            <a:off x="98209" y="6138614"/>
            <a:ext cx="2828711" cy="400110"/>
          </a:xfrm>
          <a:prstGeom prst="rect">
            <a:avLst/>
          </a:prstGeom>
          <a:noFill/>
        </p:spPr>
        <p:txBody>
          <a:bodyPr wrap="square" rtlCol="0">
            <a:spAutoFit/>
          </a:bodyPr>
          <a:lstStyle/>
          <a:p>
            <a:pPr algn="just"/>
            <a:r>
              <a:rPr lang="es-ES" sz="1000" dirty="0" smtClean="0">
                <a:latin typeface="ISOCPEUR" panose="020B0604020202020204" pitchFamily="34" charset="0"/>
              </a:rPr>
              <a:t>Tensionar eje proyecto parque </a:t>
            </a:r>
          </a:p>
          <a:p>
            <a:pPr algn="just"/>
            <a:r>
              <a:rPr lang="es-ES" sz="1000" dirty="0" smtClean="0">
                <a:latin typeface="ISOCPEUR" panose="020B0604020202020204" pitchFamily="34" charset="0"/>
              </a:rPr>
              <a:t>Continuidad del entorno</a:t>
            </a:r>
            <a:endParaRPr lang="es-EC" sz="1000" dirty="0">
              <a:latin typeface="ISOCPEUR" panose="020B0604020202020204" pitchFamily="34" charset="0"/>
            </a:endParaRPr>
          </a:p>
        </p:txBody>
      </p:sp>
      <p:sp>
        <p:nvSpPr>
          <p:cNvPr id="63" name="62 CuadroTexto"/>
          <p:cNvSpPr txBox="1"/>
          <p:nvPr/>
        </p:nvSpPr>
        <p:spPr>
          <a:xfrm>
            <a:off x="3079320" y="6138614"/>
            <a:ext cx="2828711" cy="400110"/>
          </a:xfrm>
          <a:prstGeom prst="rect">
            <a:avLst/>
          </a:prstGeom>
          <a:noFill/>
        </p:spPr>
        <p:txBody>
          <a:bodyPr wrap="square" rtlCol="0">
            <a:spAutoFit/>
          </a:bodyPr>
          <a:lstStyle/>
          <a:p>
            <a:pPr algn="just"/>
            <a:r>
              <a:rPr lang="es-ES" sz="1000" dirty="0" smtClean="0">
                <a:latin typeface="ISOCPEUR" panose="020B0604020202020204" pitchFamily="34" charset="0"/>
              </a:rPr>
              <a:t>Aperturas para usos específicos</a:t>
            </a:r>
          </a:p>
          <a:p>
            <a:pPr algn="just"/>
            <a:r>
              <a:rPr lang="es-ES" sz="1000" dirty="0" smtClean="0">
                <a:latin typeface="ISOCPEUR" panose="020B0604020202020204" pitchFamily="34" charset="0"/>
              </a:rPr>
              <a:t>Centralidad formada por los ejes</a:t>
            </a:r>
            <a:endParaRPr lang="es-EC" sz="1000" dirty="0">
              <a:latin typeface="ISOCPEUR" panose="020B0604020202020204" pitchFamily="34" charset="0"/>
            </a:endParaRPr>
          </a:p>
        </p:txBody>
      </p:sp>
      <p:sp>
        <p:nvSpPr>
          <p:cNvPr id="64" name="63 Rectángulo"/>
          <p:cNvSpPr/>
          <p:nvPr/>
        </p:nvSpPr>
        <p:spPr>
          <a:xfrm>
            <a:off x="6006169" y="3564602"/>
            <a:ext cx="3134191" cy="307777"/>
          </a:xfrm>
          <a:prstGeom prst="rect">
            <a:avLst/>
          </a:prstGeom>
        </p:spPr>
        <p:txBody>
          <a:bodyPr wrap="none">
            <a:spAutoFit/>
          </a:bodyPr>
          <a:lstStyle/>
          <a:p>
            <a:r>
              <a:rPr lang="es-ES" sz="1400" cap="all" dirty="0" smtClean="0">
                <a:latin typeface="ISOCPEUR" panose="020B0604020202020204" pitchFamily="34" charset="0"/>
                <a:cs typeface="Arial" panose="020B0604020202020204" pitchFamily="34" charset="0"/>
              </a:rPr>
              <a:t>APROPIACIÓN BORDE ALTO DE QUEBRADA</a:t>
            </a:r>
            <a:endParaRPr lang="es-EC" sz="1400" cap="all" dirty="0">
              <a:latin typeface="ISOCPEUR" panose="020B0604020202020204" pitchFamily="34" charset="0"/>
              <a:cs typeface="Arial" panose="020B0604020202020204" pitchFamily="34" charset="0"/>
            </a:endParaRPr>
          </a:p>
        </p:txBody>
      </p:sp>
      <p:pic>
        <p:nvPicPr>
          <p:cNvPr id="67" name="Picture 8" descr="C:\Users\Intel\Desktop\CORRECCIONES\aaaaa11aaqqaqazzzzzzzzzzz.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9629" y="4240103"/>
            <a:ext cx="766376" cy="627698"/>
          </a:xfrm>
          <a:prstGeom prst="rect">
            <a:avLst/>
          </a:prstGeom>
          <a:noFill/>
          <a:effectLst>
            <a:outerShdw blurRad="50800" dist="50800" dir="5400000" algn="ctr" rotWithShape="0">
              <a:srgbClr val="FF0000"/>
            </a:outerShdw>
          </a:effectLst>
          <a:extLst>
            <a:ext uri="{909E8E84-426E-40DD-AFC4-6F175D3DCCD1}">
              <a14:hiddenFill xmlns:a14="http://schemas.microsoft.com/office/drawing/2010/main">
                <a:solidFill>
                  <a:srgbClr val="FFFFFF"/>
                </a:solidFill>
              </a14:hiddenFill>
            </a:ext>
          </a:extLst>
        </p:spPr>
      </p:pic>
      <p:sp>
        <p:nvSpPr>
          <p:cNvPr id="33" name="32 Elipse"/>
          <p:cNvSpPr/>
          <p:nvPr/>
        </p:nvSpPr>
        <p:spPr>
          <a:xfrm>
            <a:off x="7723617" y="4566701"/>
            <a:ext cx="316826" cy="309011"/>
          </a:xfrm>
          <a:prstGeom prst="ellipse">
            <a:avLst/>
          </a:prstGeom>
          <a:noFill/>
          <a:ln>
            <a:prstDash val="dash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39" name="38 Rectángulo"/>
          <p:cNvSpPr/>
          <p:nvPr/>
        </p:nvSpPr>
        <p:spPr>
          <a:xfrm>
            <a:off x="7987004" y="3986211"/>
            <a:ext cx="341535" cy="889501"/>
          </a:xfrm>
          <a:prstGeom prst="rect">
            <a:avLst/>
          </a:prstGeom>
          <a:noFill/>
          <a:ln>
            <a:prstDash val="lgDash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cxnSp>
        <p:nvCxnSpPr>
          <p:cNvPr id="11264" name="11263 Conector curvado"/>
          <p:cNvCxnSpPr/>
          <p:nvPr/>
        </p:nvCxnSpPr>
        <p:spPr>
          <a:xfrm rot="10800000" flipV="1">
            <a:off x="7881074" y="4430960"/>
            <a:ext cx="691426" cy="290245"/>
          </a:xfrm>
          <a:prstGeom prst="curvedConnector3">
            <a:avLst/>
          </a:prstGeom>
          <a:ln>
            <a:tailEnd type="arrow"/>
          </a:ln>
        </p:spPr>
        <p:style>
          <a:lnRef idx="1">
            <a:schemeClr val="dk1"/>
          </a:lnRef>
          <a:fillRef idx="0">
            <a:schemeClr val="dk1"/>
          </a:fillRef>
          <a:effectRef idx="0">
            <a:schemeClr val="dk1"/>
          </a:effectRef>
          <a:fontRef idx="minor">
            <a:schemeClr val="tx1"/>
          </a:fontRef>
        </p:style>
      </p:cxnSp>
      <p:cxnSp>
        <p:nvCxnSpPr>
          <p:cNvPr id="11277" name="11276 Conector curvado"/>
          <p:cNvCxnSpPr/>
          <p:nvPr/>
        </p:nvCxnSpPr>
        <p:spPr>
          <a:xfrm rot="16200000" flipV="1">
            <a:off x="7537640" y="4551525"/>
            <a:ext cx="272048" cy="200800"/>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79" name="11278 Conector curvado"/>
          <p:cNvCxnSpPr/>
          <p:nvPr/>
        </p:nvCxnSpPr>
        <p:spPr>
          <a:xfrm rot="10800000" flipV="1">
            <a:off x="6629400" y="4787948"/>
            <a:ext cx="1252630" cy="317451"/>
          </a:xfrm>
          <a:prstGeom prst="curvedConnector3">
            <a:avLst/>
          </a:prstGeom>
          <a:ln>
            <a:tailEnd type="arrow"/>
          </a:ln>
        </p:spPr>
        <p:style>
          <a:lnRef idx="1">
            <a:schemeClr val="dk1"/>
          </a:lnRef>
          <a:fillRef idx="0">
            <a:schemeClr val="dk1"/>
          </a:fillRef>
          <a:effectRef idx="0">
            <a:schemeClr val="dk1"/>
          </a:effectRef>
          <a:fontRef idx="minor">
            <a:schemeClr val="tx1"/>
          </a:fontRef>
        </p:style>
      </p:cxnSp>
      <p:sp>
        <p:nvSpPr>
          <p:cNvPr id="82" name="81 CuadroTexto"/>
          <p:cNvSpPr txBox="1"/>
          <p:nvPr/>
        </p:nvSpPr>
        <p:spPr>
          <a:xfrm>
            <a:off x="6233383" y="6138614"/>
            <a:ext cx="2828711" cy="400110"/>
          </a:xfrm>
          <a:prstGeom prst="rect">
            <a:avLst/>
          </a:prstGeom>
          <a:noFill/>
        </p:spPr>
        <p:txBody>
          <a:bodyPr wrap="square" rtlCol="0">
            <a:spAutoFit/>
          </a:bodyPr>
          <a:lstStyle/>
          <a:p>
            <a:pPr algn="just"/>
            <a:r>
              <a:rPr lang="es-ES" sz="1000" dirty="0" smtClean="0">
                <a:latin typeface="ISOCPEUR" panose="020B0604020202020204" pitchFamily="34" charset="0"/>
              </a:rPr>
              <a:t>Parque protector</a:t>
            </a:r>
          </a:p>
          <a:p>
            <a:pPr algn="just"/>
            <a:r>
              <a:rPr lang="es-ES" sz="1000" dirty="0" smtClean="0">
                <a:latin typeface="ISOCPEUR" panose="020B0604020202020204" pitchFamily="34" charset="0"/>
              </a:rPr>
              <a:t>Mirador</a:t>
            </a:r>
            <a:endParaRPr lang="es-EC" sz="1000" dirty="0">
              <a:latin typeface="ISOCPEUR" panose="020B0604020202020204" pitchFamily="34" charset="0"/>
            </a:endParaRPr>
          </a:p>
        </p:txBody>
      </p:sp>
    </p:spTree>
    <p:extLst>
      <p:ext uri="{BB962C8B-B14F-4D97-AF65-F5344CB8AC3E}">
        <p14:creationId xmlns:p14="http://schemas.microsoft.com/office/powerpoint/2010/main" val="243575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circle(in)">
                                      <p:cBhvr>
                                        <p:cTn id="12" dur="2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fltVal val="0"/>
                                          </p:val>
                                        </p:tav>
                                        <p:tav tm="100000">
                                          <p:val>
                                            <p:strVal val="#ppt_w"/>
                                          </p:val>
                                        </p:tav>
                                      </p:tavLst>
                                    </p:anim>
                                    <p:anim calcmode="lin" valueType="num">
                                      <p:cBhvr>
                                        <p:cTn id="23" dur="1000" fill="hold"/>
                                        <p:tgtEl>
                                          <p:spTgt spid="9"/>
                                        </p:tgtEl>
                                        <p:attrNameLst>
                                          <p:attrName>ppt_h</p:attrName>
                                        </p:attrNameLst>
                                      </p:cBhvr>
                                      <p:tavLst>
                                        <p:tav tm="0">
                                          <p:val>
                                            <p:fltVal val="0"/>
                                          </p:val>
                                        </p:tav>
                                        <p:tav tm="100000">
                                          <p:val>
                                            <p:strVal val="#ppt_h"/>
                                          </p:val>
                                        </p:tav>
                                      </p:tavLst>
                                    </p:anim>
                                    <p:anim calcmode="lin" valueType="num">
                                      <p:cBhvr>
                                        <p:cTn id="24" dur="1000" fill="hold"/>
                                        <p:tgtEl>
                                          <p:spTgt spid="9"/>
                                        </p:tgtEl>
                                        <p:attrNameLst>
                                          <p:attrName>style.rotation</p:attrName>
                                        </p:attrNameLst>
                                      </p:cBhvr>
                                      <p:tavLst>
                                        <p:tav tm="0">
                                          <p:val>
                                            <p:fltVal val="90"/>
                                          </p:val>
                                        </p:tav>
                                        <p:tav tm="100000">
                                          <p:val>
                                            <p:fltVal val="0"/>
                                          </p:val>
                                        </p:tav>
                                      </p:tavLst>
                                    </p:anim>
                                    <p:animEffect transition="in" filter="fade">
                                      <p:cBhvr>
                                        <p:cTn id="25" dur="1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11268"/>
                                        </p:tgtEl>
                                        <p:attrNameLst>
                                          <p:attrName>style.visibility</p:attrName>
                                        </p:attrNameLst>
                                      </p:cBhvr>
                                      <p:to>
                                        <p:strVal val="visible"/>
                                      </p:to>
                                    </p:set>
                                    <p:animEffect transition="in" filter="wheel(1)">
                                      <p:cBhvr>
                                        <p:cTn id="30" dur="2000"/>
                                        <p:tgtEl>
                                          <p:spTgt spid="1126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inVertical)">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circle(in)">
                                      <p:cBhvr>
                                        <p:cTn id="47" dur="2000"/>
                                        <p:tgtEl>
                                          <p:spTgt spid="51"/>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6" presetClass="entr" presetSubtype="16" fill="hold" nodeType="clickEffect">
                                  <p:stCondLst>
                                    <p:cond delay="0"/>
                                  </p:stCondLst>
                                  <p:childTnLst>
                                    <p:set>
                                      <p:cBhvr>
                                        <p:cTn id="58" dur="1" fill="hold">
                                          <p:stCondLst>
                                            <p:cond delay="0"/>
                                          </p:stCondLst>
                                        </p:cTn>
                                        <p:tgtEl>
                                          <p:spTgt spid="11272"/>
                                        </p:tgtEl>
                                        <p:attrNameLst>
                                          <p:attrName>style.visibility</p:attrName>
                                        </p:attrNameLst>
                                      </p:cBhvr>
                                      <p:to>
                                        <p:strVal val="visible"/>
                                      </p:to>
                                    </p:set>
                                    <p:animEffect transition="in" filter="circle(in)">
                                      <p:cBhvr>
                                        <p:cTn id="59" dur="2000"/>
                                        <p:tgtEl>
                                          <p:spTgt spid="11272"/>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Effect transition="in" filter="fade">
                                      <p:cBhvr>
                                        <p:cTn id="76" dur="500"/>
                                        <p:tgtEl>
                                          <p:spTgt spid="23"/>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childTnLst>
                    </p:cTn>
                  </p:par>
                  <p:par>
                    <p:cTn id="82" fill="hold">
                      <p:stCondLst>
                        <p:cond delay="indefinite"/>
                      </p:stCondLst>
                      <p:childTnLst>
                        <p:par>
                          <p:cTn id="83" fill="hold">
                            <p:stCondLst>
                              <p:cond delay="0"/>
                            </p:stCondLst>
                            <p:childTnLst>
                              <p:par>
                                <p:cTn id="84" presetID="16" presetClass="entr" presetSubtype="21" fill="hold" nodeType="click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barn(inVertical)">
                                      <p:cBhvr>
                                        <p:cTn id="86" dur="500"/>
                                        <p:tgtEl>
                                          <p:spTgt spid="40"/>
                                        </p:tgtEl>
                                      </p:cBhvr>
                                    </p:animEffect>
                                  </p:childTnLst>
                                </p:cTn>
                              </p:par>
                            </p:childTnLst>
                          </p:cTn>
                        </p:par>
                      </p:childTnLst>
                    </p:cTn>
                  </p:par>
                  <p:par>
                    <p:cTn id="87" fill="hold">
                      <p:stCondLst>
                        <p:cond delay="indefinite"/>
                      </p:stCondLst>
                      <p:childTnLst>
                        <p:par>
                          <p:cTn id="88" fill="hold">
                            <p:stCondLst>
                              <p:cond delay="0"/>
                            </p:stCondLst>
                            <p:childTnLst>
                              <p:par>
                                <p:cTn id="89" presetID="6" presetClass="entr" presetSubtype="16" fill="hold" grpId="0" nodeType="click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circle(in)">
                                      <p:cBhvr>
                                        <p:cTn id="91" dur="2000"/>
                                        <p:tgtEl>
                                          <p:spTgt spid="55"/>
                                        </p:tgtEl>
                                      </p:cBhvr>
                                    </p:animEffect>
                                  </p:childTnLst>
                                </p:cTn>
                              </p:par>
                            </p:childTnLst>
                          </p:cTn>
                        </p:par>
                      </p:childTnLst>
                    </p:cTn>
                  </p:par>
                  <p:par>
                    <p:cTn id="92" fill="hold">
                      <p:stCondLst>
                        <p:cond delay="indefinite"/>
                      </p:stCondLst>
                      <p:childTnLst>
                        <p:par>
                          <p:cTn id="93" fill="hold">
                            <p:stCondLst>
                              <p:cond delay="0"/>
                            </p:stCondLst>
                            <p:childTnLst>
                              <p:par>
                                <p:cTn id="94" presetID="16" presetClass="entr" presetSubtype="21" fill="hold" grpId="0" nodeType="click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barn(inVertical)">
                                      <p:cBhvr>
                                        <p:cTn id="96" dur="500"/>
                                        <p:tgtEl>
                                          <p:spTgt spid="37"/>
                                        </p:tgtEl>
                                      </p:cBhvr>
                                    </p:animEffect>
                                  </p:childTnLst>
                                </p:cTn>
                              </p:par>
                            </p:childTnLst>
                          </p:cTn>
                        </p:par>
                      </p:childTnLst>
                    </p:cTn>
                  </p:par>
                  <p:par>
                    <p:cTn id="97" fill="hold">
                      <p:stCondLst>
                        <p:cond delay="indefinite"/>
                      </p:stCondLst>
                      <p:childTnLst>
                        <p:par>
                          <p:cTn id="98" fill="hold">
                            <p:stCondLst>
                              <p:cond delay="0"/>
                            </p:stCondLst>
                            <p:childTnLst>
                              <p:par>
                                <p:cTn id="99" presetID="21" presetClass="entr" presetSubtype="1" fill="hold" nodeType="clickEffect">
                                  <p:stCondLst>
                                    <p:cond delay="0"/>
                                  </p:stCondLst>
                                  <p:childTnLst>
                                    <p:set>
                                      <p:cBhvr>
                                        <p:cTn id="100" dur="1" fill="hold">
                                          <p:stCondLst>
                                            <p:cond delay="0"/>
                                          </p:stCondLst>
                                        </p:cTn>
                                        <p:tgtEl>
                                          <p:spTgt spid="5"/>
                                        </p:tgtEl>
                                        <p:attrNameLst>
                                          <p:attrName>style.visibility</p:attrName>
                                        </p:attrNameLst>
                                      </p:cBhvr>
                                      <p:to>
                                        <p:strVal val="visible"/>
                                      </p:to>
                                    </p:set>
                                    <p:animEffect transition="in" filter="wheel(1)">
                                      <p:cBhvr>
                                        <p:cTn id="101" dur="2000"/>
                                        <p:tgtEl>
                                          <p:spTgt spid="5"/>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wipe(down)">
                                      <p:cBhvr>
                                        <p:cTn id="106" dur="500"/>
                                        <p:tgtEl>
                                          <p:spTgt spid="44"/>
                                        </p:tgtEl>
                                      </p:cBhvr>
                                    </p:animEffect>
                                  </p:childTnLst>
                                </p:cTn>
                              </p:par>
                            </p:childTnLst>
                          </p:cTn>
                        </p:par>
                      </p:childTnLst>
                    </p:cTn>
                  </p:par>
                  <p:par>
                    <p:cTn id="107" fill="hold">
                      <p:stCondLst>
                        <p:cond delay="indefinite"/>
                      </p:stCondLst>
                      <p:childTnLst>
                        <p:par>
                          <p:cTn id="108" fill="hold">
                            <p:stCondLst>
                              <p:cond delay="0"/>
                            </p:stCondLst>
                            <p:childTnLst>
                              <p:par>
                                <p:cTn id="109" presetID="21" presetClass="entr" presetSubtype="1" fill="hold" nodeType="clickEffect">
                                  <p:stCondLst>
                                    <p:cond delay="0"/>
                                  </p:stCondLst>
                                  <p:childTnLst>
                                    <p:set>
                                      <p:cBhvr>
                                        <p:cTn id="110" dur="1" fill="hold">
                                          <p:stCondLst>
                                            <p:cond delay="0"/>
                                          </p:stCondLst>
                                        </p:cTn>
                                        <p:tgtEl>
                                          <p:spTgt spid="11273"/>
                                        </p:tgtEl>
                                        <p:attrNameLst>
                                          <p:attrName>style.visibility</p:attrName>
                                        </p:attrNameLst>
                                      </p:cBhvr>
                                      <p:to>
                                        <p:strVal val="visible"/>
                                      </p:to>
                                    </p:set>
                                    <p:animEffect transition="in" filter="wheel(1)">
                                      <p:cBhvr>
                                        <p:cTn id="111" dur="2000"/>
                                        <p:tgtEl>
                                          <p:spTgt spid="11273"/>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4" fill="hold" nodeType="click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wipe(down)">
                                      <p:cBhvr>
                                        <p:cTn id="116" dur="500"/>
                                        <p:tgtEl>
                                          <p:spTgt spid="45"/>
                                        </p:tgtEl>
                                      </p:cBhvr>
                                    </p:animEffect>
                                  </p:childTnLst>
                                </p:cTn>
                              </p:par>
                              <p:par>
                                <p:cTn id="117" presetID="22" presetClass="entr" presetSubtype="4" fill="hold" nodeType="with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wipe(down)">
                                      <p:cBhvr>
                                        <p:cTn id="119" dur="500"/>
                                        <p:tgtEl>
                                          <p:spTgt spid="46"/>
                                        </p:tgtEl>
                                      </p:cBhvr>
                                    </p:animEffect>
                                  </p:childTnLst>
                                </p:cTn>
                              </p:par>
                              <p:par>
                                <p:cTn id="120" presetID="22" presetClass="entr" presetSubtype="4" fill="hold" nodeType="withEffect">
                                  <p:stCondLst>
                                    <p:cond delay="0"/>
                                  </p:stCondLst>
                                  <p:childTnLst>
                                    <p:set>
                                      <p:cBhvr>
                                        <p:cTn id="121" dur="1" fill="hold">
                                          <p:stCondLst>
                                            <p:cond delay="0"/>
                                          </p:stCondLst>
                                        </p:cTn>
                                        <p:tgtEl>
                                          <p:spTgt spid="47"/>
                                        </p:tgtEl>
                                        <p:attrNameLst>
                                          <p:attrName>style.visibility</p:attrName>
                                        </p:attrNameLst>
                                      </p:cBhvr>
                                      <p:to>
                                        <p:strVal val="visible"/>
                                      </p:to>
                                    </p:set>
                                    <p:animEffect transition="in" filter="wipe(down)">
                                      <p:cBhvr>
                                        <p:cTn id="122" dur="500"/>
                                        <p:tgtEl>
                                          <p:spTgt spid="47"/>
                                        </p:tgtEl>
                                      </p:cBhvr>
                                    </p:animEffect>
                                  </p:childTnLst>
                                </p:cTn>
                              </p:par>
                              <p:par>
                                <p:cTn id="123" presetID="22" presetClass="entr" presetSubtype="4" fill="hold"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wipe(down)">
                                      <p:cBhvr>
                                        <p:cTn id="125" dur="500"/>
                                        <p:tgtEl>
                                          <p:spTgt spid="48"/>
                                        </p:tgtEl>
                                      </p:cBhvr>
                                    </p:animEffect>
                                  </p:childTnLst>
                                </p:cTn>
                              </p:par>
                            </p:childTnLst>
                          </p:cTn>
                        </p:par>
                      </p:childTnLst>
                    </p:cTn>
                  </p:par>
                  <p:par>
                    <p:cTn id="126" fill="hold">
                      <p:stCondLst>
                        <p:cond delay="indefinite"/>
                      </p:stCondLst>
                      <p:childTnLst>
                        <p:par>
                          <p:cTn id="127" fill="hold">
                            <p:stCondLst>
                              <p:cond delay="0"/>
                            </p:stCondLst>
                            <p:childTnLst>
                              <p:par>
                                <p:cTn id="128" presetID="16" presetClass="entr" presetSubtype="21" fill="hold" grpId="0" nodeType="click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barn(inVertical)">
                                      <p:cBhvr>
                                        <p:cTn id="130" dur="500"/>
                                        <p:tgtEl>
                                          <p:spTgt spid="43"/>
                                        </p:tgtEl>
                                      </p:cBhvr>
                                    </p:animEffect>
                                  </p:childTnLst>
                                </p:cTn>
                              </p:par>
                            </p:childTnLst>
                          </p:cTn>
                        </p:par>
                      </p:childTnLst>
                    </p:cTn>
                  </p:par>
                  <p:par>
                    <p:cTn id="131" fill="hold">
                      <p:stCondLst>
                        <p:cond delay="indefinite"/>
                      </p:stCondLst>
                      <p:childTnLst>
                        <p:par>
                          <p:cTn id="132" fill="hold">
                            <p:stCondLst>
                              <p:cond delay="0"/>
                            </p:stCondLst>
                            <p:childTnLst>
                              <p:par>
                                <p:cTn id="133" presetID="6" presetClass="entr" presetSubtype="16" fill="hold" nodeType="clickEffect">
                                  <p:stCondLst>
                                    <p:cond delay="0"/>
                                  </p:stCondLst>
                                  <p:childTnLst>
                                    <p:set>
                                      <p:cBhvr>
                                        <p:cTn id="134" dur="1" fill="hold">
                                          <p:stCondLst>
                                            <p:cond delay="0"/>
                                          </p:stCondLst>
                                        </p:cTn>
                                        <p:tgtEl>
                                          <p:spTgt spid="49"/>
                                        </p:tgtEl>
                                        <p:attrNameLst>
                                          <p:attrName>style.visibility</p:attrName>
                                        </p:attrNameLst>
                                      </p:cBhvr>
                                      <p:to>
                                        <p:strVal val="visible"/>
                                      </p:to>
                                    </p:set>
                                    <p:animEffect transition="in" filter="circle(in)">
                                      <p:cBhvr>
                                        <p:cTn id="135" dur="2000"/>
                                        <p:tgtEl>
                                          <p:spTgt spid="49"/>
                                        </p:tgtEl>
                                      </p:cBhvr>
                                    </p:animEffect>
                                  </p:childTnLst>
                                </p:cTn>
                              </p:par>
                            </p:childTnLst>
                          </p:cTn>
                        </p:par>
                      </p:childTnLst>
                    </p:cTn>
                  </p:par>
                  <p:par>
                    <p:cTn id="136" fill="hold">
                      <p:stCondLst>
                        <p:cond delay="indefinite"/>
                      </p:stCondLst>
                      <p:childTnLst>
                        <p:par>
                          <p:cTn id="137" fill="hold">
                            <p:stCondLst>
                              <p:cond delay="0"/>
                            </p:stCondLst>
                            <p:childTnLst>
                              <p:par>
                                <p:cTn id="138" presetID="6" presetClass="entr" presetSubtype="16" fill="hold" grpId="0" nodeType="clickEffect">
                                  <p:stCondLst>
                                    <p:cond delay="0"/>
                                  </p:stCondLst>
                                  <p:childTnLst>
                                    <p:set>
                                      <p:cBhvr>
                                        <p:cTn id="139" dur="1" fill="hold">
                                          <p:stCondLst>
                                            <p:cond delay="0"/>
                                          </p:stCondLst>
                                        </p:cTn>
                                        <p:tgtEl>
                                          <p:spTgt spid="56"/>
                                        </p:tgtEl>
                                        <p:attrNameLst>
                                          <p:attrName>style.visibility</p:attrName>
                                        </p:attrNameLst>
                                      </p:cBhvr>
                                      <p:to>
                                        <p:strVal val="visible"/>
                                      </p:to>
                                    </p:set>
                                    <p:animEffect transition="in" filter="circle(in)">
                                      <p:cBhvr>
                                        <p:cTn id="140" dur="2000"/>
                                        <p:tgtEl>
                                          <p:spTgt spid="56"/>
                                        </p:tgtEl>
                                      </p:cBhvr>
                                    </p:animEffect>
                                  </p:childTnLst>
                                </p:cTn>
                              </p:par>
                            </p:childTnLst>
                          </p:cTn>
                        </p:par>
                      </p:childTnLst>
                    </p:cTn>
                  </p:par>
                  <p:par>
                    <p:cTn id="141" fill="hold">
                      <p:stCondLst>
                        <p:cond delay="indefinite"/>
                      </p:stCondLst>
                      <p:childTnLst>
                        <p:par>
                          <p:cTn id="142" fill="hold">
                            <p:stCondLst>
                              <p:cond delay="0"/>
                            </p:stCondLst>
                            <p:childTnLst>
                              <p:par>
                                <p:cTn id="143" presetID="53" presetClass="entr" presetSubtype="16" fill="hold" nodeType="clickEffect">
                                  <p:stCondLst>
                                    <p:cond delay="0"/>
                                  </p:stCondLst>
                                  <p:childTnLst>
                                    <p:set>
                                      <p:cBhvr>
                                        <p:cTn id="144" dur="1" fill="hold">
                                          <p:stCondLst>
                                            <p:cond delay="0"/>
                                          </p:stCondLst>
                                        </p:cTn>
                                        <p:tgtEl>
                                          <p:spTgt spid="6"/>
                                        </p:tgtEl>
                                        <p:attrNameLst>
                                          <p:attrName>style.visibility</p:attrName>
                                        </p:attrNameLst>
                                      </p:cBhvr>
                                      <p:to>
                                        <p:strVal val="visible"/>
                                      </p:to>
                                    </p:set>
                                    <p:anim calcmode="lin" valueType="num">
                                      <p:cBhvr>
                                        <p:cTn id="145" dur="500" fill="hold"/>
                                        <p:tgtEl>
                                          <p:spTgt spid="6"/>
                                        </p:tgtEl>
                                        <p:attrNameLst>
                                          <p:attrName>ppt_w</p:attrName>
                                        </p:attrNameLst>
                                      </p:cBhvr>
                                      <p:tavLst>
                                        <p:tav tm="0">
                                          <p:val>
                                            <p:fltVal val="0"/>
                                          </p:val>
                                        </p:tav>
                                        <p:tav tm="100000">
                                          <p:val>
                                            <p:strVal val="#ppt_w"/>
                                          </p:val>
                                        </p:tav>
                                      </p:tavLst>
                                    </p:anim>
                                    <p:anim calcmode="lin" valueType="num">
                                      <p:cBhvr>
                                        <p:cTn id="146" dur="500" fill="hold"/>
                                        <p:tgtEl>
                                          <p:spTgt spid="6"/>
                                        </p:tgtEl>
                                        <p:attrNameLst>
                                          <p:attrName>ppt_h</p:attrName>
                                        </p:attrNameLst>
                                      </p:cBhvr>
                                      <p:tavLst>
                                        <p:tav tm="0">
                                          <p:val>
                                            <p:fltVal val="0"/>
                                          </p:val>
                                        </p:tav>
                                        <p:tav tm="100000">
                                          <p:val>
                                            <p:strVal val="#ppt_h"/>
                                          </p:val>
                                        </p:tav>
                                      </p:tavLst>
                                    </p:anim>
                                    <p:animEffect transition="in" filter="fade">
                                      <p:cBhvr>
                                        <p:cTn id="147" dur="500"/>
                                        <p:tgtEl>
                                          <p:spTgt spid="6"/>
                                        </p:tgtEl>
                                      </p:cBhvr>
                                    </p:animEffect>
                                  </p:childTnLst>
                                </p:cTn>
                              </p:par>
                            </p:childTnLst>
                          </p:cTn>
                        </p:par>
                      </p:childTnLst>
                    </p:cTn>
                  </p:par>
                  <p:par>
                    <p:cTn id="148" fill="hold">
                      <p:stCondLst>
                        <p:cond delay="indefinite"/>
                      </p:stCondLst>
                      <p:childTnLst>
                        <p:par>
                          <p:cTn id="149" fill="hold">
                            <p:stCondLst>
                              <p:cond delay="0"/>
                            </p:stCondLst>
                            <p:childTnLst>
                              <p:par>
                                <p:cTn id="150" presetID="6" presetClass="entr" presetSubtype="16" fill="hold" nodeType="clickEffect">
                                  <p:stCondLst>
                                    <p:cond delay="0"/>
                                  </p:stCondLst>
                                  <p:childTnLst>
                                    <p:set>
                                      <p:cBhvr>
                                        <p:cTn id="151" dur="1" fill="hold">
                                          <p:stCondLst>
                                            <p:cond delay="0"/>
                                          </p:stCondLst>
                                        </p:cTn>
                                        <p:tgtEl>
                                          <p:spTgt spid="53"/>
                                        </p:tgtEl>
                                        <p:attrNameLst>
                                          <p:attrName>style.visibility</p:attrName>
                                        </p:attrNameLst>
                                      </p:cBhvr>
                                      <p:to>
                                        <p:strVal val="visible"/>
                                      </p:to>
                                    </p:set>
                                    <p:animEffect transition="in" filter="circle(in)">
                                      <p:cBhvr>
                                        <p:cTn id="152" dur="2000"/>
                                        <p:tgtEl>
                                          <p:spTgt spid="53"/>
                                        </p:tgtEl>
                                      </p:cBhvr>
                                    </p:animEffect>
                                  </p:childTnLst>
                                </p:cTn>
                              </p:par>
                            </p:childTnLst>
                          </p:cTn>
                        </p:par>
                      </p:childTnLst>
                    </p:cTn>
                  </p:par>
                  <p:par>
                    <p:cTn id="153" fill="hold">
                      <p:stCondLst>
                        <p:cond delay="indefinite"/>
                      </p:stCondLst>
                      <p:childTnLst>
                        <p:par>
                          <p:cTn id="154" fill="hold">
                            <p:stCondLst>
                              <p:cond delay="0"/>
                            </p:stCondLst>
                            <p:childTnLst>
                              <p:par>
                                <p:cTn id="155" presetID="16" presetClass="entr" presetSubtype="21" fill="hold" nodeType="clickEffect">
                                  <p:stCondLst>
                                    <p:cond delay="0"/>
                                  </p:stCondLst>
                                  <p:childTnLst>
                                    <p:set>
                                      <p:cBhvr>
                                        <p:cTn id="156" dur="1" fill="hold">
                                          <p:stCondLst>
                                            <p:cond delay="0"/>
                                          </p:stCondLst>
                                        </p:cTn>
                                        <p:tgtEl>
                                          <p:spTgt spid="11274"/>
                                        </p:tgtEl>
                                        <p:attrNameLst>
                                          <p:attrName>style.visibility</p:attrName>
                                        </p:attrNameLst>
                                      </p:cBhvr>
                                      <p:to>
                                        <p:strVal val="visible"/>
                                      </p:to>
                                    </p:set>
                                    <p:animEffect transition="in" filter="barn(inVertical)">
                                      <p:cBhvr>
                                        <p:cTn id="157" dur="500"/>
                                        <p:tgtEl>
                                          <p:spTgt spid="11274"/>
                                        </p:tgtEl>
                                      </p:cBhvr>
                                    </p:animEffect>
                                  </p:childTnLst>
                                </p:cTn>
                              </p:par>
                            </p:childTnLst>
                          </p:cTn>
                        </p:par>
                      </p:childTnLst>
                    </p:cTn>
                  </p:par>
                  <p:par>
                    <p:cTn id="158" fill="hold">
                      <p:stCondLst>
                        <p:cond delay="indefinite"/>
                      </p:stCondLst>
                      <p:childTnLst>
                        <p:par>
                          <p:cTn id="159" fill="hold">
                            <p:stCondLst>
                              <p:cond delay="0"/>
                            </p:stCondLst>
                            <p:childTnLst>
                              <p:par>
                                <p:cTn id="160" presetID="16" presetClass="entr" presetSubtype="21" fill="hold" grpId="0" nodeType="clickEffect">
                                  <p:stCondLst>
                                    <p:cond delay="0"/>
                                  </p:stCondLst>
                                  <p:childTnLst>
                                    <p:set>
                                      <p:cBhvr>
                                        <p:cTn id="161" dur="1" fill="hold">
                                          <p:stCondLst>
                                            <p:cond delay="0"/>
                                          </p:stCondLst>
                                        </p:cTn>
                                        <p:tgtEl>
                                          <p:spTgt spid="62"/>
                                        </p:tgtEl>
                                        <p:attrNameLst>
                                          <p:attrName>style.visibility</p:attrName>
                                        </p:attrNameLst>
                                      </p:cBhvr>
                                      <p:to>
                                        <p:strVal val="visible"/>
                                      </p:to>
                                    </p:set>
                                    <p:animEffect transition="in" filter="barn(inVertical)">
                                      <p:cBhvr>
                                        <p:cTn id="162" dur="500"/>
                                        <p:tgtEl>
                                          <p:spTgt spid="62"/>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16" fill="hold" grpId="0" nodeType="clickEffect">
                                  <p:stCondLst>
                                    <p:cond delay="0"/>
                                  </p:stCondLst>
                                  <p:childTnLst>
                                    <p:set>
                                      <p:cBhvr>
                                        <p:cTn id="166" dur="1" fill="hold">
                                          <p:stCondLst>
                                            <p:cond delay="0"/>
                                          </p:stCondLst>
                                        </p:cTn>
                                        <p:tgtEl>
                                          <p:spTgt spid="61"/>
                                        </p:tgtEl>
                                        <p:attrNameLst>
                                          <p:attrName>style.visibility</p:attrName>
                                        </p:attrNameLst>
                                      </p:cBhvr>
                                      <p:to>
                                        <p:strVal val="visible"/>
                                      </p:to>
                                    </p:set>
                                    <p:animEffect transition="in" filter="circle(in)">
                                      <p:cBhvr>
                                        <p:cTn id="167" dur="2000"/>
                                        <p:tgtEl>
                                          <p:spTgt spid="61"/>
                                        </p:tgtEl>
                                      </p:cBhvr>
                                    </p:animEffect>
                                  </p:childTnLst>
                                </p:cTn>
                              </p:par>
                            </p:childTnLst>
                          </p:cTn>
                        </p:par>
                      </p:childTnLst>
                    </p:cTn>
                  </p:par>
                  <p:par>
                    <p:cTn id="168" fill="hold">
                      <p:stCondLst>
                        <p:cond delay="indefinite"/>
                      </p:stCondLst>
                      <p:childTnLst>
                        <p:par>
                          <p:cTn id="169" fill="hold">
                            <p:stCondLst>
                              <p:cond delay="0"/>
                            </p:stCondLst>
                            <p:childTnLst>
                              <p:par>
                                <p:cTn id="170" presetID="53" presetClass="entr" presetSubtype="16" fill="hold" nodeType="clickEffect">
                                  <p:stCondLst>
                                    <p:cond delay="0"/>
                                  </p:stCondLst>
                                  <p:childTnLst>
                                    <p:set>
                                      <p:cBhvr>
                                        <p:cTn id="171" dur="1" fill="hold">
                                          <p:stCondLst>
                                            <p:cond delay="0"/>
                                          </p:stCondLst>
                                        </p:cTn>
                                        <p:tgtEl>
                                          <p:spTgt spid="7"/>
                                        </p:tgtEl>
                                        <p:attrNameLst>
                                          <p:attrName>style.visibility</p:attrName>
                                        </p:attrNameLst>
                                      </p:cBhvr>
                                      <p:to>
                                        <p:strVal val="visible"/>
                                      </p:to>
                                    </p:set>
                                    <p:anim calcmode="lin" valueType="num">
                                      <p:cBhvr>
                                        <p:cTn id="172" dur="500" fill="hold"/>
                                        <p:tgtEl>
                                          <p:spTgt spid="7"/>
                                        </p:tgtEl>
                                        <p:attrNameLst>
                                          <p:attrName>ppt_w</p:attrName>
                                        </p:attrNameLst>
                                      </p:cBhvr>
                                      <p:tavLst>
                                        <p:tav tm="0">
                                          <p:val>
                                            <p:fltVal val="0"/>
                                          </p:val>
                                        </p:tav>
                                        <p:tav tm="100000">
                                          <p:val>
                                            <p:strVal val="#ppt_w"/>
                                          </p:val>
                                        </p:tav>
                                      </p:tavLst>
                                    </p:anim>
                                    <p:anim calcmode="lin" valueType="num">
                                      <p:cBhvr>
                                        <p:cTn id="173" dur="500" fill="hold"/>
                                        <p:tgtEl>
                                          <p:spTgt spid="7"/>
                                        </p:tgtEl>
                                        <p:attrNameLst>
                                          <p:attrName>ppt_h</p:attrName>
                                        </p:attrNameLst>
                                      </p:cBhvr>
                                      <p:tavLst>
                                        <p:tav tm="0">
                                          <p:val>
                                            <p:fltVal val="0"/>
                                          </p:val>
                                        </p:tav>
                                        <p:tav tm="100000">
                                          <p:val>
                                            <p:strVal val="#ppt_h"/>
                                          </p:val>
                                        </p:tav>
                                      </p:tavLst>
                                    </p:anim>
                                    <p:animEffect transition="in" filter="fade">
                                      <p:cBhvr>
                                        <p:cTn id="174" dur="500"/>
                                        <p:tgtEl>
                                          <p:spTgt spid="7"/>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4" fill="hold" nodeType="clickEffect">
                                  <p:stCondLst>
                                    <p:cond delay="0"/>
                                  </p:stCondLst>
                                  <p:childTnLst>
                                    <p:set>
                                      <p:cBhvr>
                                        <p:cTn id="178" dur="1" fill="hold">
                                          <p:stCondLst>
                                            <p:cond delay="0"/>
                                          </p:stCondLst>
                                        </p:cTn>
                                        <p:tgtEl>
                                          <p:spTgt spid="59"/>
                                        </p:tgtEl>
                                        <p:attrNameLst>
                                          <p:attrName>style.visibility</p:attrName>
                                        </p:attrNameLst>
                                      </p:cBhvr>
                                      <p:to>
                                        <p:strVal val="visible"/>
                                      </p:to>
                                    </p:set>
                                    <p:animEffect transition="in" filter="wipe(down)">
                                      <p:cBhvr>
                                        <p:cTn id="179" dur="500"/>
                                        <p:tgtEl>
                                          <p:spTgt spid="59"/>
                                        </p:tgtEl>
                                      </p:cBhvr>
                                    </p:animEffect>
                                  </p:childTnLst>
                                </p:cTn>
                              </p:par>
                            </p:childTnLst>
                          </p:cTn>
                        </p:par>
                      </p:childTnLst>
                    </p:cTn>
                  </p:par>
                  <p:par>
                    <p:cTn id="180" fill="hold">
                      <p:stCondLst>
                        <p:cond delay="indefinite"/>
                      </p:stCondLst>
                      <p:childTnLst>
                        <p:par>
                          <p:cTn id="181" fill="hold">
                            <p:stCondLst>
                              <p:cond delay="0"/>
                            </p:stCondLst>
                            <p:childTnLst>
                              <p:par>
                                <p:cTn id="182" presetID="21" presetClass="entr" presetSubtype="1" fill="hold" nodeType="clickEffect">
                                  <p:stCondLst>
                                    <p:cond delay="0"/>
                                  </p:stCondLst>
                                  <p:childTnLst>
                                    <p:set>
                                      <p:cBhvr>
                                        <p:cTn id="183" dur="1" fill="hold">
                                          <p:stCondLst>
                                            <p:cond delay="0"/>
                                          </p:stCondLst>
                                        </p:cTn>
                                        <p:tgtEl>
                                          <p:spTgt spid="11276"/>
                                        </p:tgtEl>
                                        <p:attrNameLst>
                                          <p:attrName>style.visibility</p:attrName>
                                        </p:attrNameLst>
                                      </p:cBhvr>
                                      <p:to>
                                        <p:strVal val="visible"/>
                                      </p:to>
                                    </p:set>
                                    <p:animEffect transition="in" filter="wheel(1)">
                                      <p:cBhvr>
                                        <p:cTn id="184" dur="2000"/>
                                        <p:tgtEl>
                                          <p:spTgt spid="11276"/>
                                        </p:tgtEl>
                                      </p:cBhvr>
                                    </p:animEffect>
                                  </p:childTnLst>
                                </p:cTn>
                              </p:par>
                            </p:childTnLst>
                          </p:cTn>
                        </p:par>
                      </p:childTnLst>
                    </p:cTn>
                  </p:par>
                  <p:par>
                    <p:cTn id="185" fill="hold">
                      <p:stCondLst>
                        <p:cond delay="indefinite"/>
                      </p:stCondLst>
                      <p:childTnLst>
                        <p:par>
                          <p:cTn id="186" fill="hold">
                            <p:stCondLst>
                              <p:cond delay="0"/>
                            </p:stCondLst>
                            <p:childTnLst>
                              <p:par>
                                <p:cTn id="187" presetID="16" presetClass="entr" presetSubtype="21" fill="hold" grpId="0" nodeType="clickEffect">
                                  <p:stCondLst>
                                    <p:cond delay="0"/>
                                  </p:stCondLst>
                                  <p:childTnLst>
                                    <p:set>
                                      <p:cBhvr>
                                        <p:cTn id="188" dur="1" fill="hold">
                                          <p:stCondLst>
                                            <p:cond delay="0"/>
                                          </p:stCondLst>
                                        </p:cTn>
                                        <p:tgtEl>
                                          <p:spTgt spid="63"/>
                                        </p:tgtEl>
                                        <p:attrNameLst>
                                          <p:attrName>style.visibility</p:attrName>
                                        </p:attrNameLst>
                                      </p:cBhvr>
                                      <p:to>
                                        <p:strVal val="visible"/>
                                      </p:to>
                                    </p:set>
                                    <p:animEffect transition="in" filter="barn(inVertical)">
                                      <p:cBhvr>
                                        <p:cTn id="189" dur="500"/>
                                        <p:tgtEl>
                                          <p:spTgt spid="63"/>
                                        </p:tgtEl>
                                      </p:cBhvr>
                                    </p:animEffect>
                                  </p:childTnLst>
                                </p:cTn>
                              </p:par>
                            </p:childTnLst>
                          </p:cTn>
                        </p:par>
                      </p:childTnLst>
                    </p:cTn>
                  </p:par>
                  <p:par>
                    <p:cTn id="190" fill="hold">
                      <p:stCondLst>
                        <p:cond delay="indefinite"/>
                      </p:stCondLst>
                      <p:childTnLst>
                        <p:par>
                          <p:cTn id="191" fill="hold">
                            <p:stCondLst>
                              <p:cond delay="0"/>
                            </p:stCondLst>
                            <p:childTnLst>
                              <p:par>
                                <p:cTn id="192" presetID="6" presetClass="entr" presetSubtype="16" fill="hold" grpId="0" nodeType="clickEffect">
                                  <p:stCondLst>
                                    <p:cond delay="0"/>
                                  </p:stCondLst>
                                  <p:childTnLst>
                                    <p:set>
                                      <p:cBhvr>
                                        <p:cTn id="193" dur="1" fill="hold">
                                          <p:stCondLst>
                                            <p:cond delay="0"/>
                                          </p:stCondLst>
                                        </p:cTn>
                                        <p:tgtEl>
                                          <p:spTgt spid="64"/>
                                        </p:tgtEl>
                                        <p:attrNameLst>
                                          <p:attrName>style.visibility</p:attrName>
                                        </p:attrNameLst>
                                      </p:cBhvr>
                                      <p:to>
                                        <p:strVal val="visible"/>
                                      </p:to>
                                    </p:set>
                                    <p:animEffect transition="in" filter="circle(in)">
                                      <p:cBhvr>
                                        <p:cTn id="194" dur="2000"/>
                                        <p:tgtEl>
                                          <p:spTgt spid="64"/>
                                        </p:tgtEl>
                                      </p:cBhvr>
                                    </p:animEffect>
                                  </p:childTnLst>
                                </p:cTn>
                              </p:par>
                            </p:childTnLst>
                          </p:cTn>
                        </p:par>
                      </p:childTnLst>
                    </p:cTn>
                  </p:par>
                  <p:par>
                    <p:cTn id="195" fill="hold">
                      <p:stCondLst>
                        <p:cond delay="indefinite"/>
                      </p:stCondLst>
                      <p:childTnLst>
                        <p:par>
                          <p:cTn id="196" fill="hold">
                            <p:stCondLst>
                              <p:cond delay="0"/>
                            </p:stCondLst>
                            <p:childTnLst>
                              <p:par>
                                <p:cTn id="197" presetID="42" presetClass="entr" presetSubtype="0" fill="hold" nodeType="clickEffect">
                                  <p:stCondLst>
                                    <p:cond delay="0"/>
                                  </p:stCondLst>
                                  <p:childTnLst>
                                    <p:set>
                                      <p:cBhvr>
                                        <p:cTn id="198" dur="1" fill="hold">
                                          <p:stCondLst>
                                            <p:cond delay="0"/>
                                          </p:stCondLst>
                                        </p:cTn>
                                        <p:tgtEl>
                                          <p:spTgt spid="8"/>
                                        </p:tgtEl>
                                        <p:attrNameLst>
                                          <p:attrName>style.visibility</p:attrName>
                                        </p:attrNameLst>
                                      </p:cBhvr>
                                      <p:to>
                                        <p:strVal val="visible"/>
                                      </p:to>
                                    </p:set>
                                    <p:animEffect transition="in" filter="fade">
                                      <p:cBhvr>
                                        <p:cTn id="199" dur="1000"/>
                                        <p:tgtEl>
                                          <p:spTgt spid="8"/>
                                        </p:tgtEl>
                                      </p:cBhvr>
                                    </p:animEffect>
                                    <p:anim calcmode="lin" valueType="num">
                                      <p:cBhvr>
                                        <p:cTn id="200" dur="1000" fill="hold"/>
                                        <p:tgtEl>
                                          <p:spTgt spid="8"/>
                                        </p:tgtEl>
                                        <p:attrNameLst>
                                          <p:attrName>ppt_x</p:attrName>
                                        </p:attrNameLst>
                                      </p:cBhvr>
                                      <p:tavLst>
                                        <p:tav tm="0">
                                          <p:val>
                                            <p:strVal val="#ppt_x"/>
                                          </p:val>
                                        </p:tav>
                                        <p:tav tm="100000">
                                          <p:val>
                                            <p:strVal val="#ppt_x"/>
                                          </p:val>
                                        </p:tav>
                                      </p:tavLst>
                                    </p:anim>
                                    <p:anim calcmode="lin" valueType="num">
                                      <p:cBhvr>
                                        <p:cTn id="20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2" fill="hold">
                      <p:stCondLst>
                        <p:cond delay="indefinite"/>
                      </p:stCondLst>
                      <p:childTnLst>
                        <p:par>
                          <p:cTn id="203" fill="hold">
                            <p:stCondLst>
                              <p:cond delay="0"/>
                            </p:stCondLst>
                            <p:childTnLst>
                              <p:par>
                                <p:cTn id="204" presetID="6" presetClass="entr" presetSubtype="16" fill="hold" nodeType="clickEffect">
                                  <p:stCondLst>
                                    <p:cond delay="0"/>
                                  </p:stCondLst>
                                  <p:childTnLst>
                                    <p:set>
                                      <p:cBhvr>
                                        <p:cTn id="205" dur="1" fill="hold">
                                          <p:stCondLst>
                                            <p:cond delay="0"/>
                                          </p:stCondLst>
                                        </p:cTn>
                                        <p:tgtEl>
                                          <p:spTgt spid="67"/>
                                        </p:tgtEl>
                                        <p:attrNameLst>
                                          <p:attrName>style.visibility</p:attrName>
                                        </p:attrNameLst>
                                      </p:cBhvr>
                                      <p:to>
                                        <p:strVal val="visible"/>
                                      </p:to>
                                    </p:set>
                                    <p:animEffect transition="in" filter="circle(in)">
                                      <p:cBhvr>
                                        <p:cTn id="206" dur="2000"/>
                                        <p:tgtEl>
                                          <p:spTgt spid="67"/>
                                        </p:tgtEl>
                                      </p:cBhvr>
                                    </p:animEffect>
                                  </p:childTnLst>
                                </p:cTn>
                              </p:par>
                            </p:childTnLst>
                          </p:cTn>
                        </p:par>
                      </p:childTnLst>
                    </p:cTn>
                  </p:par>
                  <p:par>
                    <p:cTn id="207" fill="hold">
                      <p:stCondLst>
                        <p:cond delay="indefinite"/>
                      </p:stCondLst>
                      <p:childTnLst>
                        <p:par>
                          <p:cTn id="208" fill="hold">
                            <p:stCondLst>
                              <p:cond delay="0"/>
                            </p:stCondLst>
                            <p:childTnLst>
                              <p:par>
                                <p:cTn id="209" presetID="21" presetClass="entr" presetSubtype="1" fill="hold" grpId="0" nodeType="clickEffect">
                                  <p:stCondLst>
                                    <p:cond delay="0"/>
                                  </p:stCondLst>
                                  <p:childTnLst>
                                    <p:set>
                                      <p:cBhvr>
                                        <p:cTn id="210" dur="1" fill="hold">
                                          <p:stCondLst>
                                            <p:cond delay="0"/>
                                          </p:stCondLst>
                                        </p:cTn>
                                        <p:tgtEl>
                                          <p:spTgt spid="33"/>
                                        </p:tgtEl>
                                        <p:attrNameLst>
                                          <p:attrName>style.visibility</p:attrName>
                                        </p:attrNameLst>
                                      </p:cBhvr>
                                      <p:to>
                                        <p:strVal val="visible"/>
                                      </p:to>
                                    </p:set>
                                    <p:animEffect transition="in" filter="wheel(1)">
                                      <p:cBhvr>
                                        <p:cTn id="211" dur="2000"/>
                                        <p:tgtEl>
                                          <p:spTgt spid="33"/>
                                        </p:tgtEl>
                                      </p:cBhvr>
                                    </p:animEffect>
                                  </p:childTnLst>
                                </p:cTn>
                              </p:par>
                            </p:childTnLst>
                          </p:cTn>
                        </p:par>
                      </p:childTnLst>
                    </p:cTn>
                  </p:par>
                  <p:par>
                    <p:cTn id="212" fill="hold">
                      <p:stCondLst>
                        <p:cond delay="indefinite"/>
                      </p:stCondLst>
                      <p:childTnLst>
                        <p:par>
                          <p:cTn id="213" fill="hold">
                            <p:stCondLst>
                              <p:cond delay="0"/>
                            </p:stCondLst>
                            <p:childTnLst>
                              <p:par>
                                <p:cTn id="214" presetID="16" presetClass="entr" presetSubtype="21" fill="hold" grpId="0" nodeType="clickEffect">
                                  <p:stCondLst>
                                    <p:cond delay="0"/>
                                  </p:stCondLst>
                                  <p:childTnLst>
                                    <p:set>
                                      <p:cBhvr>
                                        <p:cTn id="215" dur="1" fill="hold">
                                          <p:stCondLst>
                                            <p:cond delay="0"/>
                                          </p:stCondLst>
                                        </p:cTn>
                                        <p:tgtEl>
                                          <p:spTgt spid="39"/>
                                        </p:tgtEl>
                                        <p:attrNameLst>
                                          <p:attrName>style.visibility</p:attrName>
                                        </p:attrNameLst>
                                      </p:cBhvr>
                                      <p:to>
                                        <p:strVal val="visible"/>
                                      </p:to>
                                    </p:set>
                                    <p:animEffect transition="in" filter="barn(inVertical)">
                                      <p:cBhvr>
                                        <p:cTn id="216" dur="500"/>
                                        <p:tgtEl>
                                          <p:spTgt spid="39"/>
                                        </p:tgtEl>
                                      </p:cBhvr>
                                    </p:animEffect>
                                  </p:childTnLst>
                                </p:cTn>
                              </p:par>
                            </p:childTnLst>
                          </p:cTn>
                        </p:par>
                      </p:childTnLst>
                    </p:cTn>
                  </p:par>
                  <p:par>
                    <p:cTn id="217" fill="hold">
                      <p:stCondLst>
                        <p:cond delay="indefinite"/>
                      </p:stCondLst>
                      <p:childTnLst>
                        <p:par>
                          <p:cTn id="218" fill="hold">
                            <p:stCondLst>
                              <p:cond delay="0"/>
                            </p:stCondLst>
                            <p:childTnLst>
                              <p:par>
                                <p:cTn id="219" presetID="2" presetClass="entr" presetSubtype="4" fill="hold" nodeType="clickEffect">
                                  <p:stCondLst>
                                    <p:cond delay="0"/>
                                  </p:stCondLst>
                                  <p:childTnLst>
                                    <p:set>
                                      <p:cBhvr>
                                        <p:cTn id="220" dur="1" fill="hold">
                                          <p:stCondLst>
                                            <p:cond delay="0"/>
                                          </p:stCondLst>
                                        </p:cTn>
                                        <p:tgtEl>
                                          <p:spTgt spid="11264"/>
                                        </p:tgtEl>
                                        <p:attrNameLst>
                                          <p:attrName>style.visibility</p:attrName>
                                        </p:attrNameLst>
                                      </p:cBhvr>
                                      <p:to>
                                        <p:strVal val="visible"/>
                                      </p:to>
                                    </p:set>
                                    <p:anim calcmode="lin" valueType="num">
                                      <p:cBhvr additive="base">
                                        <p:cTn id="221" dur="500" fill="hold"/>
                                        <p:tgtEl>
                                          <p:spTgt spid="11264"/>
                                        </p:tgtEl>
                                        <p:attrNameLst>
                                          <p:attrName>ppt_x</p:attrName>
                                        </p:attrNameLst>
                                      </p:cBhvr>
                                      <p:tavLst>
                                        <p:tav tm="0">
                                          <p:val>
                                            <p:strVal val="#ppt_x"/>
                                          </p:val>
                                        </p:tav>
                                        <p:tav tm="100000">
                                          <p:val>
                                            <p:strVal val="#ppt_x"/>
                                          </p:val>
                                        </p:tav>
                                      </p:tavLst>
                                    </p:anim>
                                    <p:anim calcmode="lin" valueType="num">
                                      <p:cBhvr additive="base">
                                        <p:cTn id="222" dur="500" fill="hold"/>
                                        <p:tgtEl>
                                          <p:spTgt spid="11264"/>
                                        </p:tgtEl>
                                        <p:attrNameLst>
                                          <p:attrName>ppt_y</p:attrName>
                                        </p:attrNameLst>
                                      </p:cBhvr>
                                      <p:tavLst>
                                        <p:tav tm="0">
                                          <p:val>
                                            <p:strVal val="1+#ppt_h/2"/>
                                          </p:val>
                                        </p:tav>
                                        <p:tav tm="100000">
                                          <p:val>
                                            <p:strVal val="#ppt_y"/>
                                          </p:val>
                                        </p:tav>
                                      </p:tavLst>
                                    </p:anim>
                                  </p:childTnLst>
                                </p:cTn>
                              </p:par>
                            </p:childTnLst>
                          </p:cTn>
                        </p:par>
                      </p:childTnLst>
                    </p:cTn>
                  </p:par>
                  <p:par>
                    <p:cTn id="223" fill="hold">
                      <p:stCondLst>
                        <p:cond delay="indefinite"/>
                      </p:stCondLst>
                      <p:childTnLst>
                        <p:par>
                          <p:cTn id="224" fill="hold">
                            <p:stCondLst>
                              <p:cond delay="0"/>
                            </p:stCondLst>
                            <p:childTnLst>
                              <p:par>
                                <p:cTn id="225" presetID="42" presetClass="entr" presetSubtype="0" fill="hold" nodeType="clickEffect">
                                  <p:stCondLst>
                                    <p:cond delay="0"/>
                                  </p:stCondLst>
                                  <p:childTnLst>
                                    <p:set>
                                      <p:cBhvr>
                                        <p:cTn id="226" dur="1" fill="hold">
                                          <p:stCondLst>
                                            <p:cond delay="0"/>
                                          </p:stCondLst>
                                        </p:cTn>
                                        <p:tgtEl>
                                          <p:spTgt spid="11277"/>
                                        </p:tgtEl>
                                        <p:attrNameLst>
                                          <p:attrName>style.visibility</p:attrName>
                                        </p:attrNameLst>
                                      </p:cBhvr>
                                      <p:to>
                                        <p:strVal val="visible"/>
                                      </p:to>
                                    </p:set>
                                    <p:animEffect transition="in" filter="fade">
                                      <p:cBhvr>
                                        <p:cTn id="227" dur="1000"/>
                                        <p:tgtEl>
                                          <p:spTgt spid="11277"/>
                                        </p:tgtEl>
                                      </p:cBhvr>
                                    </p:animEffect>
                                    <p:anim calcmode="lin" valueType="num">
                                      <p:cBhvr>
                                        <p:cTn id="228" dur="1000" fill="hold"/>
                                        <p:tgtEl>
                                          <p:spTgt spid="11277"/>
                                        </p:tgtEl>
                                        <p:attrNameLst>
                                          <p:attrName>ppt_x</p:attrName>
                                        </p:attrNameLst>
                                      </p:cBhvr>
                                      <p:tavLst>
                                        <p:tav tm="0">
                                          <p:val>
                                            <p:strVal val="#ppt_x"/>
                                          </p:val>
                                        </p:tav>
                                        <p:tav tm="100000">
                                          <p:val>
                                            <p:strVal val="#ppt_x"/>
                                          </p:val>
                                        </p:tav>
                                      </p:tavLst>
                                    </p:anim>
                                    <p:anim calcmode="lin" valueType="num">
                                      <p:cBhvr>
                                        <p:cTn id="229"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14" presetClass="entr" presetSubtype="10" fill="hold" nodeType="clickEffect">
                                  <p:stCondLst>
                                    <p:cond delay="0"/>
                                  </p:stCondLst>
                                  <p:childTnLst>
                                    <p:set>
                                      <p:cBhvr>
                                        <p:cTn id="233" dur="1" fill="hold">
                                          <p:stCondLst>
                                            <p:cond delay="0"/>
                                          </p:stCondLst>
                                        </p:cTn>
                                        <p:tgtEl>
                                          <p:spTgt spid="11279"/>
                                        </p:tgtEl>
                                        <p:attrNameLst>
                                          <p:attrName>style.visibility</p:attrName>
                                        </p:attrNameLst>
                                      </p:cBhvr>
                                      <p:to>
                                        <p:strVal val="visible"/>
                                      </p:to>
                                    </p:set>
                                    <p:animEffect transition="in" filter="randombar(horizontal)">
                                      <p:cBhvr>
                                        <p:cTn id="234" dur="500"/>
                                        <p:tgtEl>
                                          <p:spTgt spid="11279"/>
                                        </p:tgtEl>
                                      </p:cBhvr>
                                    </p:animEffect>
                                  </p:childTnLst>
                                </p:cTn>
                              </p:par>
                            </p:childTnLst>
                          </p:cTn>
                        </p:par>
                      </p:childTnLst>
                    </p:cTn>
                  </p:par>
                  <p:par>
                    <p:cTn id="235" fill="hold">
                      <p:stCondLst>
                        <p:cond delay="indefinite"/>
                      </p:stCondLst>
                      <p:childTnLst>
                        <p:par>
                          <p:cTn id="236" fill="hold">
                            <p:stCondLst>
                              <p:cond delay="0"/>
                            </p:stCondLst>
                            <p:childTnLst>
                              <p:par>
                                <p:cTn id="237" presetID="16" presetClass="entr" presetSubtype="21" fill="hold" grpId="0" nodeType="clickEffect">
                                  <p:stCondLst>
                                    <p:cond delay="0"/>
                                  </p:stCondLst>
                                  <p:childTnLst>
                                    <p:set>
                                      <p:cBhvr>
                                        <p:cTn id="238" dur="1" fill="hold">
                                          <p:stCondLst>
                                            <p:cond delay="0"/>
                                          </p:stCondLst>
                                        </p:cTn>
                                        <p:tgtEl>
                                          <p:spTgt spid="82"/>
                                        </p:tgtEl>
                                        <p:attrNameLst>
                                          <p:attrName>style.visibility</p:attrName>
                                        </p:attrNameLst>
                                      </p:cBhvr>
                                      <p:to>
                                        <p:strVal val="visible"/>
                                      </p:to>
                                    </p:set>
                                    <p:animEffect transition="in" filter="barn(inVertical)">
                                      <p:cBhvr>
                                        <p:cTn id="23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3" grpId="0" animBg="1"/>
      <p:bldP spid="34" grpId="0" animBg="1"/>
      <p:bldP spid="35" grpId="0" animBg="1"/>
      <p:bldP spid="36" grpId="0" animBg="1"/>
      <p:bldP spid="37" grpId="0"/>
      <p:bldP spid="43" grpId="0"/>
      <p:bldP spid="51" grpId="0"/>
      <p:bldP spid="55" grpId="0"/>
      <p:bldP spid="56" grpId="0"/>
      <p:bldP spid="61" grpId="0"/>
      <p:bldP spid="62" grpId="0"/>
      <p:bldP spid="63" grpId="0"/>
      <p:bldP spid="64" grpId="0"/>
      <p:bldP spid="33" grpId="0" animBg="1"/>
      <p:bldP spid="39" grpId="0" animBg="1"/>
      <p:bldP spid="8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5828388" y="3185808"/>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600" b="1" dirty="0" smtClean="0">
                <a:latin typeface="ISOCTEUR" panose="020B0609020202020204" pitchFamily="49" charset="0"/>
                <a:ea typeface="Roboto Cn" pitchFamily="2" charset="0"/>
              </a:rPr>
              <a:t>CONCEPTUALIZACIÓN</a:t>
            </a:r>
            <a:endParaRPr lang="es-EC" sz="1600" b="1" dirty="0">
              <a:latin typeface="ISOCTEUR" panose="020B0609020202020204" pitchFamily="49" charset="0"/>
              <a:ea typeface="Roboto Cn" pitchFamily="2" charset="0"/>
            </a:endParaRPr>
          </a:p>
          <a:p>
            <a:r>
              <a:rPr lang="es-ES" sz="1100" dirty="0" smtClean="0">
                <a:solidFill>
                  <a:schemeClr val="bg1">
                    <a:lumMod val="50000"/>
                  </a:schemeClr>
                </a:solidFill>
                <a:latin typeface="ISOCTEUR" panose="020B0609020202020204" pitchFamily="49" charset="0"/>
                <a:ea typeface="Roboto Lt" pitchFamily="2" charset="0"/>
              </a:rPr>
              <a:t>BASES CONCEPTUALES Y DESARROLLO</a:t>
            </a:r>
            <a:endParaRPr lang="es-EC" sz="1050" dirty="0">
              <a:solidFill>
                <a:schemeClr val="bg1">
                  <a:lumMod val="50000"/>
                </a:schemeClr>
              </a:solidFill>
              <a:latin typeface="ISOCTEUR" panose="020B0609020202020204" pitchFamily="49" charset="0"/>
              <a:ea typeface="Roboto Lt" pitchFamily="2" charset="0"/>
            </a:endParaRPr>
          </a:p>
        </p:txBody>
      </p:sp>
      <p:sp>
        <p:nvSpPr>
          <p:cNvPr id="5" name="Elipse 4">
            <a:extLst>
              <a:ext uri="{FF2B5EF4-FFF2-40B4-BE49-F238E27FC236}">
                <a16:creationId xmlns="" xmlns:a16="http://schemas.microsoft.com/office/drawing/2014/main" id="{7A50DB9D-78BC-4EEA-8211-90BDF00F47F2}"/>
              </a:ext>
            </a:extLst>
          </p:cNvPr>
          <p:cNvSpPr/>
          <p:nvPr/>
        </p:nvSpPr>
        <p:spPr>
          <a:xfrm>
            <a:off x="537882" y="16813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Elipse 5">
            <a:extLst>
              <a:ext uri="{FF2B5EF4-FFF2-40B4-BE49-F238E27FC236}">
                <a16:creationId xmlns="" xmlns:a16="http://schemas.microsoft.com/office/drawing/2014/main" id="{DAE7FBD2-519D-4730-B0BE-1E9E7B8B8580}"/>
              </a:ext>
            </a:extLst>
          </p:cNvPr>
          <p:cNvSpPr/>
          <p:nvPr/>
        </p:nvSpPr>
        <p:spPr>
          <a:xfrm>
            <a:off x="537882" y="3013486"/>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Elipse 6">
            <a:extLst>
              <a:ext uri="{FF2B5EF4-FFF2-40B4-BE49-F238E27FC236}">
                <a16:creationId xmlns="" xmlns:a16="http://schemas.microsoft.com/office/drawing/2014/main" id="{A3E4AFCA-B7D1-4373-BA61-13DCA2EA253D}"/>
              </a:ext>
            </a:extLst>
          </p:cNvPr>
          <p:cNvSpPr/>
          <p:nvPr/>
        </p:nvSpPr>
        <p:spPr>
          <a:xfrm>
            <a:off x="537882" y="370175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9E91EDBC-FAC8-4A20-A382-A1ECB67EC51E}"/>
              </a:ext>
            </a:extLst>
          </p:cNvPr>
          <p:cNvSpPr/>
          <p:nvPr/>
        </p:nvSpPr>
        <p:spPr>
          <a:xfrm>
            <a:off x="537882" y="434564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Elipse 8">
            <a:extLst>
              <a:ext uri="{FF2B5EF4-FFF2-40B4-BE49-F238E27FC236}">
                <a16:creationId xmlns="" xmlns:a16="http://schemas.microsoft.com/office/drawing/2014/main" id="{B3DFD955-77BA-48E1-94BE-3EDED05C9D54}"/>
              </a:ext>
            </a:extLst>
          </p:cNvPr>
          <p:cNvSpPr/>
          <p:nvPr/>
        </p:nvSpPr>
        <p:spPr>
          <a:xfrm>
            <a:off x="537882" y="4989531"/>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Elipse 9">
            <a:extLst>
              <a:ext uri="{FF2B5EF4-FFF2-40B4-BE49-F238E27FC236}">
                <a16:creationId xmlns="" xmlns:a16="http://schemas.microsoft.com/office/drawing/2014/main" id="{A2E9FF31-DBF9-4FB5-B672-4030F397DCDC}"/>
              </a:ext>
            </a:extLst>
          </p:cNvPr>
          <p:cNvSpPr/>
          <p:nvPr/>
        </p:nvSpPr>
        <p:spPr>
          <a:xfrm>
            <a:off x="537882" y="3700183"/>
            <a:ext cx="143435" cy="143435"/>
          </a:xfrm>
          <a:prstGeom prst="ellips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Elipse 12">
            <a:extLst>
              <a:ext uri="{FF2B5EF4-FFF2-40B4-BE49-F238E27FC236}">
                <a16:creationId xmlns="" xmlns:a16="http://schemas.microsoft.com/office/drawing/2014/main" id="{6ABCB2FE-DE40-4B07-81EA-30645C42AD2D}"/>
              </a:ext>
            </a:extLst>
          </p:cNvPr>
          <p:cNvSpPr/>
          <p:nvPr/>
        </p:nvSpPr>
        <p:spPr>
          <a:xfrm>
            <a:off x="537882" y="2347408"/>
            <a:ext cx="143435" cy="143435"/>
          </a:xfrm>
          <a:prstGeom prst="ellipse">
            <a:avLst/>
          </a:prstGeom>
          <a:solidFill>
            <a:srgbClr val="F5F5F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45483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mph" presetSubtype="0" fill="hold" grpId="0" nodeType="withEffect">
                                  <p:stCondLst>
                                    <p:cond delay="0"/>
                                  </p:stCondLst>
                                  <p:childTnLst>
                                    <p:animScale>
                                      <p:cBhvr>
                                        <p:cTn id="9" dur="25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D5A1BF42-568D-4192-AA06-31D2A146A245}"/>
              </a:ext>
            </a:extLst>
          </p:cNvPr>
          <p:cNvSpPr txBox="1">
            <a:spLocks/>
          </p:cNvSpPr>
          <p:nvPr/>
        </p:nvSpPr>
        <p:spPr>
          <a:xfrm>
            <a:off x="93907" y="111812"/>
            <a:ext cx="3613223"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ISOCTEUR" panose="020B0609020202020204" pitchFamily="49" charset="0"/>
                <a:ea typeface="Roboto Cn" pitchFamily="2" charset="0"/>
              </a:rPr>
              <a:t>SEGURIDAD ALIMENTARIA</a:t>
            </a:r>
          </a:p>
          <a:p>
            <a:r>
              <a:rPr lang="es-EC" sz="800" dirty="0">
                <a:solidFill>
                  <a:schemeClr val="bg1">
                    <a:lumMod val="50000"/>
                  </a:schemeClr>
                </a:solidFill>
                <a:latin typeface="ISOCTEUR" panose="020B0609020202020204" pitchFamily="49" charset="0"/>
                <a:ea typeface="Roboto Lt" pitchFamily="2" charset="0"/>
              </a:rPr>
              <a:t>DEFINICIÓN</a:t>
            </a:r>
          </a:p>
        </p:txBody>
      </p:sp>
      <p:sp>
        <p:nvSpPr>
          <p:cNvPr id="5" name="Marcador de contenido 2">
            <a:extLst>
              <a:ext uri="{FF2B5EF4-FFF2-40B4-BE49-F238E27FC236}">
                <a16:creationId xmlns="" xmlns:a16="http://schemas.microsoft.com/office/drawing/2014/main" id="{B8D4F9E6-812E-4FA5-8D6F-A321CD6AD08F}"/>
              </a:ext>
            </a:extLst>
          </p:cNvPr>
          <p:cNvSpPr>
            <a:spLocks noGrp="1"/>
          </p:cNvSpPr>
          <p:nvPr>
            <p:ph idx="1"/>
          </p:nvPr>
        </p:nvSpPr>
        <p:spPr>
          <a:xfrm>
            <a:off x="93907" y="690315"/>
            <a:ext cx="3397846" cy="550589"/>
          </a:xfrm>
        </p:spPr>
        <p:txBody>
          <a:bodyPr>
            <a:noAutofit/>
          </a:bodyPr>
          <a:lstStyle/>
          <a:p>
            <a:pPr marL="0" indent="0" algn="just">
              <a:buNone/>
            </a:pPr>
            <a:r>
              <a:rPr lang="es-EC" sz="800" dirty="0">
                <a:latin typeface="ISOCTEUR" panose="020B0609020202020204" pitchFamily="49" charset="0"/>
                <a:ea typeface="Roboto Lt" pitchFamily="2" charset="0"/>
              </a:rPr>
              <a:t>ACCESO A ALIMENTOS SANOS EN CANTIDADES SUFICIENTES DURANTE LOS DIVERSOS CAMBIOS ESTACIONARIOS.</a:t>
            </a:r>
          </a:p>
          <a:p>
            <a:pPr marL="0" indent="0" algn="just">
              <a:buNone/>
            </a:pPr>
            <a:r>
              <a:rPr lang="es-EC" sz="800" dirty="0">
                <a:latin typeface="ISOCTEUR" panose="020B0609020202020204" pitchFamily="49" charset="0"/>
                <a:ea typeface="Roboto Lt" pitchFamily="2" charset="0"/>
              </a:rPr>
              <a:t>DISPONIBILIDAD DE RECURSOS PARA EL ACCESO A ALIMENTOS.</a:t>
            </a:r>
          </a:p>
        </p:txBody>
      </p:sp>
      <p:sp>
        <p:nvSpPr>
          <p:cNvPr id="6" name="Marcador de contenido 2">
            <a:extLst>
              <a:ext uri="{FF2B5EF4-FFF2-40B4-BE49-F238E27FC236}">
                <a16:creationId xmlns="" xmlns:a16="http://schemas.microsoft.com/office/drawing/2014/main" id="{695A9000-B78C-4CF9-AFA2-F91C0168830E}"/>
              </a:ext>
            </a:extLst>
          </p:cNvPr>
          <p:cNvSpPr txBox="1">
            <a:spLocks/>
          </p:cNvSpPr>
          <p:nvPr/>
        </p:nvSpPr>
        <p:spPr>
          <a:xfrm>
            <a:off x="93907" y="1315554"/>
            <a:ext cx="3397846" cy="3182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s-EC" sz="700" i="1" dirty="0">
                <a:latin typeface="ISOCTEUR" panose="020B0609020202020204" pitchFamily="49" charset="0"/>
                <a:ea typeface="Roboto Lt" pitchFamily="2" charset="0"/>
              </a:rPr>
              <a:t>WFP (</a:t>
            </a:r>
            <a:r>
              <a:rPr lang="es-EC" sz="700" i="1" dirty="0" err="1">
                <a:latin typeface="ISOCTEUR" panose="020B0609020202020204" pitchFamily="49" charset="0"/>
                <a:ea typeface="Roboto Lt" pitchFamily="2" charset="0"/>
              </a:rPr>
              <a:t>World</a:t>
            </a:r>
            <a:r>
              <a:rPr lang="es-EC" sz="700" i="1" dirty="0">
                <a:latin typeface="ISOCTEUR" panose="020B0609020202020204" pitchFamily="49" charset="0"/>
                <a:ea typeface="Roboto Lt" pitchFamily="2" charset="0"/>
              </a:rPr>
              <a:t> </a:t>
            </a:r>
            <a:r>
              <a:rPr lang="es-EC" sz="700" i="1" dirty="0" err="1">
                <a:latin typeface="ISOCTEUR" panose="020B0609020202020204" pitchFamily="49" charset="0"/>
                <a:ea typeface="Roboto Lt" pitchFamily="2" charset="0"/>
              </a:rPr>
              <a:t>food</a:t>
            </a:r>
            <a:r>
              <a:rPr lang="es-EC" sz="700" i="1" dirty="0">
                <a:latin typeface="ISOCTEUR" panose="020B0609020202020204" pitchFamily="49" charset="0"/>
                <a:ea typeface="Roboto Lt" pitchFamily="2" charset="0"/>
              </a:rPr>
              <a:t> </a:t>
            </a:r>
            <a:r>
              <a:rPr lang="es-EC" sz="700" i="1" dirty="0" err="1">
                <a:latin typeface="ISOCTEUR" panose="020B0609020202020204" pitchFamily="49" charset="0"/>
                <a:ea typeface="Roboto Lt" pitchFamily="2" charset="0"/>
              </a:rPr>
              <a:t>program</a:t>
            </a:r>
            <a:r>
              <a:rPr lang="es-EC" sz="700" i="1" dirty="0">
                <a:latin typeface="ISOCTEUR" panose="020B0609020202020204" pitchFamily="49" charset="0"/>
                <a:ea typeface="Roboto Lt" pitchFamily="2" charset="0"/>
              </a:rPr>
              <a:t>) </a:t>
            </a:r>
          </a:p>
        </p:txBody>
      </p:sp>
      <p:pic>
        <p:nvPicPr>
          <p:cNvPr id="7" name="Imagen 6">
            <a:extLst>
              <a:ext uri="{FF2B5EF4-FFF2-40B4-BE49-F238E27FC236}">
                <a16:creationId xmlns="" xmlns:a16="http://schemas.microsoft.com/office/drawing/2014/main" id="{CBBF0202-0E6E-4BFC-AB4B-C0C8A354FE4E}"/>
              </a:ext>
            </a:extLst>
          </p:cNvPr>
          <p:cNvPicPr>
            <a:picLocks noChangeAspect="1"/>
          </p:cNvPicPr>
          <p:nvPr/>
        </p:nvPicPr>
        <p:blipFill rotWithShape="1">
          <a:blip r:embed="rId2"/>
          <a:srcRect l="45442" t="26645" r="13284" b="56535"/>
          <a:stretch/>
        </p:blipFill>
        <p:spPr>
          <a:xfrm>
            <a:off x="143435" y="2057910"/>
            <a:ext cx="3397846" cy="778843"/>
          </a:xfrm>
          <a:prstGeom prst="rect">
            <a:avLst/>
          </a:prstGeom>
        </p:spPr>
      </p:pic>
      <p:sp>
        <p:nvSpPr>
          <p:cNvPr id="8" name="Rectángulo 7">
            <a:extLst>
              <a:ext uri="{FF2B5EF4-FFF2-40B4-BE49-F238E27FC236}">
                <a16:creationId xmlns="" xmlns:a16="http://schemas.microsoft.com/office/drawing/2014/main" id="{7D5B0790-D4C2-4667-9022-2AC17FEE6AC8}"/>
              </a:ext>
            </a:extLst>
          </p:cNvPr>
          <p:cNvSpPr/>
          <p:nvPr/>
        </p:nvSpPr>
        <p:spPr>
          <a:xfrm>
            <a:off x="93907" y="2030506"/>
            <a:ext cx="3451634" cy="81578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TEUR" panose="020B0609020202020204" pitchFamily="49" charset="0"/>
            </a:endParaRPr>
          </a:p>
        </p:txBody>
      </p:sp>
      <p:sp>
        <p:nvSpPr>
          <p:cNvPr id="9" name="Marcador de contenido 2">
            <a:extLst>
              <a:ext uri="{FF2B5EF4-FFF2-40B4-BE49-F238E27FC236}">
                <a16:creationId xmlns="" xmlns:a16="http://schemas.microsoft.com/office/drawing/2014/main" id="{3CF38E3B-4789-4053-AE2A-97094720B4C4}"/>
              </a:ext>
            </a:extLst>
          </p:cNvPr>
          <p:cNvSpPr txBox="1">
            <a:spLocks/>
          </p:cNvSpPr>
          <p:nvPr/>
        </p:nvSpPr>
        <p:spPr>
          <a:xfrm>
            <a:off x="398707" y="1815863"/>
            <a:ext cx="1277693" cy="3182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800" b="1" dirty="0">
                <a:latin typeface="ISOCTEUR" panose="020B0609020202020204" pitchFamily="49" charset="0"/>
                <a:ea typeface="Roboto Lt" pitchFamily="2" charset="0"/>
              </a:rPr>
              <a:t>FAMILIA MUY POBRE</a:t>
            </a:r>
          </a:p>
        </p:txBody>
      </p:sp>
      <p:sp>
        <p:nvSpPr>
          <p:cNvPr id="10" name="Marcador de contenido 2">
            <a:extLst>
              <a:ext uri="{FF2B5EF4-FFF2-40B4-BE49-F238E27FC236}">
                <a16:creationId xmlns="" xmlns:a16="http://schemas.microsoft.com/office/drawing/2014/main" id="{12BB47BF-DDCC-4534-8376-CE1DDB98907F}"/>
              </a:ext>
            </a:extLst>
          </p:cNvPr>
          <p:cNvSpPr txBox="1">
            <a:spLocks/>
          </p:cNvSpPr>
          <p:nvPr/>
        </p:nvSpPr>
        <p:spPr>
          <a:xfrm>
            <a:off x="205964" y="3027005"/>
            <a:ext cx="1586977" cy="401995"/>
          </a:xfrm>
          <a:prstGeom prst="rect">
            <a:avLst/>
          </a:prstGeom>
          <a:solidFill>
            <a:schemeClr val="accent4"/>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2400" b="1" i="1" dirty="0">
                <a:latin typeface="ISOCTEUR" panose="020B0609020202020204" pitchFamily="49" charset="0"/>
                <a:ea typeface="Roboto Lt" pitchFamily="2" charset="0"/>
              </a:rPr>
              <a:t>= 30%</a:t>
            </a:r>
          </a:p>
        </p:txBody>
      </p:sp>
      <p:sp>
        <p:nvSpPr>
          <p:cNvPr id="11" name="Flecha: a la derecha 10">
            <a:extLst>
              <a:ext uri="{FF2B5EF4-FFF2-40B4-BE49-F238E27FC236}">
                <a16:creationId xmlns="" xmlns:a16="http://schemas.microsoft.com/office/drawing/2014/main" id="{214289C3-4597-4669-AF38-D6C07C0BB164}"/>
              </a:ext>
            </a:extLst>
          </p:cNvPr>
          <p:cNvSpPr/>
          <p:nvPr/>
        </p:nvSpPr>
        <p:spPr>
          <a:xfrm>
            <a:off x="1931893" y="3132340"/>
            <a:ext cx="448235" cy="19132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TEUR" panose="020B0609020202020204" pitchFamily="49" charset="0"/>
            </a:endParaRPr>
          </a:p>
        </p:txBody>
      </p:sp>
      <p:sp>
        <p:nvSpPr>
          <p:cNvPr id="12" name="Marcador de contenido 2">
            <a:extLst>
              <a:ext uri="{FF2B5EF4-FFF2-40B4-BE49-F238E27FC236}">
                <a16:creationId xmlns="" xmlns:a16="http://schemas.microsoft.com/office/drawing/2014/main" id="{BB605628-49D5-400B-BDDF-3114EDE8F076}"/>
              </a:ext>
            </a:extLst>
          </p:cNvPr>
          <p:cNvSpPr txBox="1">
            <a:spLocks/>
          </p:cNvSpPr>
          <p:nvPr/>
        </p:nvSpPr>
        <p:spPr>
          <a:xfrm>
            <a:off x="2519080" y="3027005"/>
            <a:ext cx="1022201" cy="401995"/>
          </a:xfrm>
          <a:prstGeom prst="rect">
            <a:avLst/>
          </a:prstGeom>
          <a:solidFill>
            <a:schemeClr val="accent4"/>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2400" b="1" dirty="0">
                <a:latin typeface="ISOCTEUR" panose="020B0609020202020204" pitchFamily="49" charset="0"/>
                <a:ea typeface="Roboto Lt" pitchFamily="2" charset="0"/>
              </a:rPr>
              <a:t>S.A</a:t>
            </a:r>
            <a:r>
              <a:rPr lang="es-EC" sz="2400" b="1" i="1" dirty="0">
                <a:latin typeface="ISOCTEUR" panose="020B0609020202020204" pitchFamily="49" charset="0"/>
                <a:ea typeface="Roboto Lt" pitchFamily="2" charset="0"/>
              </a:rPr>
              <a:t>.</a:t>
            </a:r>
          </a:p>
        </p:txBody>
      </p:sp>
      <p:sp>
        <p:nvSpPr>
          <p:cNvPr id="13" name="Marcador de contenido 2">
            <a:extLst>
              <a:ext uri="{FF2B5EF4-FFF2-40B4-BE49-F238E27FC236}">
                <a16:creationId xmlns="" xmlns:a16="http://schemas.microsoft.com/office/drawing/2014/main" id="{07751697-85BF-4F52-A23E-551435C53FB6}"/>
              </a:ext>
            </a:extLst>
          </p:cNvPr>
          <p:cNvSpPr txBox="1">
            <a:spLocks/>
          </p:cNvSpPr>
          <p:nvPr/>
        </p:nvSpPr>
        <p:spPr>
          <a:xfrm>
            <a:off x="4572000" y="372102"/>
            <a:ext cx="2330600" cy="3182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C" sz="900" b="1" dirty="0">
                <a:latin typeface="ISOCTEUR" panose="020B0609020202020204" pitchFamily="49" charset="0"/>
                <a:ea typeface="Roboto Lt" pitchFamily="2" charset="0"/>
              </a:rPr>
              <a:t>SEGURIDAD ALIMENTARIA EN EL ECUADOR</a:t>
            </a:r>
          </a:p>
        </p:txBody>
      </p:sp>
      <p:sp>
        <p:nvSpPr>
          <p:cNvPr id="14" name="Marcador de contenido 2">
            <a:extLst>
              <a:ext uri="{FF2B5EF4-FFF2-40B4-BE49-F238E27FC236}">
                <a16:creationId xmlns="" xmlns:a16="http://schemas.microsoft.com/office/drawing/2014/main" id="{0A9CFF5B-5AC9-4935-8E0A-026B9C2CC270}"/>
              </a:ext>
            </a:extLst>
          </p:cNvPr>
          <p:cNvSpPr txBox="1">
            <a:spLocks/>
          </p:cNvSpPr>
          <p:nvPr/>
        </p:nvSpPr>
        <p:spPr>
          <a:xfrm>
            <a:off x="4630047" y="3024072"/>
            <a:ext cx="2232435" cy="401995"/>
          </a:xfrm>
          <a:prstGeom prst="rect">
            <a:avLst/>
          </a:prstGeom>
          <a:solidFill>
            <a:schemeClr val="tx1"/>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400" b="1" dirty="0">
                <a:solidFill>
                  <a:schemeClr val="accent4"/>
                </a:solidFill>
                <a:latin typeface="ISOCTEUR" panose="020B0609020202020204" pitchFamily="49" charset="0"/>
                <a:ea typeface="Roboto Lt" pitchFamily="2" charset="0"/>
              </a:rPr>
              <a:t>8,7% de familias </a:t>
            </a:r>
          </a:p>
        </p:txBody>
      </p:sp>
      <p:sp>
        <p:nvSpPr>
          <p:cNvPr id="15" name="Marcador de contenido 2">
            <a:extLst>
              <a:ext uri="{FF2B5EF4-FFF2-40B4-BE49-F238E27FC236}">
                <a16:creationId xmlns="" xmlns:a16="http://schemas.microsoft.com/office/drawing/2014/main" id="{C4D01228-88C7-467A-9A0A-7C9D4994B4D9}"/>
              </a:ext>
            </a:extLst>
          </p:cNvPr>
          <p:cNvSpPr txBox="1">
            <a:spLocks/>
          </p:cNvSpPr>
          <p:nvPr/>
        </p:nvSpPr>
        <p:spPr>
          <a:xfrm>
            <a:off x="4518101" y="690316"/>
            <a:ext cx="3397846" cy="20752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900" b="1" i="1" dirty="0">
                <a:latin typeface="ISOCTEUR" panose="020B0609020202020204" pitchFamily="49" charset="0"/>
                <a:ea typeface="Roboto Lt" pitchFamily="2" charset="0"/>
              </a:rPr>
              <a:t>Constitución 2008. </a:t>
            </a:r>
            <a:r>
              <a:rPr lang="es-EC" sz="900" b="1" i="1" dirty="0" err="1">
                <a:latin typeface="ISOCTEUR" panose="020B0609020202020204" pitchFamily="49" charset="0"/>
                <a:ea typeface="Roboto Lt" pitchFamily="2" charset="0"/>
              </a:rPr>
              <a:t>Cap</a:t>
            </a:r>
            <a:r>
              <a:rPr lang="es-EC" sz="900" b="1" i="1" dirty="0">
                <a:latin typeface="ISOCTEUR" panose="020B0609020202020204" pitchFamily="49" charset="0"/>
                <a:ea typeface="Roboto Lt" pitchFamily="2" charset="0"/>
              </a:rPr>
              <a:t> 3 Art. 281:  </a:t>
            </a:r>
            <a:r>
              <a:rPr lang="es-EC" sz="900" dirty="0">
                <a:latin typeface="ISOCTEUR" panose="020B0609020202020204" pitchFamily="49" charset="0"/>
                <a:ea typeface="Roboto Lt" pitchFamily="2" charset="0"/>
              </a:rPr>
              <a:t>Seguridad alimentaria como objetivo y obligación, promoviendo autocultivo.</a:t>
            </a:r>
          </a:p>
          <a:p>
            <a:pPr marL="0" indent="0" algn="just">
              <a:buFont typeface="Arial" panose="020B0604020202020204" pitchFamily="34" charset="0"/>
              <a:buNone/>
            </a:pPr>
            <a:r>
              <a:rPr lang="es-EC" sz="900" b="1" i="1" dirty="0">
                <a:latin typeface="ISOCTEUR" panose="020B0609020202020204" pitchFamily="49" charset="0"/>
                <a:ea typeface="Roboto Lt" pitchFamily="2" charset="0"/>
              </a:rPr>
              <a:t>Plan Nacional del Buen vivir, 2013: “</a:t>
            </a:r>
            <a:r>
              <a:rPr lang="es-EC" sz="900" i="1" dirty="0">
                <a:latin typeface="ISOCTEUR" panose="020B0609020202020204" pitchFamily="49" charset="0"/>
                <a:ea typeface="Roboto Lt" pitchFamily="2" charset="0"/>
              </a:rPr>
              <a:t>Seguridad alimentaria es un derecho”</a:t>
            </a:r>
          </a:p>
          <a:p>
            <a:pPr marL="0" indent="0" algn="just">
              <a:buFont typeface="Arial" panose="020B0604020202020204" pitchFamily="34" charset="0"/>
              <a:buNone/>
            </a:pPr>
            <a:r>
              <a:rPr lang="es-EC" sz="900" b="1" i="1" dirty="0">
                <a:latin typeface="ISOCTEUR" panose="020B0609020202020204" pitchFamily="49" charset="0"/>
                <a:ea typeface="Roboto Lt" pitchFamily="2" charset="0"/>
              </a:rPr>
              <a:t>Ley orgánica de consumo y salud alimentaria, 2013: </a:t>
            </a:r>
            <a:r>
              <a:rPr lang="es-EC" sz="900" i="1" dirty="0">
                <a:latin typeface="ISOCTEUR" panose="020B0609020202020204" pitchFamily="49" charset="0"/>
                <a:ea typeface="Roboto Lt" pitchFamily="2" charset="0"/>
              </a:rPr>
              <a:t>Mercado justo y eficiente a través de políticas sociales solidarias. Promover agricultura familiar.</a:t>
            </a:r>
            <a:endParaRPr lang="es-EC" sz="900" dirty="0">
              <a:latin typeface="ISOCTEUR" panose="020B0609020202020204" pitchFamily="49" charset="0"/>
              <a:ea typeface="Roboto Lt" pitchFamily="2" charset="0"/>
            </a:endParaRPr>
          </a:p>
        </p:txBody>
      </p:sp>
      <p:sp>
        <p:nvSpPr>
          <p:cNvPr id="17" name="Marcador de contenido 2">
            <a:extLst>
              <a:ext uri="{FF2B5EF4-FFF2-40B4-BE49-F238E27FC236}">
                <a16:creationId xmlns="" xmlns:a16="http://schemas.microsoft.com/office/drawing/2014/main" id="{18D50AA2-9B08-406E-B703-42BE484D0671}"/>
              </a:ext>
            </a:extLst>
          </p:cNvPr>
          <p:cNvSpPr txBox="1">
            <a:spLocks/>
          </p:cNvSpPr>
          <p:nvPr/>
        </p:nvSpPr>
        <p:spPr>
          <a:xfrm>
            <a:off x="7032813" y="3024072"/>
            <a:ext cx="1676177" cy="401995"/>
          </a:xfrm>
          <a:prstGeom prst="rect">
            <a:avLst/>
          </a:prstGeom>
          <a:solidFill>
            <a:schemeClr val="tx1"/>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400" b="1" i="1" dirty="0">
                <a:solidFill>
                  <a:schemeClr val="accent4"/>
                </a:solidFill>
                <a:latin typeface="ISOCTEUR" panose="020B0609020202020204" pitchFamily="49" charset="0"/>
                <a:ea typeface="Roboto Lt" pitchFamily="2" charset="0"/>
              </a:rPr>
              <a:t>Canasta familiar</a:t>
            </a:r>
          </a:p>
        </p:txBody>
      </p:sp>
      <p:sp>
        <p:nvSpPr>
          <p:cNvPr id="18" name="Marcador de contenido 2">
            <a:extLst>
              <a:ext uri="{FF2B5EF4-FFF2-40B4-BE49-F238E27FC236}">
                <a16:creationId xmlns="" xmlns:a16="http://schemas.microsoft.com/office/drawing/2014/main" id="{3606AB82-C79F-46EC-87C7-E4C48C40EAF5}"/>
              </a:ext>
            </a:extLst>
          </p:cNvPr>
          <p:cNvSpPr txBox="1">
            <a:spLocks/>
          </p:cNvSpPr>
          <p:nvPr/>
        </p:nvSpPr>
        <p:spPr>
          <a:xfrm>
            <a:off x="143435" y="3836893"/>
            <a:ext cx="856017" cy="3182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C" sz="1000" b="1" dirty="0" smtClean="0">
                <a:latin typeface="ISOCTEUR" panose="020B0609020202020204" pitchFamily="49" charset="0"/>
                <a:ea typeface="Roboto Lt" pitchFamily="2" charset="0"/>
              </a:rPr>
              <a:t>SIGCHOS</a:t>
            </a:r>
            <a:endParaRPr lang="es-EC" sz="1000" b="1" dirty="0">
              <a:latin typeface="ISOCTEUR" panose="020B0609020202020204" pitchFamily="49" charset="0"/>
              <a:ea typeface="Roboto Lt" pitchFamily="2" charset="0"/>
            </a:endParaRPr>
          </a:p>
        </p:txBody>
      </p:sp>
      <p:sp>
        <p:nvSpPr>
          <p:cNvPr id="19" name="Marcador de contenido 2">
            <a:extLst>
              <a:ext uri="{FF2B5EF4-FFF2-40B4-BE49-F238E27FC236}">
                <a16:creationId xmlns="" xmlns:a16="http://schemas.microsoft.com/office/drawing/2014/main" id="{2BE746E8-7BBC-4F7D-893D-6D5C1E0A9E2D}"/>
              </a:ext>
            </a:extLst>
          </p:cNvPr>
          <p:cNvSpPr txBox="1">
            <a:spLocks/>
          </p:cNvSpPr>
          <p:nvPr/>
        </p:nvSpPr>
        <p:spPr>
          <a:xfrm>
            <a:off x="241823" y="4218601"/>
            <a:ext cx="2429659" cy="401995"/>
          </a:xfrm>
          <a:prstGeom prst="rect">
            <a:avLst/>
          </a:prstGeom>
          <a:solidFill>
            <a:schemeClr val="tx1"/>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400" b="1" i="1" dirty="0">
                <a:solidFill>
                  <a:schemeClr val="accent4"/>
                </a:solidFill>
                <a:latin typeface="ISOCTEUR" panose="020B0609020202020204" pitchFamily="49" charset="0"/>
                <a:ea typeface="Roboto Lt" pitchFamily="2" charset="0"/>
              </a:rPr>
              <a:t>80% de alimentos</a:t>
            </a:r>
          </a:p>
        </p:txBody>
      </p:sp>
      <p:sp>
        <p:nvSpPr>
          <p:cNvPr id="20" name="Flecha: a la derecha 19">
            <a:extLst>
              <a:ext uri="{FF2B5EF4-FFF2-40B4-BE49-F238E27FC236}">
                <a16:creationId xmlns="" xmlns:a16="http://schemas.microsoft.com/office/drawing/2014/main" id="{DA4C216C-6CEC-46BE-86A6-F17337596978}"/>
              </a:ext>
            </a:extLst>
          </p:cNvPr>
          <p:cNvSpPr/>
          <p:nvPr/>
        </p:nvSpPr>
        <p:spPr>
          <a:xfrm>
            <a:off x="2864222" y="4323936"/>
            <a:ext cx="448235" cy="19132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TEUR" panose="020B0609020202020204" pitchFamily="49" charset="0"/>
            </a:endParaRPr>
          </a:p>
        </p:txBody>
      </p:sp>
      <p:sp>
        <p:nvSpPr>
          <p:cNvPr id="21" name="Marcador de contenido 2">
            <a:extLst>
              <a:ext uri="{FF2B5EF4-FFF2-40B4-BE49-F238E27FC236}">
                <a16:creationId xmlns="" xmlns:a16="http://schemas.microsoft.com/office/drawing/2014/main" id="{90CFD795-F880-4A3F-AA14-93B5AF537122}"/>
              </a:ext>
            </a:extLst>
          </p:cNvPr>
          <p:cNvSpPr txBox="1">
            <a:spLocks/>
          </p:cNvSpPr>
          <p:nvPr/>
        </p:nvSpPr>
        <p:spPr>
          <a:xfrm>
            <a:off x="3460152" y="4262205"/>
            <a:ext cx="2429659" cy="296659"/>
          </a:xfrm>
          <a:prstGeom prst="rect">
            <a:avLst/>
          </a:prstGeom>
          <a:no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50" b="1" i="1" dirty="0">
                <a:latin typeface="ISOCTEUR" panose="020B0609020202020204" pitchFamily="49" charset="0"/>
                <a:ea typeface="Roboto Lt" pitchFamily="2" charset="0"/>
              </a:rPr>
              <a:t>Otros cantones o provincias</a:t>
            </a:r>
          </a:p>
        </p:txBody>
      </p:sp>
      <p:sp>
        <p:nvSpPr>
          <p:cNvPr id="22" name="Flecha: a la derecha 21">
            <a:extLst>
              <a:ext uri="{FF2B5EF4-FFF2-40B4-BE49-F238E27FC236}">
                <a16:creationId xmlns="" xmlns:a16="http://schemas.microsoft.com/office/drawing/2014/main" id="{1B54444F-375B-42F8-BD0E-77DE4278ED5E}"/>
              </a:ext>
            </a:extLst>
          </p:cNvPr>
          <p:cNvSpPr/>
          <p:nvPr/>
        </p:nvSpPr>
        <p:spPr>
          <a:xfrm>
            <a:off x="5961528" y="4323936"/>
            <a:ext cx="448235" cy="19132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latin typeface="ISOCTEUR" panose="020B0609020202020204" pitchFamily="49" charset="0"/>
            </a:endParaRPr>
          </a:p>
        </p:txBody>
      </p:sp>
      <p:sp>
        <p:nvSpPr>
          <p:cNvPr id="23" name="Marcador de contenido 2">
            <a:extLst>
              <a:ext uri="{FF2B5EF4-FFF2-40B4-BE49-F238E27FC236}">
                <a16:creationId xmlns="" xmlns:a16="http://schemas.microsoft.com/office/drawing/2014/main" id="{6C27A726-FF95-4306-A999-9B56A486355E}"/>
              </a:ext>
            </a:extLst>
          </p:cNvPr>
          <p:cNvSpPr txBox="1">
            <a:spLocks/>
          </p:cNvSpPr>
          <p:nvPr/>
        </p:nvSpPr>
        <p:spPr>
          <a:xfrm>
            <a:off x="6472521" y="4209536"/>
            <a:ext cx="721652" cy="401995"/>
          </a:xfrm>
          <a:prstGeom prst="rect">
            <a:avLst/>
          </a:prstGeom>
          <a:solidFill>
            <a:schemeClr val="accent4"/>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s-EC" sz="2400" b="1" i="1" dirty="0">
              <a:latin typeface="ISOCTEUR" panose="020B0609020202020204" pitchFamily="49" charset="0"/>
              <a:ea typeface="Roboto Lt" pitchFamily="2" charset="0"/>
            </a:endParaRPr>
          </a:p>
        </p:txBody>
      </p:sp>
      <p:sp>
        <p:nvSpPr>
          <p:cNvPr id="24" name="Marcador de contenido 2">
            <a:extLst>
              <a:ext uri="{FF2B5EF4-FFF2-40B4-BE49-F238E27FC236}">
                <a16:creationId xmlns="" xmlns:a16="http://schemas.microsoft.com/office/drawing/2014/main" id="{9EDD6D1F-6B96-4074-BAE1-0F7BC463BAED}"/>
              </a:ext>
            </a:extLst>
          </p:cNvPr>
          <p:cNvSpPr txBox="1">
            <a:spLocks/>
          </p:cNvSpPr>
          <p:nvPr/>
        </p:nvSpPr>
        <p:spPr>
          <a:xfrm>
            <a:off x="6633881" y="3939753"/>
            <a:ext cx="398932" cy="401995"/>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6600" b="1" i="1" dirty="0">
                <a:latin typeface="ISOCTEUR" panose="020B0609020202020204" pitchFamily="49" charset="0"/>
                <a:ea typeface="Roboto Lt" pitchFamily="2" charset="0"/>
              </a:rPr>
              <a:t>$</a:t>
            </a:r>
          </a:p>
        </p:txBody>
      </p:sp>
      <p:sp>
        <p:nvSpPr>
          <p:cNvPr id="26" name="Marcador de contenido 2">
            <a:extLst>
              <a:ext uri="{FF2B5EF4-FFF2-40B4-BE49-F238E27FC236}">
                <a16:creationId xmlns="" xmlns:a16="http://schemas.microsoft.com/office/drawing/2014/main" id="{51D2E0DD-E9E8-442A-9278-AAE5FB958828}"/>
              </a:ext>
            </a:extLst>
          </p:cNvPr>
          <p:cNvSpPr txBox="1">
            <a:spLocks/>
          </p:cNvSpPr>
          <p:nvPr/>
        </p:nvSpPr>
        <p:spPr>
          <a:xfrm>
            <a:off x="7194173" y="4262205"/>
            <a:ext cx="1586751" cy="401995"/>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200" b="1" i="1" dirty="0">
                <a:latin typeface="ISOCTEUR" panose="020B0609020202020204" pitchFamily="49" charset="0"/>
                <a:ea typeface="Roboto Lt" pitchFamily="2" charset="0"/>
              </a:rPr>
              <a:t>+ especulación</a:t>
            </a:r>
          </a:p>
        </p:txBody>
      </p:sp>
      <p:sp>
        <p:nvSpPr>
          <p:cNvPr id="27" name="Marcador de contenido 2">
            <a:extLst>
              <a:ext uri="{FF2B5EF4-FFF2-40B4-BE49-F238E27FC236}">
                <a16:creationId xmlns="" xmlns:a16="http://schemas.microsoft.com/office/drawing/2014/main" id="{5135EAF7-E0F5-4624-906B-53E643AE8BAD}"/>
              </a:ext>
            </a:extLst>
          </p:cNvPr>
          <p:cNvSpPr txBox="1">
            <a:spLocks/>
          </p:cNvSpPr>
          <p:nvPr/>
        </p:nvSpPr>
        <p:spPr>
          <a:xfrm>
            <a:off x="7256931" y="3954109"/>
            <a:ext cx="1586751" cy="401995"/>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i="1" dirty="0">
                <a:latin typeface="ISOCTEUR" panose="020B0609020202020204" pitchFamily="49" charset="0"/>
                <a:ea typeface="Roboto Lt" pitchFamily="2" charset="0"/>
              </a:rPr>
              <a:t>EN SITUACIONES DE RIESGO</a:t>
            </a:r>
          </a:p>
        </p:txBody>
      </p:sp>
      <p:sp>
        <p:nvSpPr>
          <p:cNvPr id="28" name="Marcador de contenido 2">
            <a:extLst>
              <a:ext uri="{FF2B5EF4-FFF2-40B4-BE49-F238E27FC236}">
                <a16:creationId xmlns="" xmlns:a16="http://schemas.microsoft.com/office/drawing/2014/main" id="{5E9F21FB-888C-4902-83C3-45EC5918CD86}"/>
              </a:ext>
            </a:extLst>
          </p:cNvPr>
          <p:cNvSpPr txBox="1">
            <a:spLocks/>
          </p:cNvSpPr>
          <p:nvPr/>
        </p:nvSpPr>
        <p:spPr>
          <a:xfrm>
            <a:off x="241824" y="5408709"/>
            <a:ext cx="789118" cy="401995"/>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600" b="1" i="1" dirty="0">
                <a:latin typeface="ISOCTEUR" panose="020B0609020202020204" pitchFamily="49" charset="0"/>
                <a:ea typeface="Roboto Lt" pitchFamily="2" charset="0"/>
              </a:rPr>
              <a:t>2015</a:t>
            </a:r>
          </a:p>
        </p:txBody>
      </p:sp>
      <p:sp>
        <p:nvSpPr>
          <p:cNvPr id="29" name="Marcador de contenido 2">
            <a:extLst>
              <a:ext uri="{FF2B5EF4-FFF2-40B4-BE49-F238E27FC236}">
                <a16:creationId xmlns="" xmlns:a16="http://schemas.microsoft.com/office/drawing/2014/main" id="{7C373003-A6B7-4C99-9322-D236B5815BAD}"/>
              </a:ext>
            </a:extLst>
          </p:cNvPr>
          <p:cNvSpPr txBox="1">
            <a:spLocks/>
          </p:cNvSpPr>
          <p:nvPr/>
        </p:nvSpPr>
        <p:spPr>
          <a:xfrm>
            <a:off x="1277357" y="5392069"/>
            <a:ext cx="2711937" cy="401995"/>
          </a:xfrm>
          <a:prstGeom prst="rect">
            <a:avLst/>
          </a:prstGeom>
          <a:no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200" b="1" i="1" dirty="0">
                <a:latin typeface="ISOCTEUR" panose="020B0609020202020204" pitchFamily="49" charset="0"/>
                <a:ea typeface="Roboto Lt" pitchFamily="2" charset="0"/>
              </a:rPr>
              <a:t>Erupción volcán Cotopaxi</a:t>
            </a:r>
          </a:p>
        </p:txBody>
      </p:sp>
      <p:sp>
        <p:nvSpPr>
          <p:cNvPr id="30" name="Marcador de contenido 2">
            <a:extLst>
              <a:ext uri="{FF2B5EF4-FFF2-40B4-BE49-F238E27FC236}">
                <a16:creationId xmlns="" xmlns:a16="http://schemas.microsoft.com/office/drawing/2014/main" id="{DCEAFD1E-2A7C-46CA-AC88-6CCA639B8DBD}"/>
              </a:ext>
            </a:extLst>
          </p:cNvPr>
          <p:cNvSpPr txBox="1">
            <a:spLocks/>
          </p:cNvSpPr>
          <p:nvPr/>
        </p:nvSpPr>
        <p:spPr>
          <a:xfrm>
            <a:off x="4674981" y="5361071"/>
            <a:ext cx="4136990" cy="401995"/>
          </a:xfrm>
          <a:prstGeom prst="rect">
            <a:avLst/>
          </a:prstGeom>
          <a:solidFill>
            <a:schemeClr val="tx1"/>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400" b="1" i="1" dirty="0">
                <a:solidFill>
                  <a:schemeClr val="accent4"/>
                </a:solidFill>
                <a:latin typeface="ISOCTEUR" panose="020B0609020202020204" pitchFamily="49" charset="0"/>
                <a:ea typeface="Roboto Lt" pitchFamily="2" charset="0"/>
              </a:rPr>
              <a:t>20 días en riesgo de adquisición de alimentos</a:t>
            </a:r>
          </a:p>
        </p:txBody>
      </p:sp>
      <p:sp>
        <p:nvSpPr>
          <p:cNvPr id="31" name="Marcador de contenido 2">
            <a:extLst>
              <a:ext uri="{FF2B5EF4-FFF2-40B4-BE49-F238E27FC236}">
                <a16:creationId xmlns="" xmlns:a16="http://schemas.microsoft.com/office/drawing/2014/main" id="{6C708C0E-6819-4E00-B61D-5D72FB64D618}"/>
              </a:ext>
            </a:extLst>
          </p:cNvPr>
          <p:cNvSpPr txBox="1">
            <a:spLocks/>
          </p:cNvSpPr>
          <p:nvPr/>
        </p:nvSpPr>
        <p:spPr>
          <a:xfrm>
            <a:off x="3937579" y="5408709"/>
            <a:ext cx="789118" cy="401995"/>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2400" b="1" i="1" dirty="0">
                <a:latin typeface="ISOCTEUR" panose="020B0609020202020204" pitchFamily="49" charset="0"/>
                <a:ea typeface="Roboto Lt" pitchFamily="2" charset="0"/>
              </a:rPr>
              <a:t>=</a:t>
            </a:r>
          </a:p>
        </p:txBody>
      </p:sp>
      <p:sp>
        <p:nvSpPr>
          <p:cNvPr id="32" name="Marcador de contenido 2">
            <a:extLst>
              <a:ext uri="{FF2B5EF4-FFF2-40B4-BE49-F238E27FC236}">
                <a16:creationId xmlns="" xmlns:a16="http://schemas.microsoft.com/office/drawing/2014/main" id="{E716FACF-8377-43BC-954A-51C045E02C52}"/>
              </a:ext>
            </a:extLst>
          </p:cNvPr>
          <p:cNvSpPr txBox="1">
            <a:spLocks/>
          </p:cNvSpPr>
          <p:nvPr/>
        </p:nvSpPr>
        <p:spPr>
          <a:xfrm>
            <a:off x="5746264" y="6247059"/>
            <a:ext cx="3083746" cy="3182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s-EC" sz="900" i="1" dirty="0">
                <a:latin typeface="Arial Narrow" panose="020B0606020202030204" pitchFamily="34" charset="0"/>
                <a:ea typeface="Roboto Lt" pitchFamily="2" charset="0"/>
              </a:rPr>
              <a:t>Dirección de mercados, ferias y plataformas DMQ, 2017</a:t>
            </a:r>
          </a:p>
        </p:txBody>
      </p:sp>
    </p:spTree>
    <p:extLst>
      <p:ext uri="{BB962C8B-B14F-4D97-AF65-F5344CB8AC3E}">
        <p14:creationId xmlns:p14="http://schemas.microsoft.com/office/powerpoint/2010/main" val="345242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00"/>
                                        <p:tgtEl>
                                          <p:spTgt spid="14"/>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down)">
                                      <p:cBhvr>
                                        <p:cTn id="65" dur="500"/>
                                        <p:tgtEl>
                                          <p:spTgt spid="21"/>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down)">
                                      <p:cBhvr>
                                        <p:cTn id="70" dur="500"/>
                                        <p:tgtEl>
                                          <p:spTgt spid="22"/>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down)">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down)">
                                      <p:cBhvr>
                                        <p:cTn id="76" dur="500"/>
                                        <p:tgtEl>
                                          <p:spTgt spid="23"/>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wipe(down)">
                                      <p:cBhvr>
                                        <p:cTn id="81" dur="500"/>
                                        <p:tgtEl>
                                          <p:spTgt spid="26"/>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down)">
                                      <p:cBhvr>
                                        <p:cTn id="84" dur="500"/>
                                        <p:tgtEl>
                                          <p:spTgt spid="27"/>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wipe(down)">
                                      <p:cBhvr>
                                        <p:cTn id="89" dur="500"/>
                                        <p:tgtEl>
                                          <p:spTgt spid="28"/>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wipe(down)">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down)">
                                      <p:cBhvr>
                                        <p:cTn id="97" dur="500"/>
                                        <p:tgtEl>
                                          <p:spTgt spid="3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wipe(down)">
                                      <p:cBhvr>
                                        <p:cTn id="100" dur="500"/>
                                        <p:tgtEl>
                                          <p:spTgt spid="30"/>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P spid="8" grpId="0" animBg="1"/>
      <p:bldP spid="9" grpId="0"/>
      <p:bldP spid="10" grpId="0" animBg="1"/>
      <p:bldP spid="11" grpId="0" animBg="1"/>
      <p:bldP spid="12" grpId="0" animBg="1"/>
      <p:bldP spid="13" grpId="0"/>
      <p:bldP spid="14" grpId="0" animBg="1"/>
      <p:bldP spid="15" grpId="0"/>
      <p:bldP spid="17" grpId="0" animBg="1"/>
      <p:bldP spid="18" grpId="0"/>
      <p:bldP spid="19" grpId="0" animBg="1"/>
      <p:bldP spid="20" grpId="0" animBg="1"/>
      <p:bldP spid="21" grpId="0" animBg="1"/>
      <p:bldP spid="22" grpId="0" animBg="1"/>
      <p:bldP spid="23" grpId="0" animBg="1"/>
      <p:bldP spid="24" grpId="0"/>
      <p:bldP spid="26" grpId="0"/>
      <p:bldP spid="27" grpId="0"/>
      <p:bldP spid="28" grpId="0"/>
      <p:bldP spid="29" grpId="0" animBg="1"/>
      <p:bldP spid="30" grpId="0" animBg="1"/>
      <p:bldP spid="31" grpId="0"/>
      <p:bldP spid="3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 xmlns:a16="http://schemas.microsoft.com/office/drawing/2014/main" id="{7E7B0F1C-F408-42A3-8066-43955714027B}"/>
              </a:ext>
            </a:extLst>
          </p:cNvPr>
          <p:cNvPicPr>
            <a:picLocks noChangeAspect="1"/>
          </p:cNvPicPr>
          <p:nvPr/>
        </p:nvPicPr>
        <p:blipFill rotWithShape="1">
          <a:blip r:embed="rId2"/>
          <a:srcRect l="48383" t="36231" r="9950" b="45644"/>
          <a:stretch/>
        </p:blipFill>
        <p:spPr>
          <a:xfrm>
            <a:off x="654425" y="5004492"/>
            <a:ext cx="2049374" cy="501495"/>
          </a:xfrm>
          <a:prstGeom prst="rect">
            <a:avLst/>
          </a:prstGeom>
        </p:spPr>
      </p:pic>
      <p:sp>
        <p:nvSpPr>
          <p:cNvPr id="8" name="Título 1">
            <a:extLst>
              <a:ext uri="{FF2B5EF4-FFF2-40B4-BE49-F238E27FC236}">
                <a16:creationId xmlns="" xmlns:a16="http://schemas.microsoft.com/office/drawing/2014/main" id="{72C08EB2-E965-4FF7-9919-441553ED60D4}"/>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100" b="1" dirty="0">
                <a:latin typeface="ISOCTEUR" panose="020B0609020202020204" pitchFamily="49" charset="0"/>
                <a:ea typeface="Roboto Cn" pitchFamily="2" charset="0"/>
              </a:rPr>
              <a:t>CONCEPTUALIZACIÓ</a:t>
            </a:r>
            <a:r>
              <a:rPr lang="es-EC" sz="900" b="1" dirty="0">
                <a:latin typeface="Arial Narrow" panose="020B0606020202030204" pitchFamily="34" charset="0"/>
                <a:ea typeface="Roboto Cn" pitchFamily="2" charset="0"/>
              </a:rPr>
              <a:t>N</a:t>
            </a:r>
          </a:p>
          <a:p>
            <a:r>
              <a:rPr lang="es-EC" sz="1000" dirty="0" smtClean="0">
                <a:solidFill>
                  <a:schemeClr val="bg1">
                    <a:lumMod val="50000"/>
                  </a:schemeClr>
                </a:solidFill>
                <a:latin typeface="Arial Narrow" panose="020B0606020202030204" pitchFamily="34" charset="0"/>
                <a:ea typeface="Roboto Lt" pitchFamily="2" charset="0"/>
              </a:rPr>
              <a:t>  PROBLEMÁTICA</a:t>
            </a:r>
            <a:endParaRPr lang="es-EC" sz="1000" dirty="0">
              <a:solidFill>
                <a:schemeClr val="bg1">
                  <a:lumMod val="50000"/>
                </a:schemeClr>
              </a:solidFill>
              <a:latin typeface="Arial Narrow" panose="020B0606020202030204" pitchFamily="34" charset="0"/>
              <a:ea typeface="Roboto Lt" pitchFamily="2" charset="0"/>
            </a:endParaRPr>
          </a:p>
        </p:txBody>
      </p:sp>
      <p:sp>
        <p:nvSpPr>
          <p:cNvPr id="9" name="Título 1">
            <a:extLst>
              <a:ext uri="{FF2B5EF4-FFF2-40B4-BE49-F238E27FC236}">
                <a16:creationId xmlns="" xmlns:a16="http://schemas.microsoft.com/office/drawing/2014/main" id="{1AFABD34-5B0D-4C46-8D48-B8DF485A9554}"/>
              </a:ext>
            </a:extLst>
          </p:cNvPr>
          <p:cNvSpPr txBox="1">
            <a:spLocks/>
          </p:cNvSpPr>
          <p:nvPr/>
        </p:nvSpPr>
        <p:spPr>
          <a:xfrm>
            <a:off x="5383083" y="1426942"/>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ISOCTEUR" panose="020B0609020202020204" pitchFamily="49" charset="0"/>
                <a:ea typeface="Roboto Lt" pitchFamily="2" charset="0"/>
              </a:rPr>
              <a:t>PESE A SER LA PRINCIPAL ACTIVIDAD ECONÓMICA NO SOLUCIONA LOS PROBLEMAS ECONÓMICOS PARA SATISFACER LAS NECESIDAES DE LOS </a:t>
            </a:r>
            <a:r>
              <a:rPr lang="es-EC" sz="800" dirty="0" smtClean="0">
                <a:latin typeface="ISOCTEUR" panose="020B0609020202020204" pitchFamily="49" charset="0"/>
                <a:ea typeface="Roboto Lt" pitchFamily="2" charset="0"/>
              </a:rPr>
              <a:t>POBLADORES..</a:t>
            </a:r>
            <a:endParaRPr lang="es-EC" sz="800" b="1" dirty="0">
              <a:latin typeface="ISOCTEUR" panose="020B0609020202020204" pitchFamily="49" charset="0"/>
              <a:ea typeface="Roboto Lt" pitchFamily="2" charset="0"/>
            </a:endParaRPr>
          </a:p>
        </p:txBody>
      </p:sp>
      <p:sp>
        <p:nvSpPr>
          <p:cNvPr id="10" name="Título 1">
            <a:extLst>
              <a:ext uri="{FF2B5EF4-FFF2-40B4-BE49-F238E27FC236}">
                <a16:creationId xmlns="" xmlns:a16="http://schemas.microsoft.com/office/drawing/2014/main" id="{D93A2674-8059-4156-8EB2-7CCC60C522F8}"/>
              </a:ext>
            </a:extLst>
          </p:cNvPr>
          <p:cNvSpPr txBox="1">
            <a:spLocks/>
          </p:cNvSpPr>
          <p:nvPr/>
        </p:nvSpPr>
        <p:spPr>
          <a:xfrm>
            <a:off x="5383083" y="2705738"/>
            <a:ext cx="3427671" cy="48638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ISOCTEUR" panose="020B0609020202020204" pitchFamily="49" charset="0"/>
                <a:ea typeface="Roboto Lt" pitchFamily="2" charset="0"/>
              </a:rPr>
              <a:t>LA ACTIVIDAD ECONÓMICA SE HA VUELTO UNA ACTIVIDAD RUTINARIA, POR LA QUE LOS MAS PEQUEÑOS HAN PERDIDO EL INTERÉS EN ELLA. NO EXISTE EQUIPAMIENTOS DONDE SE LA PUEDA ENTENDER DESDE OTRA PERSPECTIVA Y TAMPOCO HAN ENIDO CRITERIOS DE FORMACIÓN AGRÍCOLA ADECUADOS</a:t>
            </a:r>
          </a:p>
        </p:txBody>
      </p:sp>
      <p:sp>
        <p:nvSpPr>
          <p:cNvPr id="11" name="Título 1">
            <a:extLst>
              <a:ext uri="{FF2B5EF4-FFF2-40B4-BE49-F238E27FC236}">
                <a16:creationId xmlns="" xmlns:a16="http://schemas.microsoft.com/office/drawing/2014/main" id="{DA1D81A5-5CAF-4070-8447-95EB44C290E4}"/>
              </a:ext>
            </a:extLst>
          </p:cNvPr>
          <p:cNvSpPr txBox="1">
            <a:spLocks/>
          </p:cNvSpPr>
          <p:nvPr/>
        </p:nvSpPr>
        <p:spPr>
          <a:xfrm>
            <a:off x="3274584" y="1480276"/>
            <a:ext cx="972669"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smtClean="0">
                <a:latin typeface="ISOCTEUR" panose="020B0609020202020204" pitchFamily="49" charset="0"/>
                <a:ea typeface="Roboto Cn" pitchFamily="2" charset="0"/>
              </a:rPr>
              <a:t>ECONOMÍA</a:t>
            </a:r>
            <a:endParaRPr lang="es-EC" sz="900" dirty="0">
              <a:latin typeface="ISOCTEUR" panose="020B0609020202020204" pitchFamily="49" charset="0"/>
              <a:ea typeface="Roboto Cn" pitchFamily="2" charset="0"/>
            </a:endParaRPr>
          </a:p>
        </p:txBody>
      </p:sp>
      <p:sp>
        <p:nvSpPr>
          <p:cNvPr id="13" name="Título 1">
            <a:extLst>
              <a:ext uri="{FF2B5EF4-FFF2-40B4-BE49-F238E27FC236}">
                <a16:creationId xmlns="" xmlns:a16="http://schemas.microsoft.com/office/drawing/2014/main" id="{4BACBA59-CF4E-456A-9C4F-649DEEB6C4AE}"/>
              </a:ext>
            </a:extLst>
          </p:cNvPr>
          <p:cNvSpPr txBox="1">
            <a:spLocks/>
          </p:cNvSpPr>
          <p:nvPr/>
        </p:nvSpPr>
        <p:spPr>
          <a:xfrm>
            <a:off x="3274583" y="2789123"/>
            <a:ext cx="1145017"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Cn" pitchFamily="2" charset="0"/>
              </a:rPr>
              <a:t>EQUIPAMIENTO</a:t>
            </a:r>
          </a:p>
        </p:txBody>
      </p:sp>
      <p:sp>
        <p:nvSpPr>
          <p:cNvPr id="14" name="Título 1">
            <a:extLst>
              <a:ext uri="{FF2B5EF4-FFF2-40B4-BE49-F238E27FC236}">
                <a16:creationId xmlns="" xmlns:a16="http://schemas.microsoft.com/office/drawing/2014/main" id="{1B40678C-1F4B-4804-8450-22F4062389EE}"/>
              </a:ext>
            </a:extLst>
          </p:cNvPr>
          <p:cNvSpPr txBox="1">
            <a:spLocks/>
          </p:cNvSpPr>
          <p:nvPr/>
        </p:nvSpPr>
        <p:spPr>
          <a:xfrm>
            <a:off x="3274583" y="3896807"/>
            <a:ext cx="972669"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smtClean="0">
                <a:latin typeface="ISOCTEUR" panose="020B0609020202020204" pitchFamily="49" charset="0"/>
                <a:ea typeface="Roboto Cn" pitchFamily="2" charset="0"/>
              </a:rPr>
              <a:t>MIGRACIÓNN</a:t>
            </a:r>
            <a:endParaRPr lang="es-EC" sz="900" dirty="0">
              <a:latin typeface="ISOCTEUR" panose="020B0609020202020204" pitchFamily="49" charset="0"/>
              <a:ea typeface="Roboto Cn" pitchFamily="2" charset="0"/>
            </a:endParaRPr>
          </a:p>
        </p:txBody>
      </p:sp>
      <p:sp>
        <p:nvSpPr>
          <p:cNvPr id="15" name="Título 1">
            <a:extLst>
              <a:ext uri="{FF2B5EF4-FFF2-40B4-BE49-F238E27FC236}">
                <a16:creationId xmlns="" xmlns:a16="http://schemas.microsoft.com/office/drawing/2014/main" id="{78ED4FD9-2138-4F97-BB3B-F2ED8139C774}"/>
              </a:ext>
            </a:extLst>
          </p:cNvPr>
          <p:cNvSpPr txBox="1">
            <a:spLocks/>
          </p:cNvSpPr>
          <p:nvPr/>
        </p:nvSpPr>
        <p:spPr>
          <a:xfrm>
            <a:off x="5383083" y="3893011"/>
            <a:ext cx="3427671" cy="48638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ISOCTEUR" panose="020B0609020202020204" pitchFamily="49" charset="0"/>
                <a:ea typeface="Roboto Lt" pitchFamily="2" charset="0"/>
              </a:rPr>
              <a:t>ESTA MISMA CONDICIÓN </a:t>
            </a:r>
            <a:r>
              <a:rPr lang="es-EC" sz="800" dirty="0" smtClean="0">
                <a:latin typeface="ISOCTEUR" panose="020B0609020202020204" pitchFamily="49" charset="0"/>
                <a:ea typeface="Roboto Lt" pitchFamily="2" charset="0"/>
              </a:rPr>
              <a:t>HA </a:t>
            </a:r>
            <a:r>
              <a:rPr lang="es-EC" sz="800" dirty="0">
                <a:latin typeface="ISOCTEUR" panose="020B0609020202020204" pitchFamily="49" charset="0"/>
                <a:ea typeface="Roboto Lt" pitchFamily="2" charset="0"/>
              </a:rPr>
              <a:t>GENRADO UN DESPLAZAMIENTO DESCONTROLADO HACIA </a:t>
            </a:r>
            <a:r>
              <a:rPr lang="es-EC" sz="800" dirty="0" smtClean="0">
                <a:latin typeface="ISOCTEUR" panose="020B0609020202020204" pitchFamily="49" charset="0"/>
                <a:ea typeface="Roboto Lt" pitchFamily="2" charset="0"/>
              </a:rPr>
              <a:t>LOS CENTROS </a:t>
            </a:r>
            <a:r>
              <a:rPr lang="es-EC" sz="800" dirty="0">
                <a:latin typeface="ISOCTEUR" panose="020B0609020202020204" pitchFamily="49" charset="0"/>
                <a:ea typeface="Roboto Lt" pitchFamily="2" charset="0"/>
              </a:rPr>
              <a:t>POBLADOS ADYACENTES A LA PARROQUIA, YA QUE ESTOS NIÑOS NO QUIEREN SER PARTE DE LA RURALIDAD Y </a:t>
            </a:r>
            <a:r>
              <a:rPr lang="es-EC" sz="800" dirty="0" smtClean="0">
                <a:latin typeface="ISOCTEUR" panose="020B0609020202020204" pitchFamily="49" charset="0"/>
                <a:ea typeface="Roboto Lt" pitchFamily="2" charset="0"/>
              </a:rPr>
              <a:t>HAN PERDIDO RL INTERÉS POR </a:t>
            </a:r>
            <a:r>
              <a:rPr lang="es-EC" sz="800" dirty="0">
                <a:latin typeface="ISOCTEUR" panose="020B0609020202020204" pitchFamily="49" charset="0"/>
                <a:ea typeface="Roboto Lt" pitchFamily="2" charset="0"/>
              </a:rPr>
              <a:t>LA AGRICULTURA.</a:t>
            </a:r>
          </a:p>
        </p:txBody>
      </p:sp>
      <p:sp>
        <p:nvSpPr>
          <p:cNvPr id="16" name="Título 1">
            <a:extLst>
              <a:ext uri="{FF2B5EF4-FFF2-40B4-BE49-F238E27FC236}">
                <a16:creationId xmlns="" xmlns:a16="http://schemas.microsoft.com/office/drawing/2014/main" id="{F7D41769-F353-4914-A510-04543F4CDA2C}"/>
              </a:ext>
            </a:extLst>
          </p:cNvPr>
          <p:cNvSpPr txBox="1">
            <a:spLocks/>
          </p:cNvSpPr>
          <p:nvPr/>
        </p:nvSpPr>
        <p:spPr>
          <a:xfrm>
            <a:off x="3274583" y="5134532"/>
            <a:ext cx="1297417"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Cn" pitchFamily="2" charset="0"/>
              </a:rPr>
              <a:t>SEGURIDAD ALIMENTARIA</a:t>
            </a:r>
          </a:p>
        </p:txBody>
      </p:sp>
      <p:sp>
        <p:nvSpPr>
          <p:cNvPr id="17" name="Título 1">
            <a:extLst>
              <a:ext uri="{FF2B5EF4-FFF2-40B4-BE49-F238E27FC236}">
                <a16:creationId xmlns="" xmlns:a16="http://schemas.microsoft.com/office/drawing/2014/main" id="{71C828CD-CE72-4944-B31F-101A31AD992B}"/>
              </a:ext>
            </a:extLst>
          </p:cNvPr>
          <p:cNvSpPr txBox="1">
            <a:spLocks/>
          </p:cNvSpPr>
          <p:nvPr/>
        </p:nvSpPr>
        <p:spPr>
          <a:xfrm>
            <a:off x="5383083" y="5004492"/>
            <a:ext cx="3527555" cy="794781"/>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ISOCTEUR" panose="020B0609020202020204" pitchFamily="49" charset="0"/>
                <a:ea typeface="Roboto Lt" pitchFamily="2" charset="0"/>
              </a:rPr>
              <a:t>FAMILIA POBRE </a:t>
            </a:r>
            <a:r>
              <a:rPr lang="es-EC" sz="1000" b="1" dirty="0">
                <a:latin typeface="ISOCTEUR" panose="020B0609020202020204" pitchFamily="49" charset="0"/>
                <a:ea typeface="Roboto Lt" pitchFamily="2" charset="0"/>
              </a:rPr>
              <a:t>60% </a:t>
            </a:r>
            <a:r>
              <a:rPr lang="es-EC" sz="800" dirty="0">
                <a:latin typeface="ISOCTEUR" panose="020B0609020202020204" pitchFamily="49" charset="0"/>
                <a:ea typeface="Roboto Lt" pitchFamily="2" charset="0"/>
              </a:rPr>
              <a:t>DE LOS INGRESOS SE DESTINAN A ALIMENTOS</a:t>
            </a:r>
          </a:p>
          <a:p>
            <a:endParaRPr lang="es-EC" sz="800" dirty="0">
              <a:latin typeface="ISOCTEUR" panose="020B0609020202020204" pitchFamily="49" charset="0"/>
              <a:ea typeface="Roboto Lt" pitchFamily="2" charset="0"/>
            </a:endParaRPr>
          </a:p>
          <a:p>
            <a:r>
              <a:rPr lang="es-EC" sz="800" dirty="0">
                <a:latin typeface="ISOCTEUR" panose="020B0609020202020204" pitchFamily="49" charset="0"/>
                <a:ea typeface="Roboto Lt" pitchFamily="2" charset="0"/>
              </a:rPr>
              <a:t>FAMILIA MUY POBRE </a:t>
            </a:r>
            <a:r>
              <a:rPr lang="es-EC" sz="1050" b="1" dirty="0">
                <a:latin typeface="ISOCTEUR" panose="020B0609020202020204" pitchFamily="49" charset="0"/>
                <a:ea typeface="Roboto Lt" pitchFamily="2" charset="0"/>
              </a:rPr>
              <a:t>80% </a:t>
            </a:r>
            <a:r>
              <a:rPr lang="es-EC" sz="800" dirty="0">
                <a:latin typeface="ISOCTEUR" panose="020B0609020202020204" pitchFamily="49" charset="0"/>
                <a:ea typeface="Roboto Lt" pitchFamily="2" charset="0"/>
              </a:rPr>
              <a:t>DE LOS INGRESOS SE DESTINAN A ALIMENTOS</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692" y="1233235"/>
            <a:ext cx="1819275"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763" y="2422525"/>
            <a:ext cx="204787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18 Flecha abajo"/>
          <p:cNvSpPr/>
          <p:nvPr/>
        </p:nvSpPr>
        <p:spPr>
          <a:xfrm>
            <a:off x="1430340" y="3108515"/>
            <a:ext cx="177800" cy="5264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764" y="3965574"/>
            <a:ext cx="2305050" cy="48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591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2290"/>
                                        </p:tgtEl>
                                        <p:attrNameLst>
                                          <p:attrName>style.visibility</p:attrName>
                                        </p:attrNameLst>
                                      </p:cBhvr>
                                      <p:to>
                                        <p:strVal val="visible"/>
                                      </p:to>
                                    </p:set>
                                    <p:anim calcmode="lin" valueType="num">
                                      <p:cBhvr additive="base">
                                        <p:cTn id="18" dur="500" fill="hold"/>
                                        <p:tgtEl>
                                          <p:spTgt spid="12290"/>
                                        </p:tgtEl>
                                        <p:attrNameLst>
                                          <p:attrName>ppt_x</p:attrName>
                                        </p:attrNameLst>
                                      </p:cBhvr>
                                      <p:tavLst>
                                        <p:tav tm="0">
                                          <p:val>
                                            <p:strVal val="#ppt_x"/>
                                          </p:val>
                                        </p:tav>
                                        <p:tav tm="100000">
                                          <p:val>
                                            <p:strVal val="#ppt_x"/>
                                          </p:val>
                                        </p:tav>
                                      </p:tavLst>
                                    </p:anim>
                                    <p:anim calcmode="lin" valueType="num">
                                      <p:cBhvr additive="base">
                                        <p:cTn id="19" dur="500" fill="hold"/>
                                        <p:tgtEl>
                                          <p:spTgt spid="1229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291"/>
                                        </p:tgtEl>
                                        <p:attrNameLst>
                                          <p:attrName>style.visibility</p:attrName>
                                        </p:attrNameLst>
                                      </p:cBhvr>
                                      <p:to>
                                        <p:strVal val="visible"/>
                                      </p:to>
                                    </p:set>
                                    <p:animEffect transition="in" filter="fade">
                                      <p:cBhvr>
                                        <p:cTn id="28" dur="500"/>
                                        <p:tgtEl>
                                          <p:spTgt spid="1229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229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3" grpId="0"/>
      <p:bldP spid="14" grpId="0"/>
      <p:bldP spid="15" grpId="0"/>
      <p:bldP spid="16" grpId="0"/>
      <p:bldP spid="17" grpId="0"/>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Intel\Desktop\CORRECCIONES\SSDSADSDFSDFSD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561" y="1219196"/>
            <a:ext cx="8145463" cy="447902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614561" y="202168"/>
            <a:ext cx="1239442"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LÍNEA DE TIEMPO</a:t>
            </a:r>
            <a:endParaRPr lang="es-EC" sz="1200" b="1" cap="all" dirty="0">
              <a:latin typeface="ISOCPEUR" panose="020B0604020202020204" pitchFamily="34" charset="0"/>
              <a:cs typeface="Arial" panose="020B0604020202020204" pitchFamily="34" charset="0"/>
            </a:endParaRPr>
          </a:p>
        </p:txBody>
      </p:sp>
      <p:sp>
        <p:nvSpPr>
          <p:cNvPr id="2" name="1 Rectángulo"/>
          <p:cNvSpPr/>
          <p:nvPr/>
        </p:nvSpPr>
        <p:spPr>
          <a:xfrm>
            <a:off x="850900" y="2857500"/>
            <a:ext cx="1651000" cy="19685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Rectángulo"/>
          <p:cNvSpPr/>
          <p:nvPr/>
        </p:nvSpPr>
        <p:spPr>
          <a:xfrm>
            <a:off x="3861792" y="2692400"/>
            <a:ext cx="1651000" cy="19685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6 Rectángulo"/>
          <p:cNvSpPr/>
          <p:nvPr/>
        </p:nvSpPr>
        <p:spPr>
          <a:xfrm>
            <a:off x="6833592" y="3136899"/>
            <a:ext cx="1926432" cy="2561317"/>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84086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wheel(1)">
                                      <p:cBhvr>
                                        <p:cTn id="13" dur="2000"/>
                                        <p:tgtEl>
                                          <p:spTgt spid="2051"/>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CD150BC2-FF83-4ED6-B18D-F84996290385}"/>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050" b="1" dirty="0">
                <a:latin typeface="ISOCTEUR" panose="020B0609020202020204" pitchFamily="49" charset="0"/>
                <a:ea typeface="Roboto Cn" pitchFamily="2" charset="0"/>
              </a:rPr>
              <a:t>CONCEPTUALIZACIÓ</a:t>
            </a:r>
            <a:r>
              <a:rPr lang="es-EC" sz="1050" b="1" dirty="0">
                <a:latin typeface="Arial Narrow" panose="020B0606020202030204" pitchFamily="34" charset="0"/>
                <a:ea typeface="Roboto Cn" pitchFamily="2" charset="0"/>
              </a:rPr>
              <a:t>N</a:t>
            </a:r>
          </a:p>
          <a:p>
            <a:r>
              <a:rPr lang="es-EC" sz="1100" dirty="0">
                <a:solidFill>
                  <a:schemeClr val="bg1">
                    <a:lumMod val="50000"/>
                  </a:schemeClr>
                </a:solidFill>
                <a:latin typeface="ISOCTEUR" panose="020B0609020202020204" pitchFamily="49" charset="0"/>
                <a:ea typeface="Roboto Lt" pitchFamily="2" charset="0"/>
              </a:rPr>
              <a:t>IDEA</a:t>
            </a:r>
          </a:p>
        </p:txBody>
      </p:sp>
      <p:sp>
        <p:nvSpPr>
          <p:cNvPr id="9" name="Título 1">
            <a:extLst>
              <a:ext uri="{FF2B5EF4-FFF2-40B4-BE49-F238E27FC236}">
                <a16:creationId xmlns="" xmlns:a16="http://schemas.microsoft.com/office/drawing/2014/main" id="{99609DA1-1A5D-48DB-BB01-26CB687CFAFA}"/>
              </a:ext>
            </a:extLst>
          </p:cNvPr>
          <p:cNvSpPr txBox="1">
            <a:spLocks/>
          </p:cNvSpPr>
          <p:nvPr/>
        </p:nvSpPr>
        <p:spPr>
          <a:xfrm>
            <a:off x="5383083" y="1426942"/>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Lt" pitchFamily="2" charset="0"/>
              </a:rPr>
              <a:t>ESCUELA VIVA DE APRENDIZAJE ABIERTO QUE MUESTRE LA ARICUTURA A TRAVÉS DE JUEGO. INTERACCIÓN E INNOVACIÓN.</a:t>
            </a:r>
          </a:p>
        </p:txBody>
      </p:sp>
      <p:sp>
        <p:nvSpPr>
          <p:cNvPr id="10" name="Título 1">
            <a:extLst>
              <a:ext uri="{FF2B5EF4-FFF2-40B4-BE49-F238E27FC236}">
                <a16:creationId xmlns="" xmlns:a16="http://schemas.microsoft.com/office/drawing/2014/main" id="{97ED62F8-3034-46D4-A779-303BE290F40D}"/>
              </a:ext>
            </a:extLst>
          </p:cNvPr>
          <p:cNvSpPr txBox="1">
            <a:spLocks/>
          </p:cNvSpPr>
          <p:nvPr/>
        </p:nvSpPr>
        <p:spPr>
          <a:xfrm>
            <a:off x="5383083" y="2705738"/>
            <a:ext cx="3427671" cy="486384"/>
          </a:xfrm>
          <a:prstGeom prst="rect">
            <a:avLst/>
          </a:prstGeom>
        </p:spPr>
        <p:txBody>
          <a:bodyPr vert="horz" lIns="68580" tIns="34290" rIns="68580" bIns="3429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Lt" pitchFamily="2" charset="0"/>
              </a:rPr>
              <a:t>LA IDEA FUERZA </a:t>
            </a:r>
            <a:r>
              <a:rPr lang="es-EC" sz="900" dirty="0" smtClean="0">
                <a:latin typeface="ISOCTEUR" panose="020B0609020202020204" pitchFamily="49" charset="0"/>
                <a:ea typeface="Roboto Lt" pitchFamily="2" charset="0"/>
              </a:rPr>
              <a:t>ES </a:t>
            </a:r>
            <a:r>
              <a:rPr lang="es-EC" sz="900" dirty="0">
                <a:latin typeface="ISOCTEUR" panose="020B0609020202020204" pitchFamily="49" charset="0"/>
                <a:ea typeface="Roboto Lt" pitchFamily="2" charset="0"/>
              </a:rPr>
              <a:t>PROPONER ESPACIOS DE INTERACCIÓN AGRÍCOLA DONDE LA LIBERTAD EN EL APRENDIZAJE </a:t>
            </a:r>
            <a:r>
              <a:rPr lang="es-EC" sz="900" dirty="0" smtClean="0">
                <a:latin typeface="ISOCTEUR" panose="020B0609020202020204" pitchFamily="49" charset="0"/>
                <a:ea typeface="Roboto Lt" pitchFamily="2" charset="0"/>
              </a:rPr>
              <a:t>ESTE </a:t>
            </a:r>
            <a:r>
              <a:rPr lang="es-EC" sz="900" dirty="0">
                <a:latin typeface="ISOCTEUR" panose="020B0609020202020204" pitchFamily="49" charset="0"/>
                <a:ea typeface="Roboto Lt" pitchFamily="2" charset="0"/>
              </a:rPr>
              <a:t>ABIERTA A SATISAFCAER LAS NECESIDADES DE LOS USUARIOS</a:t>
            </a:r>
          </a:p>
        </p:txBody>
      </p:sp>
      <p:sp>
        <p:nvSpPr>
          <p:cNvPr id="11" name="Título 1">
            <a:extLst>
              <a:ext uri="{FF2B5EF4-FFF2-40B4-BE49-F238E27FC236}">
                <a16:creationId xmlns="" xmlns:a16="http://schemas.microsoft.com/office/drawing/2014/main" id="{2A5F7A18-D0B2-4CB1-A4A8-03AB4C09AFEF}"/>
              </a:ext>
            </a:extLst>
          </p:cNvPr>
          <p:cNvSpPr txBox="1">
            <a:spLocks/>
          </p:cNvSpPr>
          <p:nvPr/>
        </p:nvSpPr>
        <p:spPr>
          <a:xfrm>
            <a:off x="3274584" y="1480276"/>
            <a:ext cx="111644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ISOCTEUR" panose="020B0609020202020204" pitchFamily="49" charset="0"/>
                <a:ea typeface="Roboto Cn" pitchFamily="2" charset="0"/>
              </a:rPr>
              <a:t>EQUIPAMIENTO</a:t>
            </a:r>
          </a:p>
        </p:txBody>
      </p:sp>
      <p:sp>
        <p:nvSpPr>
          <p:cNvPr id="12" name="Título 1">
            <a:extLst>
              <a:ext uri="{FF2B5EF4-FFF2-40B4-BE49-F238E27FC236}">
                <a16:creationId xmlns="" xmlns:a16="http://schemas.microsoft.com/office/drawing/2014/main" id="{6E8BB12B-1591-402C-B1AA-EDFEDE6CECC7}"/>
              </a:ext>
            </a:extLst>
          </p:cNvPr>
          <p:cNvSpPr txBox="1">
            <a:spLocks/>
          </p:cNvSpPr>
          <p:nvPr/>
        </p:nvSpPr>
        <p:spPr>
          <a:xfrm>
            <a:off x="3274583" y="2789123"/>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ISOCTEUR" panose="020B0609020202020204" pitchFamily="49" charset="0"/>
                <a:ea typeface="Roboto Cn" pitchFamily="2" charset="0"/>
              </a:rPr>
              <a:t>EDUCACIÓN </a:t>
            </a:r>
            <a:r>
              <a:rPr lang="es-EC" sz="900" b="1" dirty="0" smtClean="0">
                <a:latin typeface="ISOCTEUR" panose="020B0609020202020204" pitchFamily="49" charset="0"/>
                <a:ea typeface="Roboto Cn" pitchFamily="2" charset="0"/>
              </a:rPr>
              <a:t>ABIERTA</a:t>
            </a:r>
            <a:endParaRPr lang="es-EC" sz="900" b="1" dirty="0">
              <a:latin typeface="ISOCTEUR" panose="020B0609020202020204" pitchFamily="49" charset="0"/>
              <a:ea typeface="Roboto Cn" pitchFamily="2" charset="0"/>
            </a:endParaRPr>
          </a:p>
        </p:txBody>
      </p:sp>
      <p:sp>
        <p:nvSpPr>
          <p:cNvPr id="13" name="Título 1">
            <a:extLst>
              <a:ext uri="{FF2B5EF4-FFF2-40B4-BE49-F238E27FC236}">
                <a16:creationId xmlns="" xmlns:a16="http://schemas.microsoft.com/office/drawing/2014/main" id="{3AD7A547-3459-4DC4-9757-CAD54090530B}"/>
              </a:ext>
            </a:extLst>
          </p:cNvPr>
          <p:cNvSpPr txBox="1">
            <a:spLocks/>
          </p:cNvSpPr>
          <p:nvPr/>
        </p:nvSpPr>
        <p:spPr>
          <a:xfrm>
            <a:off x="3274583" y="3896807"/>
            <a:ext cx="1340280"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ISOCTEUR" panose="020B0609020202020204" pitchFamily="49" charset="0"/>
                <a:ea typeface="Roboto Cn" pitchFamily="2" charset="0"/>
              </a:rPr>
              <a:t>PRODUCCIÓN SUSTENTABLE</a:t>
            </a:r>
          </a:p>
        </p:txBody>
      </p:sp>
      <p:sp>
        <p:nvSpPr>
          <p:cNvPr id="14" name="Título 1">
            <a:extLst>
              <a:ext uri="{FF2B5EF4-FFF2-40B4-BE49-F238E27FC236}">
                <a16:creationId xmlns="" xmlns:a16="http://schemas.microsoft.com/office/drawing/2014/main" id="{62BB2EAB-C423-4B75-B0D9-B1B8C84E2EB6}"/>
              </a:ext>
            </a:extLst>
          </p:cNvPr>
          <p:cNvSpPr txBox="1">
            <a:spLocks/>
          </p:cNvSpPr>
          <p:nvPr/>
        </p:nvSpPr>
        <p:spPr>
          <a:xfrm>
            <a:off x="5383083" y="3893011"/>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Lt" pitchFamily="2" charset="0"/>
              </a:rPr>
              <a:t>FACILITAR INSUMOS PARA </a:t>
            </a:r>
            <a:r>
              <a:rPr lang="es-EC" sz="900" dirty="0" smtClean="0">
                <a:latin typeface="ISOCTEUR" panose="020B0609020202020204" pitchFamily="49" charset="0"/>
                <a:ea typeface="Roboto Lt" pitchFamily="2" charset="0"/>
              </a:rPr>
              <a:t>MEJORAR LA FORMACIÓN DE </a:t>
            </a:r>
            <a:r>
              <a:rPr lang="es-EC" sz="900" dirty="0">
                <a:latin typeface="ISOCTEUR" panose="020B0609020202020204" pitchFamily="49" charset="0"/>
                <a:ea typeface="Roboto Lt" pitchFamily="2" charset="0"/>
              </a:rPr>
              <a:t>LOS NIÑOS PRODUCCIÓN LOCAL, SEMILLERO, </a:t>
            </a:r>
            <a:r>
              <a:rPr lang="es-EC" sz="900" dirty="0" smtClean="0">
                <a:latin typeface="ISOCTEUR" panose="020B0609020202020204" pitchFamily="49" charset="0"/>
                <a:ea typeface="Roboto Lt" pitchFamily="2" charset="0"/>
              </a:rPr>
              <a:t>PLÁNTULAS</a:t>
            </a:r>
            <a:r>
              <a:rPr lang="es-EC" sz="900" dirty="0">
                <a:latin typeface="ISOCTEUR" panose="020B0609020202020204" pitchFamily="49" charset="0"/>
                <a:ea typeface="Roboto Lt" pitchFamily="2" charset="0"/>
              </a:rPr>
              <a:t>, INVERNADEROS</a:t>
            </a:r>
          </a:p>
        </p:txBody>
      </p:sp>
      <p:sp>
        <p:nvSpPr>
          <p:cNvPr id="15" name="Título 1">
            <a:extLst>
              <a:ext uri="{FF2B5EF4-FFF2-40B4-BE49-F238E27FC236}">
                <a16:creationId xmlns="" xmlns:a16="http://schemas.microsoft.com/office/drawing/2014/main" id="{84A35B10-7B19-44ED-A00F-9D0E2D110737}"/>
              </a:ext>
            </a:extLst>
          </p:cNvPr>
          <p:cNvSpPr txBox="1">
            <a:spLocks/>
          </p:cNvSpPr>
          <p:nvPr/>
        </p:nvSpPr>
        <p:spPr>
          <a:xfrm>
            <a:off x="3198383" y="5147232"/>
            <a:ext cx="1551417" cy="48638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ISOCTEUR" panose="020B0609020202020204" pitchFamily="49" charset="0"/>
                <a:ea typeface="Roboto Cn" pitchFamily="2" charset="0"/>
              </a:rPr>
              <a:t>MEJORA ÁMBITO </a:t>
            </a:r>
            <a:r>
              <a:rPr lang="es-EC" sz="900" b="1" dirty="0" smtClean="0">
                <a:latin typeface="ISOCTEUR" panose="020B0609020202020204" pitchFamily="49" charset="0"/>
                <a:ea typeface="Roboto Cn" pitchFamily="2" charset="0"/>
              </a:rPr>
              <a:t>ECONÓMICO</a:t>
            </a:r>
          </a:p>
          <a:p>
            <a:r>
              <a:rPr lang="es-EC" sz="900" b="1" dirty="0" smtClean="0">
                <a:latin typeface="ISOCTEUR" panose="020B0609020202020204" pitchFamily="49" charset="0"/>
                <a:ea typeface="Roboto Cn" pitchFamily="2" charset="0"/>
              </a:rPr>
              <a:t>RECUPERACI</a:t>
            </a:r>
            <a:r>
              <a:rPr lang="es-EC" sz="900" b="1" dirty="0">
                <a:latin typeface="ISOCTEUR" panose="020B0609020202020204" pitchFamily="49" charset="0"/>
                <a:ea typeface="Roboto Cn" pitchFamily="2" charset="0"/>
              </a:rPr>
              <a:t>Ó</a:t>
            </a:r>
            <a:r>
              <a:rPr lang="es-EC" sz="900" b="1" dirty="0" smtClean="0">
                <a:latin typeface="ISOCTEUR" panose="020B0609020202020204" pitchFamily="49" charset="0"/>
                <a:ea typeface="Roboto Cn" pitchFamily="2" charset="0"/>
              </a:rPr>
              <a:t>N </a:t>
            </a:r>
            <a:r>
              <a:rPr lang="es-EC" sz="900" b="1" dirty="0">
                <a:latin typeface="ISOCTEUR" panose="020B0609020202020204" pitchFamily="49" charset="0"/>
                <a:ea typeface="Roboto Cn" pitchFamily="2" charset="0"/>
              </a:rPr>
              <a:t>DE IDENTIDAD </a:t>
            </a:r>
          </a:p>
        </p:txBody>
      </p:sp>
      <p:sp>
        <p:nvSpPr>
          <p:cNvPr id="16" name="Título 1">
            <a:extLst>
              <a:ext uri="{FF2B5EF4-FFF2-40B4-BE49-F238E27FC236}">
                <a16:creationId xmlns="" xmlns:a16="http://schemas.microsoft.com/office/drawing/2014/main" id="{87305E4A-CA31-4CAD-82AE-08A490504CBF}"/>
              </a:ext>
            </a:extLst>
          </p:cNvPr>
          <p:cNvSpPr txBox="1">
            <a:spLocks/>
          </p:cNvSpPr>
          <p:nvPr/>
        </p:nvSpPr>
        <p:spPr>
          <a:xfrm>
            <a:off x="5383083" y="5134532"/>
            <a:ext cx="3527835"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dirty="0">
                <a:latin typeface="ISOCTEUR" panose="020B0609020202020204" pitchFamily="49" charset="0"/>
                <a:ea typeface="Roboto Lt" pitchFamily="2" charset="0"/>
              </a:rPr>
              <a:t>PROMOVER ACTIVIDADES DE VENTA E INTERCAMBIO DE PRODUCCIÓN LOCAL</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221" y="1242760"/>
            <a:ext cx="990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221" y="2510135"/>
            <a:ext cx="1285875"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420" y="3632698"/>
            <a:ext cx="771896" cy="771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5137" y="4887491"/>
            <a:ext cx="746125"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270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1000"/>
                                        <p:tgtEl>
                                          <p:spTgt spid="13314"/>
                                        </p:tgtEl>
                                      </p:cBhvr>
                                    </p:animEffect>
                                    <p:anim calcmode="lin" valueType="num">
                                      <p:cBhvr>
                                        <p:cTn id="13" dur="1000" fill="hold"/>
                                        <p:tgtEl>
                                          <p:spTgt spid="13314"/>
                                        </p:tgtEl>
                                        <p:attrNameLst>
                                          <p:attrName>ppt_x</p:attrName>
                                        </p:attrNameLst>
                                      </p:cBhvr>
                                      <p:tavLst>
                                        <p:tav tm="0">
                                          <p:val>
                                            <p:strVal val="#ppt_x"/>
                                          </p:val>
                                        </p:tav>
                                        <p:tav tm="100000">
                                          <p:val>
                                            <p:strVal val="#ppt_x"/>
                                          </p:val>
                                        </p:tav>
                                      </p:tavLst>
                                    </p:anim>
                                    <p:anim calcmode="lin" valueType="num">
                                      <p:cBhvr>
                                        <p:cTn id="14" dur="1000" fill="hold"/>
                                        <p:tgtEl>
                                          <p:spTgt spid="133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315"/>
                                        </p:tgtEl>
                                        <p:attrNameLst>
                                          <p:attrName>style.visibility</p:attrName>
                                        </p:attrNameLst>
                                      </p:cBhvr>
                                      <p:to>
                                        <p:strVal val="visible"/>
                                      </p:to>
                                    </p:set>
                                    <p:animEffect transition="in" filter="fade">
                                      <p:cBhvr>
                                        <p:cTn id="29" dur="500"/>
                                        <p:tgtEl>
                                          <p:spTgt spid="133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3316"/>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3317"/>
                                        </p:tgtEl>
                                        <p:attrNameLst>
                                          <p:attrName>style.visibility</p:attrName>
                                        </p:attrNameLst>
                                      </p:cBhvr>
                                      <p:to>
                                        <p:strVal val="visible"/>
                                      </p:to>
                                    </p:set>
                                    <p:animEffect transition="in" filter="wipe(down)">
                                      <p:cBhvr>
                                        <p:cTn id="48" dur="500"/>
                                        <p:tgtEl>
                                          <p:spTgt spid="133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P spid="12" grpId="0"/>
      <p:bldP spid="13" grpId="0"/>
      <p:bldP spid="14" grpId="0"/>
      <p:bldP spid="15"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996AD87F-6872-44F1-B0B5-30B4A7275D40}"/>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smtClean="0">
                <a:latin typeface="ISOCTEUR" panose="020B0609020202020204" pitchFamily="49" charset="0"/>
                <a:ea typeface="Roboto Cn" pitchFamily="2" charset="0"/>
              </a:rPr>
              <a:t>CONCEPTUALIZACIÓN</a:t>
            </a:r>
            <a:endParaRPr lang="es-EC" sz="900" b="1" dirty="0">
              <a:latin typeface="Arial Narrow" panose="020B0606020202030204" pitchFamily="34" charset="0"/>
              <a:ea typeface="Roboto Cn" pitchFamily="2" charset="0"/>
            </a:endParaRPr>
          </a:p>
          <a:p>
            <a:r>
              <a:rPr lang="es-EC" sz="1100" dirty="0">
                <a:solidFill>
                  <a:schemeClr val="bg1">
                    <a:lumMod val="50000"/>
                  </a:schemeClr>
                </a:solidFill>
                <a:latin typeface="Arial Narrow" panose="020B0606020202030204" pitchFamily="34" charset="0"/>
                <a:ea typeface="Roboto Lt" pitchFamily="2" charset="0"/>
              </a:rPr>
              <a:t>ESTRATEGIA</a:t>
            </a:r>
          </a:p>
        </p:txBody>
      </p:sp>
      <p:graphicFrame>
        <p:nvGraphicFramePr>
          <p:cNvPr id="6" name="Diagrama 5">
            <a:extLst>
              <a:ext uri="{FF2B5EF4-FFF2-40B4-BE49-F238E27FC236}">
                <a16:creationId xmlns="" xmlns:a16="http://schemas.microsoft.com/office/drawing/2014/main" id="{4D1A05A0-EA67-4B37-AE3B-57446F69C9F5}"/>
              </a:ext>
            </a:extLst>
          </p:cNvPr>
          <p:cNvGraphicFramePr/>
          <p:nvPr>
            <p:extLst>
              <p:ext uri="{D42A27DB-BD31-4B8C-83A1-F6EECF244321}">
                <p14:modId xmlns:p14="http://schemas.microsoft.com/office/powerpoint/2010/main" val="2488926849"/>
              </p:ext>
            </p:extLst>
          </p:nvPr>
        </p:nvGraphicFramePr>
        <p:xfrm>
          <a:off x="1524000" y="1397000"/>
          <a:ext cx="6534150" cy="4389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a:extLst>
              <a:ext uri="{FF2B5EF4-FFF2-40B4-BE49-F238E27FC236}">
                <a16:creationId xmlns="" xmlns:a16="http://schemas.microsoft.com/office/drawing/2014/main" id="{795DDF76-3282-4F9A-B666-FE2DF2C55FE3}"/>
              </a:ext>
            </a:extLst>
          </p:cNvPr>
          <p:cNvSpPr/>
          <p:nvPr/>
        </p:nvSpPr>
        <p:spPr>
          <a:xfrm>
            <a:off x="2010195" y="3988816"/>
            <a:ext cx="795528" cy="262128"/>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 name="Rectángulo 4">
            <a:extLst>
              <a:ext uri="{FF2B5EF4-FFF2-40B4-BE49-F238E27FC236}">
                <a16:creationId xmlns="" xmlns:a16="http://schemas.microsoft.com/office/drawing/2014/main" id="{8497827F-C6D3-4E60-9BDD-E91CCF72E464}"/>
              </a:ext>
            </a:extLst>
          </p:cNvPr>
          <p:cNvSpPr/>
          <p:nvPr/>
        </p:nvSpPr>
        <p:spPr>
          <a:xfrm>
            <a:off x="3660531" y="2843784"/>
            <a:ext cx="951093" cy="386588"/>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Rectángulo 6">
            <a:extLst>
              <a:ext uri="{FF2B5EF4-FFF2-40B4-BE49-F238E27FC236}">
                <a16:creationId xmlns="" xmlns:a16="http://schemas.microsoft.com/office/drawing/2014/main" id="{AF3AE46B-A7DC-40C7-8B68-C3E46F5369A0}"/>
              </a:ext>
            </a:extLst>
          </p:cNvPr>
          <p:cNvSpPr/>
          <p:nvPr/>
        </p:nvSpPr>
        <p:spPr>
          <a:xfrm>
            <a:off x="5362699" y="3946520"/>
            <a:ext cx="951093" cy="40957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Rectángulo 7">
            <a:extLst>
              <a:ext uri="{FF2B5EF4-FFF2-40B4-BE49-F238E27FC236}">
                <a16:creationId xmlns="" xmlns:a16="http://schemas.microsoft.com/office/drawing/2014/main" id="{16674BB1-7CAE-4DF6-9BBD-14D42B0FDE53}"/>
              </a:ext>
            </a:extLst>
          </p:cNvPr>
          <p:cNvSpPr/>
          <p:nvPr/>
        </p:nvSpPr>
        <p:spPr>
          <a:xfrm>
            <a:off x="6910714" y="2818892"/>
            <a:ext cx="1130926" cy="43688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 name="2 CuadroTexto"/>
          <p:cNvSpPr txBox="1"/>
          <p:nvPr/>
        </p:nvSpPr>
        <p:spPr>
          <a:xfrm>
            <a:off x="1549400" y="3087038"/>
            <a:ext cx="1256323" cy="784830"/>
          </a:xfrm>
          <a:prstGeom prst="rect">
            <a:avLst/>
          </a:prstGeom>
          <a:noFill/>
        </p:spPr>
        <p:txBody>
          <a:bodyPr wrap="square" rtlCol="0">
            <a:spAutoFit/>
          </a:bodyPr>
          <a:lstStyle/>
          <a:p>
            <a:r>
              <a:rPr lang="es-ES" sz="900" b="1" dirty="0" smtClean="0">
                <a:latin typeface="ISOCTEUR" panose="020B0609020202020204" pitchFamily="49" charset="0"/>
                <a:cs typeface="ISOCP" panose="00000400000000000000" pitchFamily="2" charset="0"/>
              </a:rPr>
              <a:t>Tensiono la atención. Juegos, compartir, escuela viva</a:t>
            </a:r>
            <a:endParaRPr lang="es-EC" sz="900" b="1" dirty="0">
              <a:latin typeface="ISOCTEUR" panose="020B0609020202020204" pitchFamily="49" charset="0"/>
              <a:cs typeface="ISOCP" panose="00000400000000000000" pitchFamily="2" charset="0"/>
            </a:endParaRPr>
          </a:p>
        </p:txBody>
      </p:sp>
      <p:sp>
        <p:nvSpPr>
          <p:cNvPr id="12" name="11 CuadroTexto"/>
          <p:cNvSpPr txBox="1"/>
          <p:nvPr/>
        </p:nvSpPr>
        <p:spPr>
          <a:xfrm>
            <a:off x="3238500" y="3293525"/>
            <a:ext cx="1256323" cy="507831"/>
          </a:xfrm>
          <a:prstGeom prst="rect">
            <a:avLst/>
          </a:prstGeom>
          <a:noFill/>
        </p:spPr>
        <p:txBody>
          <a:bodyPr wrap="square" rtlCol="0">
            <a:spAutoFit/>
          </a:bodyPr>
          <a:lstStyle/>
          <a:p>
            <a:r>
              <a:rPr lang="es-ES" sz="900" b="1" dirty="0" smtClean="0">
                <a:latin typeface="ISOCTEUR" panose="020B0609020202020204" pitchFamily="49" charset="0"/>
                <a:cs typeface="ISOCP" panose="00000400000000000000" pitchFamily="2" charset="0"/>
              </a:rPr>
              <a:t>Comparto aprendizaje</a:t>
            </a:r>
          </a:p>
          <a:p>
            <a:r>
              <a:rPr lang="es-ES" sz="900" b="1" dirty="0" smtClean="0">
                <a:latin typeface="ISOCTEUR" panose="020B0609020202020204" pitchFamily="49" charset="0"/>
                <a:cs typeface="ISOCP" panose="00000400000000000000" pitchFamily="2" charset="0"/>
              </a:rPr>
              <a:t>Practico</a:t>
            </a:r>
            <a:endParaRPr lang="es-EC" sz="900" b="1" dirty="0">
              <a:latin typeface="ISOCTEUR" panose="020B0609020202020204" pitchFamily="49" charset="0"/>
              <a:cs typeface="ISOCP" panose="00000400000000000000" pitchFamily="2" charset="0"/>
            </a:endParaRPr>
          </a:p>
        </p:txBody>
      </p:sp>
      <p:sp>
        <p:nvSpPr>
          <p:cNvPr id="13" name="12 CuadroTexto"/>
          <p:cNvSpPr txBox="1"/>
          <p:nvPr/>
        </p:nvSpPr>
        <p:spPr>
          <a:xfrm>
            <a:off x="4936196" y="3023191"/>
            <a:ext cx="1256323" cy="923330"/>
          </a:xfrm>
          <a:prstGeom prst="rect">
            <a:avLst/>
          </a:prstGeom>
          <a:noFill/>
        </p:spPr>
        <p:txBody>
          <a:bodyPr wrap="square" rtlCol="0">
            <a:spAutoFit/>
          </a:bodyPr>
          <a:lstStyle/>
          <a:p>
            <a:r>
              <a:rPr lang="es-ES" sz="900" b="1" dirty="0" smtClean="0">
                <a:latin typeface="ISOCTEUR" panose="020B0609020202020204" pitchFamily="49" charset="0"/>
                <a:cs typeface="ISOCP" panose="00000400000000000000" pitchFamily="2" charset="0"/>
              </a:rPr>
              <a:t>Aprendizaje multidisciplinario</a:t>
            </a:r>
          </a:p>
          <a:p>
            <a:r>
              <a:rPr lang="es-ES" sz="900" b="1" dirty="0" smtClean="0">
                <a:latin typeface="ISOCTEUR" panose="020B0609020202020204" pitchFamily="49" charset="0"/>
                <a:cs typeface="ISOCP" panose="00000400000000000000" pitchFamily="2" charset="0"/>
              </a:rPr>
              <a:t>Aprendizaje empírico vs </a:t>
            </a:r>
            <a:r>
              <a:rPr lang="es-ES" sz="900" b="1" dirty="0" err="1" smtClean="0">
                <a:latin typeface="ISOCTEUR" panose="020B0609020202020204" pitchFamily="49" charset="0"/>
                <a:cs typeface="ISOCP" panose="00000400000000000000" pitchFamily="2" charset="0"/>
              </a:rPr>
              <a:t>tecnológia</a:t>
            </a:r>
            <a:endParaRPr lang="es-EC" sz="900" b="1" dirty="0">
              <a:latin typeface="ISOCTEUR" panose="020B0609020202020204" pitchFamily="49" charset="0"/>
              <a:cs typeface="ISOCP" panose="00000400000000000000" pitchFamily="2" charset="0"/>
            </a:endParaRPr>
          </a:p>
        </p:txBody>
      </p:sp>
      <p:sp>
        <p:nvSpPr>
          <p:cNvPr id="14" name="13 CuadroTexto"/>
          <p:cNvSpPr txBox="1"/>
          <p:nvPr/>
        </p:nvSpPr>
        <p:spPr>
          <a:xfrm>
            <a:off x="6629400" y="3322350"/>
            <a:ext cx="1256323" cy="784830"/>
          </a:xfrm>
          <a:prstGeom prst="rect">
            <a:avLst/>
          </a:prstGeom>
          <a:noFill/>
        </p:spPr>
        <p:txBody>
          <a:bodyPr wrap="square" rtlCol="0">
            <a:spAutoFit/>
          </a:bodyPr>
          <a:lstStyle/>
          <a:p>
            <a:r>
              <a:rPr lang="es-ES" sz="900" b="1" dirty="0" smtClean="0">
                <a:latin typeface="ISOCTEUR" panose="020B0609020202020204" pitchFamily="49" charset="0"/>
                <a:cs typeface="ISOCP" panose="00000400000000000000" pitchFamily="2" charset="0"/>
              </a:rPr>
              <a:t>Pongo en práctica lo aprendido en mi espacio, enseño</a:t>
            </a:r>
            <a:endParaRPr lang="es-EC" sz="900" b="1" dirty="0">
              <a:latin typeface="ISOCTEUR" panose="020B0609020202020204" pitchFamily="49" charset="0"/>
              <a:cs typeface="ISOCP" panose="00000400000000000000" pitchFamily="2" charset="0"/>
            </a:endParaRPr>
          </a:p>
        </p:txBody>
      </p:sp>
    </p:spTree>
    <p:extLst>
      <p:ext uri="{BB962C8B-B14F-4D97-AF65-F5344CB8AC3E}">
        <p14:creationId xmlns:p14="http://schemas.microsoft.com/office/powerpoint/2010/main" val="138331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2"/>
                                        </p:tgtEl>
                                      </p:cBhvr>
                                    </p:animEffect>
                                    <p:set>
                                      <p:cBhvr>
                                        <p:cTn id="18" dur="1" fill="hold">
                                          <p:stCondLst>
                                            <p:cond delay="499"/>
                                          </p:stCondLst>
                                        </p:cTn>
                                        <p:tgtEl>
                                          <p:spTgt spid="2"/>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circle(in)">
                                      <p:cBhvr>
                                        <p:cTn id="39" dur="2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1000" fill="hold"/>
                                        <p:tgtEl>
                                          <p:spTgt spid="13"/>
                                        </p:tgtEl>
                                        <p:attrNameLst>
                                          <p:attrName>ppt_w</p:attrName>
                                        </p:attrNameLst>
                                      </p:cBhvr>
                                      <p:tavLst>
                                        <p:tav tm="0">
                                          <p:val>
                                            <p:fltVal val="0"/>
                                          </p:val>
                                        </p:tav>
                                        <p:tav tm="100000">
                                          <p:val>
                                            <p:strVal val="#ppt_w"/>
                                          </p:val>
                                        </p:tav>
                                      </p:tavLst>
                                    </p:anim>
                                    <p:anim calcmode="lin" valueType="num">
                                      <p:cBhvr>
                                        <p:cTn id="45" dur="1000" fill="hold"/>
                                        <p:tgtEl>
                                          <p:spTgt spid="13"/>
                                        </p:tgtEl>
                                        <p:attrNameLst>
                                          <p:attrName>ppt_h</p:attrName>
                                        </p:attrNameLst>
                                      </p:cBhvr>
                                      <p:tavLst>
                                        <p:tav tm="0">
                                          <p:val>
                                            <p:fltVal val="0"/>
                                          </p:val>
                                        </p:tav>
                                        <p:tav tm="100000">
                                          <p:val>
                                            <p:strVal val="#ppt_h"/>
                                          </p:val>
                                        </p:tav>
                                      </p:tavLst>
                                    </p:anim>
                                    <p:anim calcmode="lin" valueType="num">
                                      <p:cBhvr>
                                        <p:cTn id="46" dur="1000" fill="hold"/>
                                        <p:tgtEl>
                                          <p:spTgt spid="13"/>
                                        </p:tgtEl>
                                        <p:attrNameLst>
                                          <p:attrName>style.rotation</p:attrName>
                                        </p:attrNameLst>
                                      </p:cBhvr>
                                      <p:tavLst>
                                        <p:tav tm="0">
                                          <p:val>
                                            <p:fltVal val="90"/>
                                          </p:val>
                                        </p:tav>
                                        <p:tav tm="100000">
                                          <p:val>
                                            <p:fltVal val="0"/>
                                          </p:val>
                                        </p:tav>
                                      </p:tavLst>
                                    </p:anim>
                                    <p:animEffect transition="in" filter="fade">
                                      <p:cBhvr>
                                        <p:cTn id="47" dur="10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6" grpId="0">
        <p:bldAsOne/>
      </p:bldGraphic>
      <p:bldP spid="2" grpId="0" animBg="1"/>
      <p:bldP spid="5" grpId="0" animBg="1"/>
      <p:bldP spid="7" grpId="0" animBg="1"/>
      <p:bldP spid="8" grpId="0" animBg="1"/>
      <p:bldP spid="3" grpId="0"/>
      <p:bldP spid="12" grpId="0"/>
      <p:bldP spid="13" grpId="0"/>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4AAC30B1-90A3-48B6-87AC-87DA4AE3931C}"/>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smtClean="0">
                <a:latin typeface="ISOCTEUR" panose="020B0609020202020204" pitchFamily="49" charset="0"/>
                <a:ea typeface="Roboto Cn" pitchFamily="2" charset="0"/>
              </a:rPr>
              <a:t>CONCEPTUALIZACIÓ</a:t>
            </a:r>
            <a:r>
              <a:rPr lang="es-EC" sz="1200" b="1" dirty="0">
                <a:latin typeface="ISOCTEUR" panose="020B0609020202020204" pitchFamily="49" charset="0"/>
                <a:ea typeface="Roboto Cn" pitchFamily="2" charset="0"/>
              </a:rPr>
              <a:t>N</a:t>
            </a:r>
            <a:endParaRPr lang="es-EC" sz="900" b="1" dirty="0">
              <a:latin typeface="Arial Narrow" panose="020B0606020202030204" pitchFamily="34" charset="0"/>
              <a:ea typeface="Roboto Cn" pitchFamily="2" charset="0"/>
            </a:endParaRPr>
          </a:p>
          <a:p>
            <a:r>
              <a:rPr lang="es-EC" sz="1100" dirty="0" smtClean="0">
                <a:solidFill>
                  <a:schemeClr val="bg1">
                    <a:lumMod val="50000"/>
                  </a:schemeClr>
                </a:solidFill>
                <a:latin typeface="ISOCTEUR" panose="020B0609020202020204" pitchFamily="49" charset="0"/>
                <a:ea typeface="Roboto Lt" pitchFamily="2" charset="0"/>
              </a:rPr>
              <a:t> USUARIO</a:t>
            </a:r>
            <a:endParaRPr lang="es-EC" sz="1100" dirty="0">
              <a:solidFill>
                <a:schemeClr val="bg1">
                  <a:lumMod val="50000"/>
                </a:schemeClr>
              </a:solidFill>
              <a:latin typeface="ISOCTEUR" panose="020B0609020202020204" pitchFamily="49" charset="0"/>
              <a:ea typeface="Roboto Lt" pitchFamily="2" charset="0"/>
            </a:endParaRPr>
          </a:p>
        </p:txBody>
      </p:sp>
      <p:pic>
        <p:nvPicPr>
          <p:cNvPr id="3" name="Imagen 2">
            <a:extLst>
              <a:ext uri="{FF2B5EF4-FFF2-40B4-BE49-F238E27FC236}">
                <a16:creationId xmlns="" xmlns:a16="http://schemas.microsoft.com/office/drawing/2014/main" id="{0971DF93-FEF3-4A56-8BDE-9AE250485351}"/>
              </a:ext>
            </a:extLst>
          </p:cNvPr>
          <p:cNvPicPr>
            <a:picLocks noChangeAspect="1"/>
          </p:cNvPicPr>
          <p:nvPr/>
        </p:nvPicPr>
        <p:blipFill rotWithShape="1">
          <a:blip r:embed="rId2"/>
          <a:srcRect l="21236" t="36074" r="41278" b="25013"/>
          <a:stretch/>
        </p:blipFill>
        <p:spPr>
          <a:xfrm>
            <a:off x="6134075" y="1461536"/>
            <a:ext cx="1348450" cy="787400"/>
          </a:xfrm>
          <a:prstGeom prst="rect">
            <a:avLst/>
          </a:prstGeom>
        </p:spPr>
      </p:pic>
      <p:pic>
        <p:nvPicPr>
          <p:cNvPr id="5" name="Imagen 4">
            <a:extLst>
              <a:ext uri="{FF2B5EF4-FFF2-40B4-BE49-F238E27FC236}">
                <a16:creationId xmlns="" xmlns:a16="http://schemas.microsoft.com/office/drawing/2014/main" id="{CA62DED7-BCDB-4FC1-AC3B-4691FFA3896B}"/>
              </a:ext>
            </a:extLst>
          </p:cNvPr>
          <p:cNvPicPr>
            <a:picLocks noChangeAspect="1"/>
          </p:cNvPicPr>
          <p:nvPr/>
        </p:nvPicPr>
        <p:blipFill rotWithShape="1">
          <a:blip r:embed="rId3"/>
          <a:srcRect l="24878" t="62487" r="72533" b="29418"/>
          <a:stretch/>
        </p:blipFill>
        <p:spPr>
          <a:xfrm>
            <a:off x="1820523" y="1335193"/>
            <a:ext cx="501379" cy="881837"/>
          </a:xfrm>
          <a:prstGeom prst="rect">
            <a:avLst/>
          </a:prstGeom>
        </p:spPr>
      </p:pic>
      <p:pic>
        <p:nvPicPr>
          <p:cNvPr id="7" name="Imagen 6">
            <a:extLst>
              <a:ext uri="{FF2B5EF4-FFF2-40B4-BE49-F238E27FC236}">
                <a16:creationId xmlns="" xmlns:a16="http://schemas.microsoft.com/office/drawing/2014/main" id="{4E093D04-F343-484A-91DD-71C114F27D9C}"/>
              </a:ext>
            </a:extLst>
          </p:cNvPr>
          <p:cNvPicPr>
            <a:picLocks noChangeAspect="1"/>
          </p:cNvPicPr>
          <p:nvPr/>
        </p:nvPicPr>
        <p:blipFill rotWithShape="1">
          <a:blip r:embed="rId4"/>
          <a:srcRect l="36833" t="7554" r="41042" b="7260"/>
          <a:stretch/>
        </p:blipFill>
        <p:spPr>
          <a:xfrm>
            <a:off x="4119108" y="1162584"/>
            <a:ext cx="501380" cy="1085850"/>
          </a:xfrm>
          <a:prstGeom prst="rect">
            <a:avLst/>
          </a:prstGeom>
        </p:spPr>
      </p:pic>
      <p:sp>
        <p:nvSpPr>
          <p:cNvPr id="13" name="Título 1">
            <a:extLst>
              <a:ext uri="{FF2B5EF4-FFF2-40B4-BE49-F238E27FC236}">
                <a16:creationId xmlns="" xmlns:a16="http://schemas.microsoft.com/office/drawing/2014/main" id="{E2E2ADC4-F13F-435C-B727-E4E4897E5B12}"/>
              </a:ext>
            </a:extLst>
          </p:cNvPr>
          <p:cNvSpPr txBox="1">
            <a:spLocks/>
          </p:cNvSpPr>
          <p:nvPr/>
        </p:nvSpPr>
        <p:spPr>
          <a:xfrm>
            <a:off x="1674550" y="2130243"/>
            <a:ext cx="1144849"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1000" b="1" dirty="0">
                <a:latin typeface="ISOCTEUR" panose="020B0609020202020204" pitchFamily="49" charset="0"/>
                <a:ea typeface="Roboto Cn" pitchFamily="2" charset="0"/>
              </a:rPr>
              <a:t>PERMANENTE</a:t>
            </a:r>
            <a:endParaRPr lang="es-EC" sz="900" dirty="0">
              <a:solidFill>
                <a:schemeClr val="bg1">
                  <a:lumMod val="50000"/>
                </a:schemeClr>
              </a:solidFill>
              <a:latin typeface="ISOCTEUR" panose="020B0609020202020204" pitchFamily="49" charset="0"/>
              <a:ea typeface="Roboto Lt" pitchFamily="2" charset="0"/>
            </a:endParaRPr>
          </a:p>
        </p:txBody>
      </p:sp>
      <p:sp>
        <p:nvSpPr>
          <p:cNvPr id="14" name="Título 1">
            <a:extLst>
              <a:ext uri="{FF2B5EF4-FFF2-40B4-BE49-F238E27FC236}">
                <a16:creationId xmlns="" xmlns:a16="http://schemas.microsoft.com/office/drawing/2014/main" id="{0A3C43E4-79BE-4992-8BC1-7F428A17941D}"/>
              </a:ext>
            </a:extLst>
          </p:cNvPr>
          <p:cNvSpPr txBox="1">
            <a:spLocks/>
          </p:cNvSpPr>
          <p:nvPr/>
        </p:nvSpPr>
        <p:spPr>
          <a:xfrm>
            <a:off x="3885002" y="2130243"/>
            <a:ext cx="1169597"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1000" b="1" dirty="0">
                <a:latin typeface="ISOCTEUR" panose="020B0609020202020204" pitchFamily="49" charset="0"/>
                <a:ea typeface="Roboto Cn" pitchFamily="2" charset="0"/>
              </a:rPr>
              <a:t>TRANSITORIO</a:t>
            </a:r>
            <a:endParaRPr lang="es-EC" sz="900" dirty="0">
              <a:solidFill>
                <a:schemeClr val="bg1">
                  <a:lumMod val="50000"/>
                </a:schemeClr>
              </a:solidFill>
              <a:latin typeface="ISOCTEUR" panose="020B0609020202020204" pitchFamily="49" charset="0"/>
              <a:ea typeface="Roboto Lt" pitchFamily="2" charset="0"/>
            </a:endParaRPr>
          </a:p>
        </p:txBody>
      </p:sp>
      <p:sp>
        <p:nvSpPr>
          <p:cNvPr id="15" name="Título 1">
            <a:extLst>
              <a:ext uri="{FF2B5EF4-FFF2-40B4-BE49-F238E27FC236}">
                <a16:creationId xmlns="" xmlns:a16="http://schemas.microsoft.com/office/drawing/2014/main" id="{CD327A6C-264A-4471-B521-3A00E26F0B33}"/>
              </a:ext>
            </a:extLst>
          </p:cNvPr>
          <p:cNvSpPr txBox="1">
            <a:spLocks/>
          </p:cNvSpPr>
          <p:nvPr/>
        </p:nvSpPr>
        <p:spPr>
          <a:xfrm>
            <a:off x="6386188" y="2130243"/>
            <a:ext cx="969590"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1000" b="1" dirty="0">
                <a:latin typeface="ISOCTEUR" panose="020B0609020202020204" pitchFamily="49" charset="0"/>
                <a:ea typeface="Roboto Cn" pitchFamily="2" charset="0"/>
              </a:rPr>
              <a:t>FLOTANTE</a:t>
            </a:r>
            <a:endParaRPr lang="es-EC" sz="900" dirty="0">
              <a:solidFill>
                <a:schemeClr val="bg1">
                  <a:lumMod val="50000"/>
                </a:schemeClr>
              </a:solidFill>
              <a:latin typeface="ISOCTEUR" panose="020B0609020202020204" pitchFamily="49" charset="0"/>
              <a:ea typeface="Roboto Lt" pitchFamily="2"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4877" y="2616627"/>
            <a:ext cx="6556060" cy="346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8115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inVertical)">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 xmlns:a16="http://schemas.microsoft.com/office/drawing/2014/main" id="{C3390004-B377-43BE-B0AB-688659FD1BF6}"/>
              </a:ext>
            </a:extLst>
          </p:cNvPr>
          <p:cNvSpPr txBox="1">
            <a:spLocks/>
          </p:cNvSpPr>
          <p:nvPr/>
        </p:nvSpPr>
        <p:spPr>
          <a:xfrm>
            <a:off x="6418508" y="3185808"/>
            <a:ext cx="2272775"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EC" sz="1400" dirty="0">
                <a:latin typeface="ISOCTEUR" panose="020B0609020202020204" pitchFamily="49" charset="0"/>
                <a:ea typeface="Roboto Cn" pitchFamily="2" charset="0"/>
              </a:rPr>
              <a:t>CONCEPTOS</a:t>
            </a:r>
            <a:endParaRPr lang="es-EC" sz="1200" dirty="0">
              <a:latin typeface="ISOCTEUR" panose="020B0609020202020204" pitchFamily="49" charset="0"/>
              <a:ea typeface="Roboto Lt" pitchFamily="2" charset="0"/>
            </a:endParaRPr>
          </a:p>
        </p:txBody>
      </p:sp>
    </p:spTree>
    <p:extLst>
      <p:ext uri="{BB962C8B-B14F-4D97-AF65-F5344CB8AC3E}">
        <p14:creationId xmlns:p14="http://schemas.microsoft.com/office/powerpoint/2010/main" val="3754628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301A2E30-5843-432E-90B1-C7CC6F12A434}"/>
              </a:ext>
            </a:extLst>
          </p:cNvPr>
          <p:cNvSpPr txBox="1">
            <a:spLocks/>
          </p:cNvSpPr>
          <p:nvPr/>
        </p:nvSpPr>
        <p:spPr>
          <a:xfrm>
            <a:off x="527609" y="1888677"/>
            <a:ext cx="2177094"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1200" b="1" dirty="0" smtClean="0">
                <a:solidFill>
                  <a:schemeClr val="accent4"/>
                </a:solidFill>
                <a:latin typeface="ISOCTEUR" panose="020B0609020202020204" pitchFamily="49" charset="0"/>
                <a:ea typeface="Roboto Lt" pitchFamily="2" charset="0"/>
              </a:rPr>
              <a:t>AGROECOLOGÍA</a:t>
            </a:r>
            <a:endParaRPr lang="es-EC" sz="1050" b="1" dirty="0">
              <a:solidFill>
                <a:schemeClr val="accent4"/>
              </a:solidFill>
              <a:latin typeface="ISOCTEUR" panose="020B0609020202020204" pitchFamily="49" charset="0"/>
              <a:ea typeface="Roboto Lt" pitchFamily="2" charset="0"/>
            </a:endParaRPr>
          </a:p>
        </p:txBody>
      </p:sp>
      <p:sp>
        <p:nvSpPr>
          <p:cNvPr id="3" name="Título 1">
            <a:extLst>
              <a:ext uri="{FF2B5EF4-FFF2-40B4-BE49-F238E27FC236}">
                <a16:creationId xmlns="" xmlns:a16="http://schemas.microsoft.com/office/drawing/2014/main" id="{B79F9694-ACA1-4671-8FBF-54B67E1E3FCD}"/>
              </a:ext>
            </a:extLst>
          </p:cNvPr>
          <p:cNvSpPr txBox="1">
            <a:spLocks/>
          </p:cNvSpPr>
          <p:nvPr/>
        </p:nvSpPr>
        <p:spPr>
          <a:xfrm>
            <a:off x="6507276" y="3053711"/>
            <a:ext cx="2177094"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1200" b="1" dirty="0" smtClean="0">
                <a:solidFill>
                  <a:schemeClr val="accent4"/>
                </a:solidFill>
                <a:latin typeface="ISOCTEUR" panose="020B0609020202020204" pitchFamily="49" charset="0"/>
                <a:ea typeface="Roboto Lt" pitchFamily="2" charset="0"/>
              </a:rPr>
              <a:t>APRENDIZAJE COMUNITARIO</a:t>
            </a:r>
            <a:endParaRPr lang="es-EC" sz="1050" b="1" dirty="0">
              <a:solidFill>
                <a:schemeClr val="accent4"/>
              </a:solidFill>
              <a:latin typeface="ISOCTEUR" panose="020B0609020202020204" pitchFamily="49" charset="0"/>
              <a:ea typeface="Roboto Lt" pitchFamily="2" charset="0"/>
            </a:endParaRPr>
          </a:p>
        </p:txBody>
      </p:sp>
    </p:spTree>
    <p:extLst>
      <p:ext uri="{BB962C8B-B14F-4D97-AF65-F5344CB8AC3E}">
        <p14:creationId xmlns:p14="http://schemas.microsoft.com/office/powerpoint/2010/main" val="3368216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
                                        </p:tgtEl>
                                        <p:attrNameLst>
                                          <p:attrName>style.color</p:attrName>
                                        </p:attrNameLst>
                                      </p:cBhvr>
                                      <p:to>
                                        <p:clrVal>
                                          <a:srgbClr val="000000"/>
                                        </p:clrVal>
                                      </p:to>
                                    </p:set>
                                    <p:set>
                                      <p:cBhvr>
                                        <p:cTn id="7" dur="500" fill="hold"/>
                                        <p:tgtEl>
                                          <p:spTgt spid="4"/>
                                        </p:tgtEl>
                                        <p:attrNameLst>
                                          <p:attrName>fillcolor</p:attrName>
                                        </p:attrNameLst>
                                      </p:cBhvr>
                                      <p:to>
                                        <p:clrVal>
                                          <a:srgbClr val="000000"/>
                                        </p:clrVal>
                                      </p:to>
                                    </p:set>
                                    <p:set>
                                      <p:cBhvr>
                                        <p:cTn id="8"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a:extLst>
              <a:ext uri="{FF2B5EF4-FFF2-40B4-BE49-F238E27FC236}">
                <a16:creationId xmlns="" xmlns:a16="http://schemas.microsoft.com/office/drawing/2014/main" id="{F01FDC54-DB78-4E14-B2D3-34896FB109FB}"/>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Título 1">
            <a:extLst>
              <a:ext uri="{FF2B5EF4-FFF2-40B4-BE49-F238E27FC236}">
                <a16:creationId xmlns="" xmlns:a16="http://schemas.microsoft.com/office/drawing/2014/main" id="{C706ED9A-A72A-459B-B6D4-989FD7E35F00}"/>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a:latin typeface="ISOCTEUR" panose="020B0609020202020204" pitchFamily="49" charset="0"/>
                <a:ea typeface="Roboto Cn" pitchFamily="2" charset="0"/>
              </a:rPr>
              <a:t>AGROECOLOGÍA</a:t>
            </a:r>
          </a:p>
          <a:p>
            <a:r>
              <a:rPr lang="es-EC" sz="1050" dirty="0" smtClean="0">
                <a:solidFill>
                  <a:schemeClr val="bg1">
                    <a:lumMod val="50000"/>
                  </a:schemeClr>
                </a:solidFill>
                <a:latin typeface="Arial Narrow" panose="020B0606020202030204" pitchFamily="34" charset="0"/>
                <a:ea typeface="Roboto Lt" pitchFamily="2" charset="0"/>
              </a:rPr>
              <a:t> DEFICIÓN</a:t>
            </a:r>
            <a:endParaRPr lang="es-EC" sz="1050" dirty="0">
              <a:solidFill>
                <a:schemeClr val="bg1">
                  <a:lumMod val="50000"/>
                </a:schemeClr>
              </a:solidFill>
              <a:latin typeface="Arial Narrow" panose="020B0606020202030204" pitchFamily="34" charset="0"/>
              <a:ea typeface="Roboto Lt" pitchFamily="2" charset="0"/>
            </a:endParaRPr>
          </a:p>
        </p:txBody>
      </p:sp>
      <p:sp>
        <p:nvSpPr>
          <p:cNvPr id="3" name="Marcador de contenido 2">
            <a:extLst>
              <a:ext uri="{FF2B5EF4-FFF2-40B4-BE49-F238E27FC236}">
                <a16:creationId xmlns="" xmlns:a16="http://schemas.microsoft.com/office/drawing/2014/main" id="{67465764-2090-4851-8B05-1DD99291EAD6}"/>
              </a:ext>
            </a:extLst>
          </p:cNvPr>
          <p:cNvSpPr>
            <a:spLocks noGrp="1"/>
          </p:cNvSpPr>
          <p:nvPr>
            <p:ph idx="1"/>
          </p:nvPr>
        </p:nvSpPr>
        <p:spPr>
          <a:xfrm>
            <a:off x="232860" y="757550"/>
            <a:ext cx="3669222" cy="550589"/>
          </a:xfrm>
        </p:spPr>
        <p:txBody>
          <a:bodyPr>
            <a:noAutofit/>
          </a:bodyPr>
          <a:lstStyle/>
          <a:p>
            <a:pPr marL="0" indent="0" algn="just">
              <a:buNone/>
            </a:pPr>
            <a:r>
              <a:rPr lang="es-EC" sz="800" dirty="0">
                <a:latin typeface="ISOCTEUR" panose="020B0609020202020204" pitchFamily="49" charset="0"/>
                <a:ea typeface="Roboto Lt" pitchFamily="2" charset="0"/>
              </a:rPr>
              <a:t>DISEÑO DE SISTEMAS AGRÍCOLAS EFICIENTES CONSERVADORES DE RECURSOS AMBIENTALES Y ECONÍMICAMENTE RENTABLES.</a:t>
            </a:r>
          </a:p>
        </p:txBody>
      </p:sp>
      <p:sp>
        <p:nvSpPr>
          <p:cNvPr id="5" name="Marcador de contenido 2">
            <a:extLst>
              <a:ext uri="{FF2B5EF4-FFF2-40B4-BE49-F238E27FC236}">
                <a16:creationId xmlns="" xmlns:a16="http://schemas.microsoft.com/office/drawing/2014/main" id="{4D1BA8FC-AC60-4E53-83C9-3AA7118F21B6}"/>
              </a:ext>
            </a:extLst>
          </p:cNvPr>
          <p:cNvSpPr txBox="1">
            <a:spLocks/>
          </p:cNvSpPr>
          <p:nvPr/>
        </p:nvSpPr>
        <p:spPr>
          <a:xfrm>
            <a:off x="640436" y="2112780"/>
            <a:ext cx="1899564" cy="3517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800" dirty="0">
                <a:latin typeface="ISOCTEUR" panose="020B0609020202020204" pitchFamily="49" charset="0"/>
                <a:ea typeface="Roboto Lt" pitchFamily="2" charset="0"/>
              </a:rPr>
              <a:t>VIABLES EN CONTEXTOS LATINOAMERICANOS POR PRODUCCIÓN DE MENOR ESCALA</a:t>
            </a:r>
          </a:p>
        </p:txBody>
      </p:sp>
      <p:sp>
        <p:nvSpPr>
          <p:cNvPr id="6" name="Marcador de contenido 2">
            <a:extLst>
              <a:ext uri="{FF2B5EF4-FFF2-40B4-BE49-F238E27FC236}">
                <a16:creationId xmlns="" xmlns:a16="http://schemas.microsoft.com/office/drawing/2014/main" id="{28A154D4-921A-4AA5-9CCC-6D9193022A25}"/>
              </a:ext>
            </a:extLst>
          </p:cNvPr>
          <p:cNvSpPr txBox="1">
            <a:spLocks/>
          </p:cNvSpPr>
          <p:nvPr/>
        </p:nvSpPr>
        <p:spPr>
          <a:xfrm>
            <a:off x="2893015" y="2754636"/>
            <a:ext cx="1668511" cy="2177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C" sz="800" dirty="0">
                <a:latin typeface="ISOCTEUR" panose="020B0609020202020204" pitchFamily="49" charset="0"/>
                <a:ea typeface="Roboto Lt" pitchFamily="2" charset="0"/>
              </a:rPr>
              <a:t>ACTORES DE LA SOCIEDAD CIVIL</a:t>
            </a:r>
          </a:p>
        </p:txBody>
      </p:sp>
      <p:sp>
        <p:nvSpPr>
          <p:cNvPr id="7" name="Marcador de contenido 2">
            <a:extLst>
              <a:ext uri="{FF2B5EF4-FFF2-40B4-BE49-F238E27FC236}">
                <a16:creationId xmlns="" xmlns:a16="http://schemas.microsoft.com/office/drawing/2014/main" id="{101B7FBB-F6FE-4683-95BA-1842212098A2}"/>
              </a:ext>
            </a:extLst>
          </p:cNvPr>
          <p:cNvSpPr txBox="1">
            <a:spLocks/>
          </p:cNvSpPr>
          <p:nvPr/>
        </p:nvSpPr>
        <p:spPr>
          <a:xfrm>
            <a:off x="994380" y="4766746"/>
            <a:ext cx="1946684" cy="3386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dirty="0">
                <a:latin typeface="ISOCTEUR" panose="020B0609020202020204" pitchFamily="49" charset="0"/>
                <a:ea typeface="Roboto Lt" pitchFamily="2" charset="0"/>
              </a:rPr>
              <a:t>TEORÍA - PRÁCTICA</a:t>
            </a:r>
          </a:p>
        </p:txBody>
      </p:sp>
      <p:sp>
        <p:nvSpPr>
          <p:cNvPr id="8" name="Marcador de contenido 2">
            <a:extLst>
              <a:ext uri="{FF2B5EF4-FFF2-40B4-BE49-F238E27FC236}">
                <a16:creationId xmlns="" xmlns:a16="http://schemas.microsoft.com/office/drawing/2014/main" id="{EC2B401F-BA44-4E43-A821-48B93CCF2624}"/>
              </a:ext>
            </a:extLst>
          </p:cNvPr>
          <p:cNvSpPr txBox="1">
            <a:spLocks/>
          </p:cNvSpPr>
          <p:nvPr/>
        </p:nvSpPr>
        <p:spPr>
          <a:xfrm>
            <a:off x="5219700" y="2304945"/>
            <a:ext cx="912486" cy="250467"/>
          </a:xfrm>
          <a:prstGeom prst="rect">
            <a:avLst/>
          </a:prstGeom>
          <a:solidFill>
            <a:schemeClr val="accent4"/>
          </a:solidFill>
          <a:ln w="3175">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rPr>
              <a:t>GESTIONAN</a:t>
            </a:r>
            <a:r>
              <a:rPr lang="es-EC" sz="600" dirty="0">
                <a:latin typeface="Arial Narrow" panose="020B0606020202030204" pitchFamily="34" charset="0"/>
                <a:ea typeface="Roboto Lt" pitchFamily="2" charset="0"/>
              </a:rPr>
              <a:t> </a:t>
            </a:r>
          </a:p>
        </p:txBody>
      </p:sp>
      <p:sp>
        <p:nvSpPr>
          <p:cNvPr id="9" name="Marcador de contenido 2">
            <a:extLst>
              <a:ext uri="{FF2B5EF4-FFF2-40B4-BE49-F238E27FC236}">
                <a16:creationId xmlns="" xmlns:a16="http://schemas.microsoft.com/office/drawing/2014/main" id="{E7B6A143-E9A3-422A-AC94-8EBEABD39416}"/>
              </a:ext>
            </a:extLst>
          </p:cNvPr>
          <p:cNvSpPr txBox="1">
            <a:spLocks/>
          </p:cNvSpPr>
          <p:nvPr/>
        </p:nvSpPr>
        <p:spPr>
          <a:xfrm>
            <a:off x="5556332" y="4338918"/>
            <a:ext cx="2867929" cy="427827"/>
          </a:xfrm>
          <a:prstGeom prst="rect">
            <a:avLst/>
          </a:prstGeom>
          <a:solidFill>
            <a:schemeClr val="accent4"/>
          </a:solidFill>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dirty="0">
                <a:latin typeface="ISOCTEUR" panose="020B0609020202020204" pitchFamily="49" charset="0"/>
                <a:ea typeface="Roboto Lt" pitchFamily="2" charset="0"/>
              </a:rPr>
              <a:t>INNOVACIÓN TÉCNICA A PARTIR DE LA EXPERIENCIA</a:t>
            </a:r>
          </a:p>
        </p:txBody>
      </p:sp>
      <p:sp>
        <p:nvSpPr>
          <p:cNvPr id="10" name="Marcador de contenido 2">
            <a:extLst>
              <a:ext uri="{FF2B5EF4-FFF2-40B4-BE49-F238E27FC236}">
                <a16:creationId xmlns="" xmlns:a16="http://schemas.microsoft.com/office/drawing/2014/main" id="{ABE10D1B-6D94-49E7-8978-D263F6A56ED6}"/>
              </a:ext>
            </a:extLst>
          </p:cNvPr>
          <p:cNvSpPr txBox="1">
            <a:spLocks/>
          </p:cNvSpPr>
          <p:nvPr/>
        </p:nvSpPr>
        <p:spPr>
          <a:xfrm>
            <a:off x="3902082" y="5695900"/>
            <a:ext cx="1560420" cy="350250"/>
          </a:xfrm>
          <a:prstGeom prst="rect">
            <a:avLst/>
          </a:prstGeom>
          <a:solidFill>
            <a:schemeClr val="accent4"/>
          </a:solidFill>
          <a:ln w="3175">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100" b="1" dirty="0">
                <a:latin typeface="ISOCTEUR" panose="020B0609020202020204" pitchFamily="49" charset="0"/>
                <a:ea typeface="Roboto Lt" pitchFamily="2" charset="0"/>
                <a:cs typeface="ISOCP" panose="00000400000000000000" pitchFamily="2" charset="0"/>
              </a:rPr>
              <a:t>SENTIDO DE PERTENENCIA </a:t>
            </a:r>
          </a:p>
        </p:txBody>
      </p:sp>
      <p:pic>
        <p:nvPicPr>
          <p:cNvPr id="11" name="Imagen 10">
            <a:extLst>
              <a:ext uri="{FF2B5EF4-FFF2-40B4-BE49-F238E27FC236}">
                <a16:creationId xmlns="" xmlns:a16="http://schemas.microsoft.com/office/drawing/2014/main" id="{0CDA38E0-A71B-4512-BC96-5FC686347E08}"/>
              </a:ext>
            </a:extLst>
          </p:cNvPr>
          <p:cNvPicPr>
            <a:picLocks noChangeAspect="1"/>
          </p:cNvPicPr>
          <p:nvPr/>
        </p:nvPicPr>
        <p:blipFill rotWithShape="1">
          <a:blip r:embed="rId2"/>
          <a:srcRect l="21236" t="36074" r="41278" b="25013"/>
          <a:stretch/>
        </p:blipFill>
        <p:spPr>
          <a:xfrm>
            <a:off x="2941064" y="1926908"/>
            <a:ext cx="1348450" cy="787400"/>
          </a:xfrm>
          <a:prstGeom prst="rect">
            <a:avLst/>
          </a:prstGeom>
        </p:spPr>
      </p:pic>
      <p:pic>
        <p:nvPicPr>
          <p:cNvPr id="12" name="Imagen 11">
            <a:extLst>
              <a:ext uri="{FF2B5EF4-FFF2-40B4-BE49-F238E27FC236}">
                <a16:creationId xmlns="" xmlns:a16="http://schemas.microsoft.com/office/drawing/2014/main" id="{E06C8EAE-7932-4739-B713-0EED6BFDFD95}"/>
              </a:ext>
            </a:extLst>
          </p:cNvPr>
          <p:cNvPicPr>
            <a:picLocks noChangeAspect="1"/>
          </p:cNvPicPr>
          <p:nvPr/>
        </p:nvPicPr>
        <p:blipFill rotWithShape="1">
          <a:blip r:embed="rId3"/>
          <a:srcRect l="32457" t="62827" r="63911" b="29773"/>
          <a:stretch/>
        </p:blipFill>
        <p:spPr>
          <a:xfrm>
            <a:off x="1877568" y="3773262"/>
            <a:ext cx="843220" cy="966706"/>
          </a:xfrm>
          <a:prstGeom prst="rect">
            <a:avLst/>
          </a:prstGeom>
        </p:spPr>
      </p:pic>
      <p:pic>
        <p:nvPicPr>
          <p:cNvPr id="13" name="Imagen 12">
            <a:extLst>
              <a:ext uri="{FF2B5EF4-FFF2-40B4-BE49-F238E27FC236}">
                <a16:creationId xmlns="" xmlns:a16="http://schemas.microsoft.com/office/drawing/2014/main" id="{53D0D8E3-A15B-403C-A970-11971D45A3C8}"/>
              </a:ext>
            </a:extLst>
          </p:cNvPr>
          <p:cNvPicPr>
            <a:picLocks noChangeAspect="1"/>
          </p:cNvPicPr>
          <p:nvPr/>
        </p:nvPicPr>
        <p:blipFill rotWithShape="1">
          <a:blip r:embed="rId4"/>
          <a:srcRect l="13480" t="18104" r="31716" b="13486"/>
          <a:stretch/>
        </p:blipFill>
        <p:spPr>
          <a:xfrm>
            <a:off x="934580" y="1217372"/>
            <a:ext cx="1121418" cy="787400"/>
          </a:xfrm>
          <a:prstGeom prst="rect">
            <a:avLst/>
          </a:prstGeom>
        </p:spPr>
      </p:pic>
      <p:pic>
        <p:nvPicPr>
          <p:cNvPr id="14" name="Imagen 13">
            <a:extLst>
              <a:ext uri="{FF2B5EF4-FFF2-40B4-BE49-F238E27FC236}">
                <a16:creationId xmlns="" xmlns:a16="http://schemas.microsoft.com/office/drawing/2014/main" id="{C25D0458-7AB9-4EEC-9476-AE9E622EEDFA}"/>
              </a:ext>
            </a:extLst>
          </p:cNvPr>
          <p:cNvPicPr>
            <a:picLocks noChangeAspect="1"/>
          </p:cNvPicPr>
          <p:nvPr/>
        </p:nvPicPr>
        <p:blipFill rotWithShape="1">
          <a:blip r:embed="rId5"/>
          <a:srcRect l="26617" t="17582" r="36275" b="18366"/>
          <a:stretch/>
        </p:blipFill>
        <p:spPr>
          <a:xfrm>
            <a:off x="1131803" y="4051080"/>
            <a:ext cx="641215" cy="622580"/>
          </a:xfrm>
          <a:prstGeom prst="rect">
            <a:avLst/>
          </a:prstGeom>
        </p:spPr>
      </p:pic>
      <p:sp>
        <p:nvSpPr>
          <p:cNvPr id="15" name="Marcador de contenido 2">
            <a:extLst>
              <a:ext uri="{FF2B5EF4-FFF2-40B4-BE49-F238E27FC236}">
                <a16:creationId xmlns="" xmlns:a16="http://schemas.microsoft.com/office/drawing/2014/main" id="{FC8625F9-A701-4AC9-BFDC-3607637BC8DE}"/>
              </a:ext>
            </a:extLst>
          </p:cNvPr>
          <p:cNvSpPr txBox="1">
            <a:spLocks/>
          </p:cNvSpPr>
          <p:nvPr/>
        </p:nvSpPr>
        <p:spPr>
          <a:xfrm>
            <a:off x="6749007" y="2754636"/>
            <a:ext cx="1668511" cy="2177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800" dirty="0">
                <a:latin typeface="ISOCTEUR" panose="020B0609020202020204" pitchFamily="49" charset="0"/>
                <a:ea typeface="Roboto Lt" pitchFamily="2" charset="0"/>
              </a:rPr>
              <a:t>RECURSOS Y CONVENIOS </a:t>
            </a:r>
          </a:p>
        </p:txBody>
      </p:sp>
      <p:pic>
        <p:nvPicPr>
          <p:cNvPr id="16" name="Imagen 15">
            <a:extLst>
              <a:ext uri="{FF2B5EF4-FFF2-40B4-BE49-F238E27FC236}">
                <a16:creationId xmlns="" xmlns:a16="http://schemas.microsoft.com/office/drawing/2014/main" id="{16DC07DB-EF99-43C0-A26A-8C691B378EAF}"/>
              </a:ext>
            </a:extLst>
          </p:cNvPr>
          <p:cNvPicPr>
            <a:picLocks noChangeAspect="1"/>
          </p:cNvPicPr>
          <p:nvPr/>
        </p:nvPicPr>
        <p:blipFill rotWithShape="1">
          <a:blip r:embed="rId6"/>
          <a:srcRect l="30556" t="28773" r="36721" b="15167"/>
          <a:stretch/>
        </p:blipFill>
        <p:spPr>
          <a:xfrm>
            <a:off x="6897359" y="2096544"/>
            <a:ext cx="638456" cy="615279"/>
          </a:xfrm>
          <a:prstGeom prst="rect">
            <a:avLst/>
          </a:prstGeom>
        </p:spPr>
      </p:pic>
      <p:pic>
        <p:nvPicPr>
          <p:cNvPr id="2" name="Imagen 1">
            <a:extLst>
              <a:ext uri="{FF2B5EF4-FFF2-40B4-BE49-F238E27FC236}">
                <a16:creationId xmlns="" xmlns:a16="http://schemas.microsoft.com/office/drawing/2014/main" id="{3FC656A8-6DD2-4A79-A546-736E0EEFF48E}"/>
              </a:ext>
            </a:extLst>
          </p:cNvPr>
          <p:cNvPicPr>
            <a:picLocks noChangeAspect="1"/>
          </p:cNvPicPr>
          <p:nvPr/>
        </p:nvPicPr>
        <p:blipFill rotWithShape="1">
          <a:blip r:embed="rId7"/>
          <a:srcRect l="55736" t="32309" r="24951" b="35447"/>
          <a:stretch/>
        </p:blipFill>
        <p:spPr>
          <a:xfrm>
            <a:off x="7583262" y="2086328"/>
            <a:ext cx="692099" cy="649941"/>
          </a:xfrm>
          <a:prstGeom prst="rect">
            <a:avLst/>
          </a:prstGeom>
        </p:spPr>
      </p:pic>
      <p:sp>
        <p:nvSpPr>
          <p:cNvPr id="17" name="Abrir llave 16">
            <a:extLst>
              <a:ext uri="{FF2B5EF4-FFF2-40B4-BE49-F238E27FC236}">
                <a16:creationId xmlns="" xmlns:a16="http://schemas.microsoft.com/office/drawing/2014/main" id="{8B52204B-71D7-44D3-AFAA-B077247EB780}"/>
              </a:ext>
            </a:extLst>
          </p:cNvPr>
          <p:cNvSpPr/>
          <p:nvPr/>
        </p:nvSpPr>
        <p:spPr>
          <a:xfrm rot="16200000">
            <a:off x="4544955" y="1664175"/>
            <a:ext cx="262187" cy="7482938"/>
          </a:xfrm>
          <a:prstGeom prst="leftBrace">
            <a:avLst>
              <a:gd name="adj1" fmla="val 75628"/>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18" name="Flecha: a la derecha 17">
            <a:extLst>
              <a:ext uri="{FF2B5EF4-FFF2-40B4-BE49-F238E27FC236}">
                <a16:creationId xmlns="" xmlns:a16="http://schemas.microsoft.com/office/drawing/2014/main" id="{50C32576-FFC2-4BFE-87C1-A3308599A3F8}"/>
              </a:ext>
            </a:extLst>
          </p:cNvPr>
          <p:cNvSpPr/>
          <p:nvPr/>
        </p:nvSpPr>
        <p:spPr>
          <a:xfrm>
            <a:off x="3199877" y="4438115"/>
            <a:ext cx="2179273" cy="144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6294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500"/>
                            </p:stCondLst>
                            <p:childTnLst>
                              <p:par>
                                <p:cTn id="25" presetID="22" presetClass="entr" presetSubtype="8" fill="hold" grpId="0" nodeType="after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125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1750"/>
                            </p:stCondLst>
                            <p:childTnLst>
                              <p:par>
                                <p:cTn id="33" presetID="22" presetClass="entr" presetSubtype="8" fill="hold" nodeType="afterEffect">
                                  <p:stCondLst>
                                    <p:cond delay="25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par>
                                <p:cTn id="44" presetID="22" presetClass="entr" presetSubtype="4"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down)">
                                      <p:cBhvr>
                                        <p:cTn id="46" dur="500"/>
                                        <p:tgtEl>
                                          <p:spTgt spid="12"/>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500"/>
                            </p:stCondLst>
                            <p:childTnLst>
                              <p:par>
                                <p:cTn id="51" presetID="22" presetClass="entr" presetSubtype="8" fill="hold" grpId="0" nodeType="afterEffect">
                                  <p:stCondLst>
                                    <p:cond delay="25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1250"/>
                            </p:stCondLst>
                            <p:childTnLst>
                              <p:par>
                                <p:cTn id="55" presetID="22" presetClass="entr" presetSubtype="8" fill="hold" grpId="0" nodeType="afterEffect">
                                  <p:stCondLst>
                                    <p:cond delay="25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childTnLst>
                          </p:cTn>
                        </p:par>
                        <p:par>
                          <p:cTn id="63" fill="hold">
                            <p:stCondLst>
                              <p:cond delay="500"/>
                            </p:stCondLst>
                            <p:childTnLst>
                              <p:par>
                                <p:cTn id="64" presetID="22" presetClass="entr" presetSubtype="1" fill="hold" grpId="0" nodeType="afterEffect">
                                  <p:stCondLst>
                                    <p:cond delay="250"/>
                                  </p:stCondLst>
                                  <p:childTnLst>
                                    <p:set>
                                      <p:cBhvr>
                                        <p:cTn id="65" dur="1" fill="hold">
                                          <p:stCondLst>
                                            <p:cond delay="0"/>
                                          </p:stCondLst>
                                        </p:cTn>
                                        <p:tgtEl>
                                          <p:spTgt spid="10"/>
                                        </p:tgtEl>
                                        <p:attrNameLst>
                                          <p:attrName>style.visibility</p:attrName>
                                        </p:attrNameLst>
                                      </p:cBhvr>
                                      <p:to>
                                        <p:strVal val="visible"/>
                                      </p:to>
                                    </p:set>
                                    <p:animEffect transition="in" filter="wipe(up)">
                                      <p:cBhvr>
                                        <p:cTn id="6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animBg="1"/>
      <p:bldP spid="9" grpId="0" animBg="1"/>
      <p:bldP spid="10" grpId="0" animBg="1"/>
      <p:bldP spid="15" grpId="0"/>
      <p:bldP spid="17" grpId="0" animBg="1"/>
      <p:bldP spid="1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ángulo 30">
            <a:extLst>
              <a:ext uri="{FF2B5EF4-FFF2-40B4-BE49-F238E27FC236}">
                <a16:creationId xmlns="" xmlns:a16="http://schemas.microsoft.com/office/drawing/2014/main" id="{988035DF-5DFB-439C-9398-BC0ED27AD700}"/>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 name="Marcador de contenido 2">
            <a:extLst>
              <a:ext uri="{FF2B5EF4-FFF2-40B4-BE49-F238E27FC236}">
                <a16:creationId xmlns="" xmlns:a16="http://schemas.microsoft.com/office/drawing/2014/main" id="{2367DD95-7D48-4A0B-9030-8A5B3614A83A}"/>
              </a:ext>
            </a:extLst>
          </p:cNvPr>
          <p:cNvSpPr txBox="1">
            <a:spLocks/>
          </p:cNvSpPr>
          <p:nvPr/>
        </p:nvSpPr>
        <p:spPr>
          <a:xfrm>
            <a:off x="147022" y="2142489"/>
            <a:ext cx="2132967" cy="2177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dirty="0">
                <a:latin typeface="ISOCTEUR" panose="020B0609020202020204" pitchFamily="49" charset="0"/>
                <a:ea typeface="Roboto Lt" pitchFamily="2" charset="0"/>
              </a:rPr>
              <a:t>ROTACIÓN DE CULTIVOS</a:t>
            </a:r>
          </a:p>
        </p:txBody>
      </p:sp>
      <p:sp>
        <p:nvSpPr>
          <p:cNvPr id="5" name="Marcador de contenido 2">
            <a:extLst>
              <a:ext uri="{FF2B5EF4-FFF2-40B4-BE49-F238E27FC236}">
                <a16:creationId xmlns="" xmlns:a16="http://schemas.microsoft.com/office/drawing/2014/main" id="{5BEB755E-E668-46F3-A9E0-FE588889E24E}"/>
              </a:ext>
            </a:extLst>
          </p:cNvPr>
          <p:cNvSpPr txBox="1">
            <a:spLocks/>
          </p:cNvSpPr>
          <p:nvPr/>
        </p:nvSpPr>
        <p:spPr>
          <a:xfrm>
            <a:off x="3533415" y="1342701"/>
            <a:ext cx="1802315" cy="3882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800" dirty="0">
                <a:latin typeface="ISOCTEUR" panose="020B0609020202020204" pitchFamily="49" charset="0"/>
                <a:ea typeface="Roboto Lt" pitchFamily="2" charset="0"/>
              </a:rPr>
              <a:t>DIVERSIDAD DE PRODUCCIÓN POR CAMBIOS ESTACIONARIOS</a:t>
            </a:r>
          </a:p>
        </p:txBody>
      </p:sp>
      <p:sp>
        <p:nvSpPr>
          <p:cNvPr id="6" name="Marcador de contenido 2">
            <a:extLst>
              <a:ext uri="{FF2B5EF4-FFF2-40B4-BE49-F238E27FC236}">
                <a16:creationId xmlns="" xmlns:a16="http://schemas.microsoft.com/office/drawing/2014/main" id="{B8A40DB8-5BE3-4025-A1BC-B146BA046B6C}"/>
              </a:ext>
            </a:extLst>
          </p:cNvPr>
          <p:cNvSpPr txBox="1">
            <a:spLocks/>
          </p:cNvSpPr>
          <p:nvPr/>
        </p:nvSpPr>
        <p:spPr>
          <a:xfrm>
            <a:off x="3679876" y="2494572"/>
            <a:ext cx="1515712"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800" dirty="0">
                <a:latin typeface="ISOCTEUR" panose="020B0609020202020204" pitchFamily="49" charset="0"/>
                <a:ea typeface="Roboto Lt" pitchFamily="2" charset="0"/>
              </a:rPr>
              <a:t>INTERRUMPE CICLOS DE VIDA DE PLAGAS EN MONOCULTIVOS</a:t>
            </a:r>
          </a:p>
        </p:txBody>
      </p:sp>
      <p:sp>
        <p:nvSpPr>
          <p:cNvPr id="7" name="Marcador de contenido 2">
            <a:extLst>
              <a:ext uri="{FF2B5EF4-FFF2-40B4-BE49-F238E27FC236}">
                <a16:creationId xmlns="" xmlns:a16="http://schemas.microsoft.com/office/drawing/2014/main" id="{48D1FD1B-AAA3-4DFF-859F-758B914FE0BF}"/>
              </a:ext>
            </a:extLst>
          </p:cNvPr>
          <p:cNvSpPr txBox="1">
            <a:spLocks/>
          </p:cNvSpPr>
          <p:nvPr/>
        </p:nvSpPr>
        <p:spPr>
          <a:xfrm>
            <a:off x="434100" y="3990311"/>
            <a:ext cx="2352775"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rPr>
              <a:t>DOS O MAS ESPECIES CON PROXIMIDAD ESPACIAL</a:t>
            </a:r>
          </a:p>
        </p:txBody>
      </p:sp>
      <p:sp>
        <p:nvSpPr>
          <p:cNvPr id="8" name="Marcador de contenido 2">
            <a:extLst>
              <a:ext uri="{FF2B5EF4-FFF2-40B4-BE49-F238E27FC236}">
                <a16:creationId xmlns="" xmlns:a16="http://schemas.microsoft.com/office/drawing/2014/main" id="{8816561D-3990-4850-8E95-DE638961B781}"/>
              </a:ext>
            </a:extLst>
          </p:cNvPr>
          <p:cNvSpPr txBox="1">
            <a:spLocks/>
          </p:cNvSpPr>
          <p:nvPr/>
        </p:nvSpPr>
        <p:spPr>
          <a:xfrm>
            <a:off x="2957026" y="3984316"/>
            <a:ext cx="2815140"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dirty="0">
                <a:latin typeface="ISOCTEUR" panose="020B0609020202020204" pitchFamily="49" charset="0"/>
                <a:ea typeface="Roboto Lt" pitchFamily="2" charset="0"/>
              </a:rPr>
              <a:t>MEJORA RENDIMIENTO EN PRODUCCIÓN</a:t>
            </a:r>
          </a:p>
        </p:txBody>
      </p:sp>
      <p:sp>
        <p:nvSpPr>
          <p:cNvPr id="9" name="Marcador de contenido 2">
            <a:extLst>
              <a:ext uri="{FF2B5EF4-FFF2-40B4-BE49-F238E27FC236}">
                <a16:creationId xmlns="" xmlns:a16="http://schemas.microsoft.com/office/drawing/2014/main" id="{CB6AB22F-49B6-43B7-93F3-882BB1DD2B4D}"/>
              </a:ext>
            </a:extLst>
          </p:cNvPr>
          <p:cNvSpPr txBox="1">
            <a:spLocks/>
          </p:cNvSpPr>
          <p:nvPr/>
        </p:nvSpPr>
        <p:spPr>
          <a:xfrm>
            <a:off x="6217155" y="3263202"/>
            <a:ext cx="2691081" cy="1130998"/>
          </a:xfrm>
          <a:prstGeom prst="rect">
            <a:avLst/>
          </a:prstGeom>
          <a:solidFill>
            <a:schemeClr val="accent4"/>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600" b="1" dirty="0">
                <a:latin typeface="ISOCTEUR" panose="020B0609020202020204" pitchFamily="49" charset="0"/>
                <a:ea typeface="Roboto Lt" pitchFamily="2" charset="0"/>
              </a:rPr>
              <a:t>POLICULTIVO</a:t>
            </a:r>
            <a:r>
              <a:rPr lang="es-EC" sz="1400" b="1" dirty="0">
                <a:latin typeface="ISOCTEUR" panose="020B0609020202020204" pitchFamily="49" charset="0"/>
                <a:ea typeface="Roboto Lt" pitchFamily="2" charset="0"/>
              </a:rPr>
              <a:t> </a:t>
            </a:r>
            <a:r>
              <a:rPr lang="es-EC" sz="2400" b="1" i="1" dirty="0">
                <a:latin typeface="ISOCTEUR" panose="020B0609020202020204" pitchFamily="49" charset="0"/>
                <a:ea typeface="Roboto Lt" pitchFamily="2" charset="0"/>
              </a:rPr>
              <a:t>= 50% </a:t>
            </a:r>
            <a:r>
              <a:rPr lang="es-EC" sz="1400" b="1" dirty="0">
                <a:latin typeface="ISOCTEUR" panose="020B0609020202020204" pitchFamily="49" charset="0"/>
                <a:ea typeface="Roboto Lt" pitchFamily="2" charset="0"/>
              </a:rPr>
              <a:t>MÁS </a:t>
            </a:r>
            <a:r>
              <a:rPr lang="es-EC" sz="1400" b="1" u="sng" dirty="0">
                <a:latin typeface="ISOCTEUR" panose="020B0609020202020204" pitchFamily="49" charset="0"/>
                <a:ea typeface="Roboto Lt" pitchFamily="2" charset="0"/>
              </a:rPr>
              <a:t>EFICIENTE</a:t>
            </a:r>
            <a:r>
              <a:rPr lang="es-EC" sz="1400" b="1" dirty="0">
                <a:latin typeface="ISOCTEUR" panose="020B0609020202020204" pitchFamily="49" charset="0"/>
                <a:ea typeface="Roboto Lt" pitchFamily="2" charset="0"/>
              </a:rPr>
              <a:t> QUE</a:t>
            </a:r>
            <a:r>
              <a:rPr lang="es-EC" sz="800" dirty="0">
                <a:latin typeface="ISOCTEUR" panose="020B0609020202020204" pitchFamily="49" charset="0"/>
                <a:ea typeface="Roboto Lt" pitchFamily="2" charset="0"/>
              </a:rPr>
              <a:t> </a:t>
            </a:r>
            <a:r>
              <a:rPr lang="es-EC" sz="1600" dirty="0">
                <a:latin typeface="ISOCTEUR" panose="020B0609020202020204" pitchFamily="49" charset="0"/>
                <a:ea typeface="Roboto Lt" pitchFamily="2" charset="0"/>
              </a:rPr>
              <a:t>monocultivo</a:t>
            </a:r>
            <a:endParaRPr lang="es-EC" sz="800" dirty="0">
              <a:latin typeface="ISOCTEUR" panose="020B0609020202020204" pitchFamily="49" charset="0"/>
              <a:ea typeface="Roboto Lt" pitchFamily="2" charset="0"/>
            </a:endParaRPr>
          </a:p>
        </p:txBody>
      </p:sp>
      <p:sp>
        <p:nvSpPr>
          <p:cNvPr id="10" name="Marcador de contenido 2">
            <a:extLst>
              <a:ext uri="{FF2B5EF4-FFF2-40B4-BE49-F238E27FC236}">
                <a16:creationId xmlns="" xmlns:a16="http://schemas.microsoft.com/office/drawing/2014/main" id="{618B2BCF-9D89-4DDA-9A90-2A7916E8798B}"/>
              </a:ext>
            </a:extLst>
          </p:cNvPr>
          <p:cNvSpPr txBox="1">
            <a:spLocks/>
          </p:cNvSpPr>
          <p:nvPr/>
        </p:nvSpPr>
        <p:spPr>
          <a:xfrm>
            <a:off x="93244" y="5569562"/>
            <a:ext cx="2815140"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dirty="0">
                <a:latin typeface="ISOCTEUR" panose="020B0609020202020204" pitchFamily="49" charset="0"/>
                <a:ea typeface="Roboto Lt" pitchFamily="2" charset="0"/>
              </a:rPr>
              <a:t>SISTEMAS AGROFORESTALES MULTIESTRATO</a:t>
            </a:r>
          </a:p>
        </p:txBody>
      </p:sp>
      <p:sp>
        <p:nvSpPr>
          <p:cNvPr id="11" name="Marcador de contenido 2">
            <a:extLst>
              <a:ext uri="{FF2B5EF4-FFF2-40B4-BE49-F238E27FC236}">
                <a16:creationId xmlns="" xmlns:a16="http://schemas.microsoft.com/office/drawing/2014/main" id="{43A22D5D-5726-4E97-B95B-DBAA57F4EC33}"/>
              </a:ext>
            </a:extLst>
          </p:cNvPr>
          <p:cNvSpPr txBox="1">
            <a:spLocks/>
          </p:cNvSpPr>
          <p:nvPr/>
        </p:nvSpPr>
        <p:spPr>
          <a:xfrm>
            <a:off x="3042928" y="5587046"/>
            <a:ext cx="2815140"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rPr>
              <a:t>ESPECIES ENDÉMICAS PARA EVITAR EROSIÓN</a:t>
            </a:r>
          </a:p>
        </p:txBody>
      </p:sp>
      <p:sp>
        <p:nvSpPr>
          <p:cNvPr id="13" name="Marcador de contenido 2">
            <a:extLst>
              <a:ext uri="{FF2B5EF4-FFF2-40B4-BE49-F238E27FC236}">
                <a16:creationId xmlns="" xmlns:a16="http://schemas.microsoft.com/office/drawing/2014/main" id="{BF6E8A4E-2280-4BCA-88B5-F71D1BC046EE}"/>
              </a:ext>
            </a:extLst>
          </p:cNvPr>
          <p:cNvSpPr txBox="1">
            <a:spLocks/>
          </p:cNvSpPr>
          <p:nvPr/>
        </p:nvSpPr>
        <p:spPr>
          <a:xfrm>
            <a:off x="6093096" y="5573961"/>
            <a:ext cx="2815140"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rPr>
              <a:t>AGRICULTURA CICLOS CORTOS </a:t>
            </a:r>
          </a:p>
        </p:txBody>
      </p:sp>
      <p:sp>
        <p:nvSpPr>
          <p:cNvPr id="15" name="Título 1">
            <a:extLst>
              <a:ext uri="{FF2B5EF4-FFF2-40B4-BE49-F238E27FC236}">
                <a16:creationId xmlns="" xmlns:a16="http://schemas.microsoft.com/office/drawing/2014/main" id="{68BDBBA3-19B2-4A4A-BB8C-BF5F51BA8F0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a:latin typeface="ISOCTEUR" panose="020B0609020202020204" pitchFamily="49" charset="0"/>
                <a:ea typeface="Roboto Cn" pitchFamily="2" charset="0"/>
              </a:rPr>
              <a:t>AGROECOLOGÍA</a:t>
            </a:r>
          </a:p>
          <a:p>
            <a:r>
              <a:rPr lang="es-EC" sz="1000" dirty="0" smtClean="0">
                <a:solidFill>
                  <a:schemeClr val="bg1">
                    <a:lumMod val="50000"/>
                  </a:schemeClr>
                </a:solidFill>
                <a:latin typeface="ISOCTEUR" panose="020B0609020202020204" pitchFamily="49" charset="0"/>
                <a:ea typeface="Roboto Lt" pitchFamily="2" charset="0"/>
              </a:rPr>
              <a:t> ESTRATEGIAS</a:t>
            </a:r>
            <a:endParaRPr lang="es-EC" sz="1000" dirty="0">
              <a:solidFill>
                <a:schemeClr val="bg1">
                  <a:lumMod val="50000"/>
                </a:schemeClr>
              </a:solidFill>
              <a:latin typeface="ISOCTEUR" panose="020B0609020202020204" pitchFamily="49" charset="0"/>
              <a:ea typeface="Roboto Lt" pitchFamily="2" charset="0"/>
            </a:endParaRPr>
          </a:p>
        </p:txBody>
      </p:sp>
      <p:pic>
        <p:nvPicPr>
          <p:cNvPr id="2" name="Imagen 1">
            <a:extLst>
              <a:ext uri="{FF2B5EF4-FFF2-40B4-BE49-F238E27FC236}">
                <a16:creationId xmlns="" xmlns:a16="http://schemas.microsoft.com/office/drawing/2014/main" id="{C2BE70D0-C5C9-408F-AD0A-28D7867C4BF1}"/>
              </a:ext>
            </a:extLst>
          </p:cNvPr>
          <p:cNvPicPr>
            <a:picLocks noChangeAspect="1"/>
          </p:cNvPicPr>
          <p:nvPr/>
        </p:nvPicPr>
        <p:blipFill rotWithShape="1">
          <a:blip r:embed="rId2"/>
          <a:srcRect l="58110" t="36401" r="25873" b="35915"/>
          <a:stretch/>
        </p:blipFill>
        <p:spPr>
          <a:xfrm>
            <a:off x="3986807" y="4659251"/>
            <a:ext cx="755161" cy="734162"/>
          </a:xfrm>
          <a:prstGeom prst="rect">
            <a:avLst/>
          </a:prstGeom>
        </p:spPr>
      </p:pic>
      <p:sp>
        <p:nvSpPr>
          <p:cNvPr id="16" name="Diagrama de flujo: unión de suma 15">
            <a:extLst>
              <a:ext uri="{FF2B5EF4-FFF2-40B4-BE49-F238E27FC236}">
                <a16:creationId xmlns="" xmlns:a16="http://schemas.microsoft.com/office/drawing/2014/main" id="{DAB564DA-71C1-4915-9D64-E56861A263A8}"/>
              </a:ext>
            </a:extLst>
          </p:cNvPr>
          <p:cNvSpPr/>
          <p:nvPr/>
        </p:nvSpPr>
        <p:spPr>
          <a:xfrm>
            <a:off x="3919655" y="4608484"/>
            <a:ext cx="869210" cy="857621"/>
          </a:xfrm>
          <a:prstGeom prst="flowChartSummingJunction">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7" name="Imagen 16">
            <a:extLst>
              <a:ext uri="{FF2B5EF4-FFF2-40B4-BE49-F238E27FC236}">
                <a16:creationId xmlns="" xmlns:a16="http://schemas.microsoft.com/office/drawing/2014/main" id="{817D4663-4493-4B4F-9CFA-3B6A239F4CD0}"/>
              </a:ext>
            </a:extLst>
          </p:cNvPr>
          <p:cNvPicPr>
            <a:picLocks noChangeAspect="1"/>
          </p:cNvPicPr>
          <p:nvPr/>
        </p:nvPicPr>
        <p:blipFill rotWithShape="1">
          <a:blip r:embed="rId3"/>
          <a:srcRect l="54876" t="31681" r="23881" b="34500"/>
          <a:stretch/>
        </p:blipFill>
        <p:spPr>
          <a:xfrm>
            <a:off x="624905" y="1140128"/>
            <a:ext cx="1158401" cy="1037320"/>
          </a:xfrm>
          <a:prstGeom prst="rect">
            <a:avLst/>
          </a:prstGeom>
        </p:spPr>
      </p:pic>
      <p:pic>
        <p:nvPicPr>
          <p:cNvPr id="18" name="Imagen 17">
            <a:extLst>
              <a:ext uri="{FF2B5EF4-FFF2-40B4-BE49-F238E27FC236}">
                <a16:creationId xmlns="" xmlns:a16="http://schemas.microsoft.com/office/drawing/2014/main" id="{BD197DB6-AC9B-4A2A-A51E-7AB2197CB8E5}"/>
              </a:ext>
            </a:extLst>
          </p:cNvPr>
          <p:cNvPicPr>
            <a:picLocks noChangeAspect="1"/>
          </p:cNvPicPr>
          <p:nvPr/>
        </p:nvPicPr>
        <p:blipFill rotWithShape="1">
          <a:blip r:embed="rId4"/>
          <a:srcRect l="55672" t="31399" r="24925" b="34411"/>
          <a:stretch/>
        </p:blipFill>
        <p:spPr>
          <a:xfrm>
            <a:off x="4018753" y="587871"/>
            <a:ext cx="770112" cy="763314"/>
          </a:xfrm>
          <a:prstGeom prst="rect">
            <a:avLst/>
          </a:prstGeom>
        </p:spPr>
      </p:pic>
      <p:pic>
        <p:nvPicPr>
          <p:cNvPr id="19" name="Imagen 18">
            <a:extLst>
              <a:ext uri="{FF2B5EF4-FFF2-40B4-BE49-F238E27FC236}">
                <a16:creationId xmlns="" xmlns:a16="http://schemas.microsoft.com/office/drawing/2014/main" id="{F4DDDF81-C905-4F32-94E1-844B6A3C0E3B}"/>
              </a:ext>
            </a:extLst>
          </p:cNvPr>
          <p:cNvPicPr>
            <a:picLocks noChangeAspect="1"/>
          </p:cNvPicPr>
          <p:nvPr/>
        </p:nvPicPr>
        <p:blipFill rotWithShape="1">
          <a:blip r:embed="rId5"/>
          <a:srcRect l="56120" t="31399" r="24776" b="34323"/>
          <a:stretch/>
        </p:blipFill>
        <p:spPr>
          <a:xfrm>
            <a:off x="4065442" y="1708048"/>
            <a:ext cx="770112" cy="777247"/>
          </a:xfrm>
          <a:prstGeom prst="rect">
            <a:avLst/>
          </a:prstGeom>
        </p:spPr>
      </p:pic>
      <p:sp>
        <p:nvSpPr>
          <p:cNvPr id="21" name="Abrir llave 20">
            <a:extLst>
              <a:ext uri="{FF2B5EF4-FFF2-40B4-BE49-F238E27FC236}">
                <a16:creationId xmlns="" xmlns:a16="http://schemas.microsoft.com/office/drawing/2014/main" id="{1E901F8A-827F-4659-9D50-A49E632CAC7C}"/>
              </a:ext>
            </a:extLst>
          </p:cNvPr>
          <p:cNvSpPr/>
          <p:nvPr/>
        </p:nvSpPr>
        <p:spPr>
          <a:xfrm>
            <a:off x="3481368" y="587871"/>
            <a:ext cx="198508" cy="2185444"/>
          </a:xfrm>
          <a:prstGeom prst="leftBrace">
            <a:avLst>
              <a:gd name="adj1" fmla="val 75628"/>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22" name="Flecha: a la derecha 21">
            <a:extLst>
              <a:ext uri="{FF2B5EF4-FFF2-40B4-BE49-F238E27FC236}">
                <a16:creationId xmlns="" xmlns:a16="http://schemas.microsoft.com/office/drawing/2014/main" id="{3E608520-B556-439D-B83C-5954925CBB6F}"/>
              </a:ext>
            </a:extLst>
          </p:cNvPr>
          <p:cNvSpPr/>
          <p:nvPr/>
        </p:nvSpPr>
        <p:spPr>
          <a:xfrm>
            <a:off x="2040803" y="1644443"/>
            <a:ext cx="987188" cy="7081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Flecha: a la derecha 22">
            <a:extLst>
              <a:ext uri="{FF2B5EF4-FFF2-40B4-BE49-F238E27FC236}">
                <a16:creationId xmlns="" xmlns:a16="http://schemas.microsoft.com/office/drawing/2014/main" id="{28500DA0-A61F-4650-A30D-994E1C5573E4}"/>
              </a:ext>
            </a:extLst>
          </p:cNvPr>
          <p:cNvSpPr/>
          <p:nvPr/>
        </p:nvSpPr>
        <p:spPr>
          <a:xfrm>
            <a:off x="5516926" y="1609038"/>
            <a:ext cx="1361545" cy="990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4" name="Marcador de contenido 2">
            <a:extLst>
              <a:ext uri="{FF2B5EF4-FFF2-40B4-BE49-F238E27FC236}">
                <a16:creationId xmlns="" xmlns:a16="http://schemas.microsoft.com/office/drawing/2014/main" id="{8936DBD7-12E8-4E9C-BFAA-7E9F97CA2164}"/>
              </a:ext>
            </a:extLst>
          </p:cNvPr>
          <p:cNvSpPr txBox="1">
            <a:spLocks/>
          </p:cNvSpPr>
          <p:nvPr/>
        </p:nvSpPr>
        <p:spPr>
          <a:xfrm>
            <a:off x="7010400" y="1501716"/>
            <a:ext cx="1897836" cy="327084"/>
          </a:xfrm>
          <a:prstGeom prst="rect">
            <a:avLst/>
          </a:prstGeom>
          <a:solidFill>
            <a:schemeClr val="accent4"/>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400" b="1" dirty="0">
                <a:latin typeface="ISOCTEUR" panose="020B0609020202020204" pitchFamily="49" charset="0"/>
                <a:ea typeface="Roboto Lt" pitchFamily="2" charset="0"/>
              </a:rPr>
              <a:t>POLICULTIVOS</a:t>
            </a:r>
          </a:p>
        </p:txBody>
      </p:sp>
      <p:sp>
        <p:nvSpPr>
          <p:cNvPr id="26" name="Rectángulo 25">
            <a:extLst>
              <a:ext uri="{FF2B5EF4-FFF2-40B4-BE49-F238E27FC236}">
                <a16:creationId xmlns="" xmlns:a16="http://schemas.microsoft.com/office/drawing/2014/main" id="{8BA73C89-0B04-4040-AD68-B4061CD45163}"/>
              </a:ext>
            </a:extLst>
          </p:cNvPr>
          <p:cNvSpPr/>
          <p:nvPr/>
        </p:nvSpPr>
        <p:spPr>
          <a:xfrm>
            <a:off x="564109" y="3308383"/>
            <a:ext cx="327400" cy="63957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7" name="Rectángulo 26">
            <a:extLst>
              <a:ext uri="{FF2B5EF4-FFF2-40B4-BE49-F238E27FC236}">
                <a16:creationId xmlns="" xmlns:a16="http://schemas.microsoft.com/office/drawing/2014/main" id="{56E26F66-E271-4FF2-83BE-991254643AB4}"/>
              </a:ext>
            </a:extLst>
          </p:cNvPr>
          <p:cNvSpPr/>
          <p:nvPr/>
        </p:nvSpPr>
        <p:spPr>
          <a:xfrm>
            <a:off x="1125120" y="3308383"/>
            <a:ext cx="327400" cy="639573"/>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8" name="Rectángulo 27">
            <a:extLst>
              <a:ext uri="{FF2B5EF4-FFF2-40B4-BE49-F238E27FC236}">
                <a16:creationId xmlns="" xmlns:a16="http://schemas.microsoft.com/office/drawing/2014/main" id="{563C4077-D2D4-4531-8515-F40F804E2F25}"/>
              </a:ext>
            </a:extLst>
          </p:cNvPr>
          <p:cNvSpPr/>
          <p:nvPr/>
        </p:nvSpPr>
        <p:spPr>
          <a:xfrm>
            <a:off x="1702876" y="3306512"/>
            <a:ext cx="327400" cy="63957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9" name="Rectángulo 28">
            <a:extLst>
              <a:ext uri="{FF2B5EF4-FFF2-40B4-BE49-F238E27FC236}">
                <a16:creationId xmlns="" xmlns:a16="http://schemas.microsoft.com/office/drawing/2014/main" id="{72542EDD-179C-4774-A240-CAF1A7A8EDD3}"/>
              </a:ext>
            </a:extLst>
          </p:cNvPr>
          <p:cNvSpPr/>
          <p:nvPr/>
        </p:nvSpPr>
        <p:spPr>
          <a:xfrm>
            <a:off x="2263887" y="3306512"/>
            <a:ext cx="327400" cy="639573"/>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30" name="Imagen 29">
            <a:extLst>
              <a:ext uri="{FF2B5EF4-FFF2-40B4-BE49-F238E27FC236}">
                <a16:creationId xmlns="" xmlns:a16="http://schemas.microsoft.com/office/drawing/2014/main" id="{3B8FDF0F-90E1-428F-8EA4-A132B2E0837E}"/>
              </a:ext>
            </a:extLst>
          </p:cNvPr>
          <p:cNvPicPr>
            <a:picLocks noChangeAspect="1"/>
          </p:cNvPicPr>
          <p:nvPr/>
        </p:nvPicPr>
        <p:blipFill rotWithShape="1">
          <a:blip r:embed="rId6"/>
          <a:srcRect l="54826" t="31401" r="24279" b="33654"/>
          <a:stretch/>
        </p:blipFill>
        <p:spPr>
          <a:xfrm>
            <a:off x="3877217" y="3174811"/>
            <a:ext cx="856348" cy="805583"/>
          </a:xfrm>
          <a:prstGeom prst="rect">
            <a:avLst/>
          </a:prstGeom>
        </p:spPr>
      </p:pic>
      <p:pic>
        <p:nvPicPr>
          <p:cNvPr id="35" name="Imagen 34">
            <a:extLst>
              <a:ext uri="{FF2B5EF4-FFF2-40B4-BE49-F238E27FC236}">
                <a16:creationId xmlns="" xmlns:a16="http://schemas.microsoft.com/office/drawing/2014/main" id="{0B786019-5A0C-4EED-B6EA-6F4523949D07}"/>
              </a:ext>
            </a:extLst>
          </p:cNvPr>
          <p:cNvPicPr>
            <a:picLocks noChangeAspect="1"/>
          </p:cNvPicPr>
          <p:nvPr/>
        </p:nvPicPr>
        <p:blipFill rotWithShape="1">
          <a:blip r:embed="rId7"/>
          <a:srcRect l="56994" t="32770" r="26120" b="36800"/>
          <a:stretch/>
        </p:blipFill>
        <p:spPr>
          <a:xfrm>
            <a:off x="504443" y="5129529"/>
            <a:ext cx="396924" cy="402351"/>
          </a:xfrm>
          <a:prstGeom prst="rect">
            <a:avLst/>
          </a:prstGeom>
        </p:spPr>
      </p:pic>
      <p:pic>
        <p:nvPicPr>
          <p:cNvPr id="36" name="Imagen 35">
            <a:extLst>
              <a:ext uri="{FF2B5EF4-FFF2-40B4-BE49-F238E27FC236}">
                <a16:creationId xmlns="" xmlns:a16="http://schemas.microsoft.com/office/drawing/2014/main" id="{5A51148C-BCB1-4642-A9F1-23EAB14750CB}"/>
              </a:ext>
            </a:extLst>
          </p:cNvPr>
          <p:cNvPicPr>
            <a:picLocks noChangeAspect="1"/>
          </p:cNvPicPr>
          <p:nvPr/>
        </p:nvPicPr>
        <p:blipFill rotWithShape="1">
          <a:blip r:embed="rId8"/>
          <a:srcRect l="56820" t="30303" r="25771" b="33654"/>
          <a:stretch/>
        </p:blipFill>
        <p:spPr>
          <a:xfrm>
            <a:off x="968519" y="4896126"/>
            <a:ext cx="499307" cy="635754"/>
          </a:xfrm>
          <a:prstGeom prst="rect">
            <a:avLst/>
          </a:prstGeom>
        </p:spPr>
      </p:pic>
      <p:pic>
        <p:nvPicPr>
          <p:cNvPr id="37" name="Imagen 36">
            <a:extLst>
              <a:ext uri="{FF2B5EF4-FFF2-40B4-BE49-F238E27FC236}">
                <a16:creationId xmlns="" xmlns:a16="http://schemas.microsoft.com/office/drawing/2014/main" id="{F0CEE4BE-FDF6-4008-A7A3-F80953EC8CA6}"/>
              </a:ext>
            </a:extLst>
          </p:cNvPr>
          <p:cNvPicPr>
            <a:picLocks noChangeAspect="1"/>
          </p:cNvPicPr>
          <p:nvPr/>
        </p:nvPicPr>
        <p:blipFill rotWithShape="1">
          <a:blip r:embed="rId9"/>
          <a:srcRect l="56994" t="46046" r="26120" b="28043"/>
          <a:stretch/>
        </p:blipFill>
        <p:spPr>
          <a:xfrm>
            <a:off x="1500814" y="4591785"/>
            <a:ext cx="1089197" cy="940095"/>
          </a:xfrm>
          <a:prstGeom prst="rect">
            <a:avLst/>
          </a:prstGeom>
        </p:spPr>
      </p:pic>
      <p:cxnSp>
        <p:nvCxnSpPr>
          <p:cNvPr id="39" name="Conector recto 38">
            <a:extLst>
              <a:ext uri="{FF2B5EF4-FFF2-40B4-BE49-F238E27FC236}">
                <a16:creationId xmlns="" xmlns:a16="http://schemas.microsoft.com/office/drawing/2014/main" id="{145EFDB1-C1A5-45BA-A114-3E8B27303D86}"/>
              </a:ext>
            </a:extLst>
          </p:cNvPr>
          <p:cNvCxnSpPr/>
          <p:nvPr/>
        </p:nvCxnSpPr>
        <p:spPr>
          <a:xfrm flipH="1">
            <a:off x="377588" y="5513486"/>
            <a:ext cx="2212423" cy="0"/>
          </a:xfrm>
          <a:prstGeom prst="line">
            <a:avLst/>
          </a:prstGeom>
          <a:ln w="47625"/>
        </p:spPr>
        <p:style>
          <a:lnRef idx="1">
            <a:schemeClr val="dk1"/>
          </a:lnRef>
          <a:fillRef idx="0">
            <a:schemeClr val="dk1"/>
          </a:fillRef>
          <a:effectRef idx="0">
            <a:schemeClr val="dk1"/>
          </a:effectRef>
          <a:fontRef idx="minor">
            <a:schemeClr val="tx1"/>
          </a:fontRef>
        </p:style>
      </p:cxnSp>
      <p:pic>
        <p:nvPicPr>
          <p:cNvPr id="40" name="Imagen 39">
            <a:extLst>
              <a:ext uri="{FF2B5EF4-FFF2-40B4-BE49-F238E27FC236}">
                <a16:creationId xmlns="" xmlns:a16="http://schemas.microsoft.com/office/drawing/2014/main" id="{8DFE1A45-5BD1-46FF-9EFB-34466424B9DB}"/>
              </a:ext>
            </a:extLst>
          </p:cNvPr>
          <p:cNvPicPr>
            <a:picLocks noChangeAspect="1"/>
          </p:cNvPicPr>
          <p:nvPr/>
        </p:nvPicPr>
        <p:blipFill rotWithShape="1">
          <a:blip r:embed="rId10"/>
          <a:srcRect l="55970" t="35959" r="24230" b="40150"/>
          <a:stretch/>
        </p:blipFill>
        <p:spPr>
          <a:xfrm>
            <a:off x="6768676" y="4513894"/>
            <a:ext cx="1463980" cy="993669"/>
          </a:xfrm>
          <a:prstGeom prst="rect">
            <a:avLst/>
          </a:prstGeom>
        </p:spPr>
      </p:pic>
    </p:spTree>
    <p:extLst>
      <p:ext uri="{BB962C8B-B14F-4D97-AF65-F5344CB8AC3E}">
        <p14:creationId xmlns:p14="http://schemas.microsoft.com/office/powerpoint/2010/main" val="298280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500"/>
                            </p:stCondLst>
                            <p:childTnLst>
                              <p:par>
                                <p:cTn id="18" presetID="22" presetClass="entr" presetSubtype="8" fill="hold" grpId="0" nodeType="afterEffect">
                                  <p:stCondLst>
                                    <p:cond delay="25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500"/>
                                        <p:tgtEl>
                                          <p:spTgt spid="18"/>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par>
                          <p:cTn id="33" fill="hold">
                            <p:stCondLst>
                              <p:cond delay="1000"/>
                            </p:stCondLst>
                            <p:childTnLst>
                              <p:par>
                                <p:cTn id="34" presetID="22" presetClass="entr" presetSubtype="1" fill="hold" nodeType="afterEffect">
                                  <p:stCondLst>
                                    <p:cond delay="250"/>
                                  </p:stCondLst>
                                  <p:childTnLst>
                                    <p:set>
                                      <p:cBhvr>
                                        <p:cTn id="35" dur="1" fill="hold">
                                          <p:stCondLst>
                                            <p:cond delay="0"/>
                                          </p:stCondLst>
                                        </p:cTn>
                                        <p:tgtEl>
                                          <p:spTgt spid="19"/>
                                        </p:tgtEl>
                                        <p:attrNameLst>
                                          <p:attrName>style.visibility</p:attrName>
                                        </p:attrNameLst>
                                      </p:cBhvr>
                                      <p:to>
                                        <p:strVal val="visible"/>
                                      </p:to>
                                    </p:set>
                                    <p:animEffect transition="in" filter="wipe(up)">
                                      <p:cBhvr>
                                        <p:cTn id="36" dur="500"/>
                                        <p:tgtEl>
                                          <p:spTgt spid="19"/>
                                        </p:tgtEl>
                                      </p:cBhvr>
                                    </p:animEffect>
                                  </p:childTnLst>
                                </p:cTn>
                              </p:par>
                            </p:childTnLst>
                          </p:cTn>
                        </p:par>
                        <p:par>
                          <p:cTn id="37" fill="hold">
                            <p:stCondLst>
                              <p:cond delay="1750"/>
                            </p:stCondLst>
                            <p:childTnLst>
                              <p:par>
                                <p:cTn id="38" presetID="22" presetClass="entr" presetSubtype="1" fill="hold" grpId="0" nodeType="afterEffect">
                                  <p:stCondLst>
                                    <p:cond delay="250"/>
                                  </p:stCondLst>
                                  <p:childTnLst>
                                    <p:set>
                                      <p:cBhvr>
                                        <p:cTn id="39" dur="1" fill="hold">
                                          <p:stCondLst>
                                            <p:cond delay="0"/>
                                          </p:stCondLst>
                                        </p:cTn>
                                        <p:tgtEl>
                                          <p:spTgt spid="6"/>
                                        </p:tgtEl>
                                        <p:attrNameLst>
                                          <p:attrName>style.visibility</p:attrName>
                                        </p:attrNameLst>
                                      </p:cBhvr>
                                      <p:to>
                                        <p:strVal val="visible"/>
                                      </p:to>
                                    </p:set>
                                    <p:animEffect transition="in" filter="wipe(up)">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500"/>
                                        <p:tgtEl>
                                          <p:spTgt spid="23"/>
                                        </p:tgtEl>
                                      </p:cBhvr>
                                    </p:animEffect>
                                  </p:childTnLst>
                                </p:cTn>
                              </p:par>
                            </p:childTnLst>
                          </p:cTn>
                        </p:par>
                        <p:par>
                          <p:cTn id="46" fill="hold">
                            <p:stCondLst>
                              <p:cond delay="500"/>
                            </p:stCondLst>
                            <p:childTnLst>
                              <p:par>
                                <p:cTn id="47" presetID="22" presetClass="entr" presetSubtype="8" fill="hold" grpId="0" nodeType="afterEffect">
                                  <p:stCondLst>
                                    <p:cond delay="25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left)">
                                      <p:cBhvr>
                                        <p:cTn id="54" dur="500"/>
                                        <p:tgtEl>
                                          <p:spTgt spid="2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left)">
                                      <p:cBhvr>
                                        <p:cTn id="57" dur="500"/>
                                        <p:tgtEl>
                                          <p:spTgt spid="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down)">
                                      <p:cBhvr>
                                        <p:cTn id="84" dur="500"/>
                                        <p:tgtEl>
                                          <p:spTgt spid="39"/>
                                        </p:tgtEl>
                                      </p:cBhvr>
                                    </p:animEffect>
                                  </p:childTnLst>
                                </p:cTn>
                              </p:par>
                              <p:par>
                                <p:cTn id="85" presetID="22" presetClass="entr" presetSubtype="4" fill="hold"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down)">
                                      <p:cBhvr>
                                        <p:cTn id="87" dur="500"/>
                                        <p:tgtEl>
                                          <p:spTgt spid="37"/>
                                        </p:tgtEl>
                                      </p:cBhvr>
                                    </p:animEffect>
                                  </p:childTnLst>
                                </p:cTn>
                              </p:par>
                              <p:par>
                                <p:cTn id="88" presetID="22" presetClass="entr" presetSubtype="4" fill="hold" nodeType="with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wipe(down)">
                                      <p:cBhvr>
                                        <p:cTn id="90" dur="500"/>
                                        <p:tgtEl>
                                          <p:spTgt spid="36"/>
                                        </p:tgtEl>
                                      </p:cBhvr>
                                    </p:animEffect>
                                  </p:childTnLst>
                                </p:cTn>
                              </p:par>
                              <p:par>
                                <p:cTn id="91" presetID="22" presetClass="entr" presetSubtype="4" fill="hold"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down)">
                                      <p:cBhvr>
                                        <p:cTn id="93" dur="500"/>
                                        <p:tgtEl>
                                          <p:spTgt spid="35"/>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down)">
                                      <p:cBhvr>
                                        <p:cTn id="96" dur="500"/>
                                        <p:tgtEl>
                                          <p:spTgt spid="10"/>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ipe(left)">
                                      <p:cBhvr>
                                        <p:cTn id="101" dur="500"/>
                                        <p:tgtEl>
                                          <p:spTgt spid="11"/>
                                        </p:tgtEl>
                                      </p:cBhvr>
                                    </p:animEffect>
                                  </p:childTnLst>
                                </p:cTn>
                              </p:par>
                              <p:par>
                                <p:cTn id="102" presetID="22" presetClass="entr" presetSubtype="8" fill="hold" nodeType="with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wipe(left)">
                                      <p:cBhvr>
                                        <p:cTn id="104" dur="500"/>
                                        <p:tgtEl>
                                          <p:spTgt spid="2"/>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wipe(left)">
                                      <p:cBhvr>
                                        <p:cTn id="107" dur="500"/>
                                        <p:tgtEl>
                                          <p:spTgt spid="16"/>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nodeType="click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wipe(left)">
                                      <p:cBhvr>
                                        <p:cTn id="112" dur="500"/>
                                        <p:tgtEl>
                                          <p:spTgt spid="40"/>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13"/>
                                        </p:tgtEl>
                                        <p:attrNameLst>
                                          <p:attrName>style.visibility</p:attrName>
                                        </p:attrNameLst>
                                      </p:cBhvr>
                                      <p:to>
                                        <p:strVal val="visible"/>
                                      </p:to>
                                    </p:set>
                                    <p:animEffect transition="in" filter="wipe(left)">
                                      <p:cBhvr>
                                        <p:cTn id="1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animBg="1"/>
      <p:bldP spid="10" grpId="0"/>
      <p:bldP spid="11" grpId="0"/>
      <p:bldP spid="13" grpId="0"/>
      <p:bldP spid="15" grpId="0"/>
      <p:bldP spid="16" grpId="0" animBg="1"/>
      <p:bldP spid="21" grpId="0" animBg="1"/>
      <p:bldP spid="22" grpId="0" animBg="1"/>
      <p:bldP spid="23" grpId="0" animBg="1"/>
      <p:bldP spid="24" grpId="0" animBg="1"/>
      <p:bldP spid="26" grpId="0" animBg="1"/>
      <p:bldP spid="27" grpId="0" animBg="1"/>
      <p:bldP spid="28" grpId="0" animBg="1"/>
      <p:bldP spid="2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 xmlns:a16="http://schemas.microsoft.com/office/drawing/2014/main" id="{13467194-0DEB-43E3-8E8E-7E35BAF17FD8}"/>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Marcador de contenido 2">
            <a:extLst>
              <a:ext uri="{FF2B5EF4-FFF2-40B4-BE49-F238E27FC236}">
                <a16:creationId xmlns="" xmlns:a16="http://schemas.microsoft.com/office/drawing/2014/main" id="{AB29228A-FC21-4484-893A-55F1D72C6B97}"/>
              </a:ext>
            </a:extLst>
          </p:cNvPr>
          <p:cNvSpPr txBox="1">
            <a:spLocks/>
          </p:cNvSpPr>
          <p:nvPr/>
        </p:nvSpPr>
        <p:spPr>
          <a:xfrm>
            <a:off x="3070944" y="4520842"/>
            <a:ext cx="2815140" cy="285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Arial Narrow" panose="020B0606020202030204" pitchFamily="34" charset="0"/>
                <a:ea typeface="Roboto Lt" pitchFamily="2" charset="0"/>
              </a:rPr>
              <a:t>SEGURIDAD ALIMENTARIA POR COMERCIO JUSTO DE ALIMENTOS LOCALES</a:t>
            </a:r>
          </a:p>
        </p:txBody>
      </p:sp>
      <p:pic>
        <p:nvPicPr>
          <p:cNvPr id="5" name="Imagen 4">
            <a:extLst>
              <a:ext uri="{FF2B5EF4-FFF2-40B4-BE49-F238E27FC236}">
                <a16:creationId xmlns="" xmlns:a16="http://schemas.microsoft.com/office/drawing/2014/main" id="{FC5EEF9F-C40A-4243-AA39-FAFE99DB5DB7}"/>
              </a:ext>
            </a:extLst>
          </p:cNvPr>
          <p:cNvPicPr>
            <a:picLocks noChangeAspect="1"/>
          </p:cNvPicPr>
          <p:nvPr/>
        </p:nvPicPr>
        <p:blipFill rotWithShape="1">
          <a:blip r:embed="rId2"/>
          <a:srcRect l="40978" t="56535" r="52552" b="36493"/>
          <a:stretch/>
        </p:blipFill>
        <p:spPr>
          <a:xfrm>
            <a:off x="1711960" y="2140701"/>
            <a:ext cx="2815140" cy="1706145"/>
          </a:xfrm>
          <a:prstGeom prst="rect">
            <a:avLst/>
          </a:prstGeom>
        </p:spPr>
      </p:pic>
      <p:pic>
        <p:nvPicPr>
          <p:cNvPr id="7" name="Imagen 6">
            <a:extLst>
              <a:ext uri="{FF2B5EF4-FFF2-40B4-BE49-F238E27FC236}">
                <a16:creationId xmlns="" xmlns:a16="http://schemas.microsoft.com/office/drawing/2014/main" id="{841A2176-9F28-482E-B3BD-569AC80CE252}"/>
              </a:ext>
            </a:extLst>
          </p:cNvPr>
          <p:cNvPicPr>
            <a:picLocks noChangeAspect="1"/>
          </p:cNvPicPr>
          <p:nvPr/>
        </p:nvPicPr>
        <p:blipFill rotWithShape="1">
          <a:blip r:embed="rId3"/>
          <a:srcRect l="30000" t="38671" r="50000" b="23682"/>
          <a:stretch/>
        </p:blipFill>
        <p:spPr>
          <a:xfrm>
            <a:off x="5126458" y="1637341"/>
            <a:ext cx="2305582" cy="2441205"/>
          </a:xfrm>
          <a:prstGeom prst="rect">
            <a:avLst/>
          </a:prstGeom>
        </p:spPr>
      </p:pic>
      <p:sp>
        <p:nvSpPr>
          <p:cNvPr id="9" name="Rectángulo 8">
            <a:extLst>
              <a:ext uri="{FF2B5EF4-FFF2-40B4-BE49-F238E27FC236}">
                <a16:creationId xmlns="" xmlns:a16="http://schemas.microsoft.com/office/drawing/2014/main" id="{C39BC9DC-C8B7-4F1C-9672-80762B4322D7}"/>
              </a:ext>
            </a:extLst>
          </p:cNvPr>
          <p:cNvSpPr/>
          <p:nvPr/>
        </p:nvSpPr>
        <p:spPr>
          <a:xfrm>
            <a:off x="1575732" y="1539322"/>
            <a:ext cx="6953587" cy="35407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8" name="Imagen 7">
            <a:extLst>
              <a:ext uri="{FF2B5EF4-FFF2-40B4-BE49-F238E27FC236}">
                <a16:creationId xmlns="" xmlns:a16="http://schemas.microsoft.com/office/drawing/2014/main" id="{F2C42D5F-0FDC-40BE-91B6-60F27B6FFBE1}"/>
              </a:ext>
            </a:extLst>
          </p:cNvPr>
          <p:cNvPicPr>
            <a:picLocks noChangeAspect="1"/>
          </p:cNvPicPr>
          <p:nvPr/>
        </p:nvPicPr>
        <p:blipFill rotWithShape="1">
          <a:blip r:embed="rId4"/>
          <a:srcRect l="30556" t="28773" r="36721" b="15167"/>
          <a:stretch/>
        </p:blipFill>
        <p:spPr>
          <a:xfrm>
            <a:off x="3031040" y="1482232"/>
            <a:ext cx="2992120" cy="2883501"/>
          </a:xfrm>
          <a:prstGeom prst="rect">
            <a:avLst/>
          </a:prstGeom>
        </p:spPr>
      </p:pic>
      <p:sp>
        <p:nvSpPr>
          <p:cNvPr id="10" name="Marcador de contenido 2">
            <a:extLst>
              <a:ext uri="{FF2B5EF4-FFF2-40B4-BE49-F238E27FC236}">
                <a16:creationId xmlns="" xmlns:a16="http://schemas.microsoft.com/office/drawing/2014/main" id="{E3E61209-7D4C-46DC-8057-19143A4E5F67}"/>
              </a:ext>
            </a:extLst>
          </p:cNvPr>
          <p:cNvSpPr txBox="1">
            <a:spLocks/>
          </p:cNvSpPr>
          <p:nvPr/>
        </p:nvSpPr>
        <p:spPr>
          <a:xfrm>
            <a:off x="3748676" y="4570753"/>
            <a:ext cx="1459676"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1000" b="1" dirty="0">
                <a:latin typeface="Arial Narrow" panose="020B0606020202030204" pitchFamily="34" charset="0"/>
                <a:ea typeface="Roboto Lt" pitchFamily="2" charset="0"/>
                <a:cs typeface="Times New Roman" panose="02020603050405020304" pitchFamily="18" charset="0"/>
              </a:rPr>
              <a:t>RECURSOS LOCALES</a:t>
            </a:r>
          </a:p>
        </p:txBody>
      </p:sp>
    </p:spTree>
    <p:extLst>
      <p:ext uri="{BB962C8B-B14F-4D97-AF65-F5344CB8AC3E}">
        <p14:creationId xmlns:p14="http://schemas.microsoft.com/office/powerpoint/2010/main" val="313501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ángulo 25">
            <a:extLst>
              <a:ext uri="{FF2B5EF4-FFF2-40B4-BE49-F238E27FC236}">
                <a16:creationId xmlns="" xmlns:a16="http://schemas.microsoft.com/office/drawing/2014/main" id="{DD1D4CF6-79F5-4481-AAF3-A591B0570F2C}"/>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 name="Título 1">
            <a:extLst>
              <a:ext uri="{FF2B5EF4-FFF2-40B4-BE49-F238E27FC236}">
                <a16:creationId xmlns="" xmlns:a16="http://schemas.microsoft.com/office/drawing/2014/main" id="{8F951DF7-44B3-4F79-911B-B03E4A0196DE}"/>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200" b="1" dirty="0">
                <a:latin typeface="ISOCTEUR" panose="020B0609020202020204" pitchFamily="49" charset="0"/>
                <a:ea typeface="Roboto Cn" pitchFamily="2" charset="0"/>
              </a:rPr>
              <a:t>APRENDIZAJE COMUNITARIO</a:t>
            </a:r>
          </a:p>
          <a:p>
            <a:r>
              <a:rPr lang="es-EC" sz="1100" dirty="0" smtClean="0">
                <a:solidFill>
                  <a:schemeClr val="bg1">
                    <a:lumMod val="50000"/>
                  </a:schemeClr>
                </a:solidFill>
                <a:latin typeface="ISOCTEUR" panose="020B0609020202020204" pitchFamily="49" charset="0"/>
                <a:ea typeface="Roboto Lt" pitchFamily="2" charset="0"/>
              </a:rPr>
              <a:t> DEFINICIÓN</a:t>
            </a:r>
            <a:endParaRPr lang="es-EC" sz="1100" dirty="0">
              <a:solidFill>
                <a:schemeClr val="bg1">
                  <a:lumMod val="50000"/>
                </a:schemeClr>
              </a:solidFill>
              <a:latin typeface="ISOCTEUR" panose="020B0609020202020204" pitchFamily="49" charset="0"/>
              <a:ea typeface="Roboto Lt" pitchFamily="2" charset="0"/>
            </a:endParaRPr>
          </a:p>
        </p:txBody>
      </p:sp>
      <p:sp>
        <p:nvSpPr>
          <p:cNvPr id="5" name="Marcador de contenido 2">
            <a:extLst>
              <a:ext uri="{FF2B5EF4-FFF2-40B4-BE49-F238E27FC236}">
                <a16:creationId xmlns="" xmlns:a16="http://schemas.microsoft.com/office/drawing/2014/main" id="{A4D215A1-19AA-43D8-946F-AE2DA64DDD45}"/>
              </a:ext>
            </a:extLst>
          </p:cNvPr>
          <p:cNvSpPr>
            <a:spLocks noGrp="1"/>
          </p:cNvSpPr>
          <p:nvPr>
            <p:ph idx="1"/>
          </p:nvPr>
        </p:nvSpPr>
        <p:spPr>
          <a:xfrm>
            <a:off x="232860" y="754997"/>
            <a:ext cx="3397846" cy="550589"/>
          </a:xfrm>
        </p:spPr>
        <p:txBody>
          <a:bodyPr>
            <a:noAutofit/>
          </a:bodyPr>
          <a:lstStyle/>
          <a:p>
            <a:pPr marL="0" indent="0" algn="just">
              <a:buNone/>
            </a:pPr>
            <a:r>
              <a:rPr lang="es-EC" sz="900" dirty="0">
                <a:latin typeface="ISOCTEUR" panose="020B0609020202020204" pitchFamily="49" charset="0"/>
                <a:ea typeface="Roboto Lt" pitchFamily="2" charset="0"/>
              </a:rPr>
              <a:t>PROCESO DE APRENDIZAJE SOCIOCULTURAL</a:t>
            </a:r>
          </a:p>
        </p:txBody>
      </p:sp>
      <p:sp>
        <p:nvSpPr>
          <p:cNvPr id="6" name="Marcador de contenido 2">
            <a:extLst>
              <a:ext uri="{FF2B5EF4-FFF2-40B4-BE49-F238E27FC236}">
                <a16:creationId xmlns="" xmlns:a16="http://schemas.microsoft.com/office/drawing/2014/main" id="{E644E2FC-E5E7-4BEB-B6D0-12A68F60F458}"/>
              </a:ext>
            </a:extLst>
          </p:cNvPr>
          <p:cNvSpPr txBox="1">
            <a:spLocks/>
          </p:cNvSpPr>
          <p:nvPr/>
        </p:nvSpPr>
        <p:spPr>
          <a:xfrm>
            <a:off x="232860" y="949476"/>
            <a:ext cx="2340011" cy="2178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800" dirty="0">
                <a:latin typeface="Arial Narrow" panose="020B0606020202030204" pitchFamily="34" charset="0"/>
                <a:ea typeface="Roboto Lt" pitchFamily="2" charset="0"/>
              </a:rPr>
              <a:t>INVOLUCRAMIENTO DE LA COMUNIDAD</a:t>
            </a:r>
          </a:p>
        </p:txBody>
      </p:sp>
      <p:sp>
        <p:nvSpPr>
          <p:cNvPr id="7" name="Marcador de contenido 2">
            <a:extLst>
              <a:ext uri="{FF2B5EF4-FFF2-40B4-BE49-F238E27FC236}">
                <a16:creationId xmlns="" xmlns:a16="http://schemas.microsoft.com/office/drawing/2014/main" id="{51F0C63C-D50D-48DD-A745-D2D53C401C22}"/>
              </a:ext>
            </a:extLst>
          </p:cNvPr>
          <p:cNvSpPr txBox="1">
            <a:spLocks/>
          </p:cNvSpPr>
          <p:nvPr/>
        </p:nvSpPr>
        <p:spPr>
          <a:xfrm>
            <a:off x="3741132" y="2164972"/>
            <a:ext cx="2103144" cy="3417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CONOCIMIENTO DENTRO Y FUERA DEL AULA</a:t>
            </a:r>
          </a:p>
        </p:txBody>
      </p:sp>
      <p:sp>
        <p:nvSpPr>
          <p:cNvPr id="8" name="Marcador de contenido 2">
            <a:extLst>
              <a:ext uri="{FF2B5EF4-FFF2-40B4-BE49-F238E27FC236}">
                <a16:creationId xmlns="" xmlns:a16="http://schemas.microsoft.com/office/drawing/2014/main" id="{E1F98ED7-AE76-460F-BFEA-343D1C818A9D}"/>
              </a:ext>
            </a:extLst>
          </p:cNvPr>
          <p:cNvSpPr txBox="1">
            <a:spLocks/>
          </p:cNvSpPr>
          <p:nvPr/>
        </p:nvSpPr>
        <p:spPr>
          <a:xfrm>
            <a:off x="628629" y="3992909"/>
            <a:ext cx="2103144"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APRENDIZAJE INTERGENERACIONAL</a:t>
            </a:r>
          </a:p>
        </p:txBody>
      </p:sp>
      <p:sp>
        <p:nvSpPr>
          <p:cNvPr id="9" name="Marcador de contenido 2">
            <a:extLst>
              <a:ext uri="{FF2B5EF4-FFF2-40B4-BE49-F238E27FC236}">
                <a16:creationId xmlns="" xmlns:a16="http://schemas.microsoft.com/office/drawing/2014/main" id="{C7373F4E-E035-4079-B539-790A40210B23}"/>
              </a:ext>
            </a:extLst>
          </p:cNvPr>
          <p:cNvSpPr txBox="1">
            <a:spLocks/>
          </p:cNvSpPr>
          <p:nvPr/>
        </p:nvSpPr>
        <p:spPr>
          <a:xfrm>
            <a:off x="4006122" y="3972423"/>
            <a:ext cx="1459676"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GENERA INTERACCIÓN</a:t>
            </a:r>
          </a:p>
        </p:txBody>
      </p:sp>
      <p:sp>
        <p:nvSpPr>
          <p:cNvPr id="10" name="Marcador de contenido 2">
            <a:extLst>
              <a:ext uri="{FF2B5EF4-FFF2-40B4-BE49-F238E27FC236}">
                <a16:creationId xmlns="" xmlns:a16="http://schemas.microsoft.com/office/drawing/2014/main" id="{87C6FD83-C4F8-438D-98E2-DC23C4E554A3}"/>
              </a:ext>
            </a:extLst>
          </p:cNvPr>
          <p:cNvSpPr txBox="1">
            <a:spLocks/>
          </p:cNvSpPr>
          <p:nvPr/>
        </p:nvSpPr>
        <p:spPr>
          <a:xfrm>
            <a:off x="7101688" y="3946088"/>
            <a:ext cx="1643524"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APRENDIZAJE COMPARTIDO</a:t>
            </a:r>
          </a:p>
        </p:txBody>
      </p:sp>
      <p:sp>
        <p:nvSpPr>
          <p:cNvPr id="11" name="Marcador de contenido 2">
            <a:extLst>
              <a:ext uri="{FF2B5EF4-FFF2-40B4-BE49-F238E27FC236}">
                <a16:creationId xmlns="" xmlns:a16="http://schemas.microsoft.com/office/drawing/2014/main" id="{6FFDBA33-F137-41B3-82D1-734BFC65BB00}"/>
              </a:ext>
            </a:extLst>
          </p:cNvPr>
          <p:cNvSpPr txBox="1">
            <a:spLocks/>
          </p:cNvSpPr>
          <p:nvPr/>
        </p:nvSpPr>
        <p:spPr>
          <a:xfrm>
            <a:off x="752421" y="5940019"/>
            <a:ext cx="2103144"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INVOLUCRACIÓN DE EDUCACIÓN FORMAL E INFORMAL</a:t>
            </a:r>
          </a:p>
        </p:txBody>
      </p:sp>
      <p:sp>
        <p:nvSpPr>
          <p:cNvPr id="12" name="Marcador de contenido 2">
            <a:extLst>
              <a:ext uri="{FF2B5EF4-FFF2-40B4-BE49-F238E27FC236}">
                <a16:creationId xmlns="" xmlns:a16="http://schemas.microsoft.com/office/drawing/2014/main" id="{FA525D65-A128-4159-9CD8-CEAB6E891135}"/>
              </a:ext>
            </a:extLst>
          </p:cNvPr>
          <p:cNvSpPr txBox="1">
            <a:spLocks/>
          </p:cNvSpPr>
          <p:nvPr/>
        </p:nvSpPr>
        <p:spPr>
          <a:xfrm>
            <a:off x="6520405" y="5940019"/>
            <a:ext cx="2103144"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900" dirty="0">
                <a:latin typeface="ISOCTEUR" panose="020B0609020202020204" pitchFamily="49" charset="0"/>
                <a:ea typeface="Roboto Lt" pitchFamily="2" charset="0"/>
                <a:cs typeface="Times New Roman" panose="02020603050405020304" pitchFamily="18" charset="0"/>
              </a:rPr>
              <a:t>RESULTADOS POR COMBINACIÓN ENTRE EXPERIENCIA Y TÉCNICA</a:t>
            </a:r>
          </a:p>
        </p:txBody>
      </p:sp>
      <p:pic>
        <p:nvPicPr>
          <p:cNvPr id="2" name="Imagen 1">
            <a:extLst>
              <a:ext uri="{FF2B5EF4-FFF2-40B4-BE49-F238E27FC236}">
                <a16:creationId xmlns="" xmlns:a16="http://schemas.microsoft.com/office/drawing/2014/main" id="{9C15BCCD-CDB1-44F5-BC47-A6665BE33958}"/>
              </a:ext>
            </a:extLst>
          </p:cNvPr>
          <p:cNvPicPr>
            <a:picLocks noChangeAspect="1"/>
          </p:cNvPicPr>
          <p:nvPr/>
        </p:nvPicPr>
        <p:blipFill rotWithShape="1">
          <a:blip r:embed="rId2"/>
          <a:srcRect l="56048" t="30640" r="25245" b="34052"/>
          <a:stretch/>
        </p:blipFill>
        <p:spPr>
          <a:xfrm>
            <a:off x="7182369" y="2661018"/>
            <a:ext cx="1105501" cy="1173631"/>
          </a:xfrm>
          <a:prstGeom prst="rect">
            <a:avLst/>
          </a:prstGeom>
        </p:spPr>
      </p:pic>
      <p:pic>
        <p:nvPicPr>
          <p:cNvPr id="4" name="Imagen 3">
            <a:extLst>
              <a:ext uri="{FF2B5EF4-FFF2-40B4-BE49-F238E27FC236}">
                <a16:creationId xmlns="" xmlns:a16="http://schemas.microsoft.com/office/drawing/2014/main" id="{B40EA98F-C6C0-48CE-A478-8CC75DAF1E4F}"/>
              </a:ext>
            </a:extLst>
          </p:cNvPr>
          <p:cNvPicPr>
            <a:picLocks noChangeAspect="1"/>
          </p:cNvPicPr>
          <p:nvPr/>
        </p:nvPicPr>
        <p:blipFill rotWithShape="1">
          <a:blip r:embed="rId3"/>
          <a:srcRect l="55637" t="31786" r="25294" b="35621"/>
          <a:stretch/>
        </p:blipFill>
        <p:spPr>
          <a:xfrm>
            <a:off x="4703488" y="1556290"/>
            <a:ext cx="676407" cy="650325"/>
          </a:xfrm>
          <a:prstGeom prst="rect">
            <a:avLst/>
          </a:prstGeom>
        </p:spPr>
      </p:pic>
      <p:pic>
        <p:nvPicPr>
          <p:cNvPr id="13" name="Imagen 12">
            <a:extLst>
              <a:ext uri="{FF2B5EF4-FFF2-40B4-BE49-F238E27FC236}">
                <a16:creationId xmlns="" xmlns:a16="http://schemas.microsoft.com/office/drawing/2014/main" id="{D880BC83-5938-48BE-882D-3B540D8EF1B8}"/>
              </a:ext>
            </a:extLst>
          </p:cNvPr>
          <p:cNvPicPr>
            <a:picLocks noChangeAspect="1"/>
          </p:cNvPicPr>
          <p:nvPr/>
        </p:nvPicPr>
        <p:blipFill rotWithShape="1">
          <a:blip r:embed="rId4"/>
          <a:srcRect l="26617" t="17582" r="36275" b="18366"/>
          <a:stretch/>
        </p:blipFill>
        <p:spPr>
          <a:xfrm>
            <a:off x="4173008" y="1658093"/>
            <a:ext cx="496222" cy="481801"/>
          </a:xfrm>
          <a:prstGeom prst="rect">
            <a:avLst/>
          </a:prstGeom>
        </p:spPr>
      </p:pic>
      <p:pic>
        <p:nvPicPr>
          <p:cNvPr id="14" name="Imagen 13">
            <a:extLst>
              <a:ext uri="{FF2B5EF4-FFF2-40B4-BE49-F238E27FC236}">
                <a16:creationId xmlns="" xmlns:a16="http://schemas.microsoft.com/office/drawing/2014/main" id="{A509F6A3-136C-4FFD-AC38-5615543E0C7E}"/>
              </a:ext>
            </a:extLst>
          </p:cNvPr>
          <p:cNvPicPr>
            <a:picLocks noChangeAspect="1"/>
          </p:cNvPicPr>
          <p:nvPr/>
        </p:nvPicPr>
        <p:blipFill rotWithShape="1">
          <a:blip r:embed="rId5"/>
          <a:srcRect l="24878" t="62487" r="72533" b="29418"/>
          <a:stretch/>
        </p:blipFill>
        <p:spPr>
          <a:xfrm>
            <a:off x="851253" y="2979363"/>
            <a:ext cx="501379" cy="881837"/>
          </a:xfrm>
          <a:prstGeom prst="rect">
            <a:avLst/>
          </a:prstGeom>
        </p:spPr>
      </p:pic>
      <p:pic>
        <p:nvPicPr>
          <p:cNvPr id="15" name="Imagen 14">
            <a:extLst>
              <a:ext uri="{FF2B5EF4-FFF2-40B4-BE49-F238E27FC236}">
                <a16:creationId xmlns="" xmlns:a16="http://schemas.microsoft.com/office/drawing/2014/main" id="{BBC8AB73-AAFF-45B4-A6F9-5784E18E35CA}"/>
              </a:ext>
            </a:extLst>
          </p:cNvPr>
          <p:cNvPicPr>
            <a:picLocks noChangeAspect="1"/>
          </p:cNvPicPr>
          <p:nvPr/>
        </p:nvPicPr>
        <p:blipFill rotWithShape="1">
          <a:blip r:embed="rId6"/>
          <a:srcRect l="36833" t="7554" r="41042" b="7260"/>
          <a:stretch/>
        </p:blipFill>
        <p:spPr>
          <a:xfrm>
            <a:off x="1531111" y="2748799"/>
            <a:ext cx="501380" cy="1085850"/>
          </a:xfrm>
          <a:prstGeom prst="rect">
            <a:avLst/>
          </a:prstGeom>
        </p:spPr>
      </p:pic>
      <p:pic>
        <p:nvPicPr>
          <p:cNvPr id="16" name="Imagen 15">
            <a:extLst>
              <a:ext uri="{FF2B5EF4-FFF2-40B4-BE49-F238E27FC236}">
                <a16:creationId xmlns="" xmlns:a16="http://schemas.microsoft.com/office/drawing/2014/main" id="{E7312D43-7269-466E-BCDE-53E768EA1579}"/>
              </a:ext>
            </a:extLst>
          </p:cNvPr>
          <p:cNvPicPr>
            <a:picLocks noChangeAspect="1"/>
          </p:cNvPicPr>
          <p:nvPr/>
        </p:nvPicPr>
        <p:blipFill rotWithShape="1">
          <a:blip r:embed="rId7"/>
          <a:srcRect l="55278" t="32309" r="25000" b="35970"/>
          <a:stretch/>
        </p:blipFill>
        <p:spPr>
          <a:xfrm>
            <a:off x="4173008" y="2918293"/>
            <a:ext cx="1109657" cy="1003975"/>
          </a:xfrm>
          <a:prstGeom prst="rect">
            <a:avLst/>
          </a:prstGeom>
        </p:spPr>
      </p:pic>
      <p:pic>
        <p:nvPicPr>
          <p:cNvPr id="17" name="Imagen 16">
            <a:extLst>
              <a:ext uri="{FF2B5EF4-FFF2-40B4-BE49-F238E27FC236}">
                <a16:creationId xmlns="" xmlns:a16="http://schemas.microsoft.com/office/drawing/2014/main" id="{F447F817-39F0-4DB7-B59B-E8FF27BAB542}"/>
              </a:ext>
            </a:extLst>
          </p:cNvPr>
          <p:cNvPicPr>
            <a:picLocks noChangeAspect="1"/>
          </p:cNvPicPr>
          <p:nvPr/>
        </p:nvPicPr>
        <p:blipFill rotWithShape="1">
          <a:blip r:embed="rId8"/>
          <a:srcRect l="55784" t="33529" r="24951" b="36841"/>
          <a:stretch/>
        </p:blipFill>
        <p:spPr>
          <a:xfrm>
            <a:off x="2005913" y="5094826"/>
            <a:ext cx="816269" cy="706188"/>
          </a:xfrm>
          <a:prstGeom prst="rect">
            <a:avLst/>
          </a:prstGeom>
        </p:spPr>
      </p:pic>
      <p:pic>
        <p:nvPicPr>
          <p:cNvPr id="18" name="Imagen 17">
            <a:extLst>
              <a:ext uri="{FF2B5EF4-FFF2-40B4-BE49-F238E27FC236}">
                <a16:creationId xmlns="" xmlns:a16="http://schemas.microsoft.com/office/drawing/2014/main" id="{DE2E14F9-B586-48A0-8775-549B0797EB9B}"/>
              </a:ext>
            </a:extLst>
          </p:cNvPr>
          <p:cNvPicPr>
            <a:picLocks noChangeAspect="1"/>
          </p:cNvPicPr>
          <p:nvPr/>
        </p:nvPicPr>
        <p:blipFill rotWithShape="1">
          <a:blip r:embed="rId9"/>
          <a:srcRect l="59510" t="37978" r="28400" b="40762"/>
          <a:stretch/>
        </p:blipFill>
        <p:spPr>
          <a:xfrm>
            <a:off x="752421" y="5095586"/>
            <a:ext cx="758714" cy="750471"/>
          </a:xfrm>
          <a:prstGeom prst="rect">
            <a:avLst/>
          </a:prstGeom>
        </p:spPr>
      </p:pic>
      <p:sp>
        <p:nvSpPr>
          <p:cNvPr id="19" name="Marcador de contenido 2">
            <a:extLst>
              <a:ext uri="{FF2B5EF4-FFF2-40B4-BE49-F238E27FC236}">
                <a16:creationId xmlns="" xmlns:a16="http://schemas.microsoft.com/office/drawing/2014/main" id="{64F60ECA-BF3E-47D4-BD76-CCA2E9E37D0C}"/>
              </a:ext>
            </a:extLst>
          </p:cNvPr>
          <p:cNvSpPr txBox="1">
            <a:spLocks/>
          </p:cNvSpPr>
          <p:nvPr/>
        </p:nvSpPr>
        <p:spPr>
          <a:xfrm>
            <a:off x="1498437" y="5301602"/>
            <a:ext cx="520175"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2400" b="1" dirty="0">
                <a:latin typeface="Arial Narrow" panose="020B0606020202030204" pitchFamily="34" charset="0"/>
                <a:ea typeface="Roboto Lt" pitchFamily="2" charset="0"/>
              </a:rPr>
              <a:t>+</a:t>
            </a:r>
          </a:p>
        </p:txBody>
      </p:sp>
      <p:pic>
        <p:nvPicPr>
          <p:cNvPr id="20" name="Imagen 19">
            <a:extLst>
              <a:ext uri="{FF2B5EF4-FFF2-40B4-BE49-F238E27FC236}">
                <a16:creationId xmlns="" xmlns:a16="http://schemas.microsoft.com/office/drawing/2014/main" id="{B7D1CF06-2647-4171-B3CF-3E27F1A8BA74}"/>
              </a:ext>
            </a:extLst>
          </p:cNvPr>
          <p:cNvPicPr>
            <a:picLocks noChangeAspect="1"/>
          </p:cNvPicPr>
          <p:nvPr/>
        </p:nvPicPr>
        <p:blipFill rotWithShape="1">
          <a:blip r:embed="rId10"/>
          <a:srcRect l="57598" t="33268" r="25873" b="35882"/>
          <a:stretch/>
        </p:blipFill>
        <p:spPr>
          <a:xfrm>
            <a:off x="6638071" y="4974671"/>
            <a:ext cx="830010" cy="871386"/>
          </a:xfrm>
          <a:prstGeom prst="rect">
            <a:avLst/>
          </a:prstGeom>
        </p:spPr>
      </p:pic>
      <p:pic>
        <p:nvPicPr>
          <p:cNvPr id="21" name="Imagen 20">
            <a:extLst>
              <a:ext uri="{FF2B5EF4-FFF2-40B4-BE49-F238E27FC236}">
                <a16:creationId xmlns="" xmlns:a16="http://schemas.microsoft.com/office/drawing/2014/main" id="{F9FA97B0-09FA-4DAC-AD12-FCFB1D00A373}"/>
              </a:ext>
            </a:extLst>
          </p:cNvPr>
          <p:cNvPicPr>
            <a:picLocks noChangeAspect="1"/>
          </p:cNvPicPr>
          <p:nvPr/>
        </p:nvPicPr>
        <p:blipFill rotWithShape="1">
          <a:blip r:embed="rId5"/>
          <a:srcRect l="32502" t="62827" r="63911" b="27604"/>
          <a:stretch/>
        </p:blipFill>
        <p:spPr>
          <a:xfrm>
            <a:off x="7759208" y="4972598"/>
            <a:ext cx="644599" cy="967421"/>
          </a:xfrm>
          <a:prstGeom prst="rect">
            <a:avLst/>
          </a:prstGeom>
        </p:spPr>
      </p:pic>
      <p:sp>
        <p:nvSpPr>
          <p:cNvPr id="22" name="Marcador de contenido 2">
            <a:extLst>
              <a:ext uri="{FF2B5EF4-FFF2-40B4-BE49-F238E27FC236}">
                <a16:creationId xmlns="" xmlns:a16="http://schemas.microsoft.com/office/drawing/2014/main" id="{64F46D1D-5ED5-4525-94C8-395C6D61EE40}"/>
              </a:ext>
            </a:extLst>
          </p:cNvPr>
          <p:cNvSpPr txBox="1">
            <a:spLocks/>
          </p:cNvSpPr>
          <p:nvPr/>
        </p:nvSpPr>
        <p:spPr>
          <a:xfrm>
            <a:off x="7317865" y="5301602"/>
            <a:ext cx="520175"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2400" b="1" dirty="0">
                <a:latin typeface="Arial Narrow" panose="020B0606020202030204" pitchFamily="34" charset="0"/>
                <a:ea typeface="Roboto Lt" pitchFamily="2" charset="0"/>
              </a:rPr>
              <a:t>+</a:t>
            </a:r>
          </a:p>
        </p:txBody>
      </p:sp>
      <p:sp>
        <p:nvSpPr>
          <p:cNvPr id="23" name="Marcador de contenido 2">
            <a:extLst>
              <a:ext uri="{FF2B5EF4-FFF2-40B4-BE49-F238E27FC236}">
                <a16:creationId xmlns="" xmlns:a16="http://schemas.microsoft.com/office/drawing/2014/main" id="{B7C154D1-1C6C-4970-ACFA-0B92B878F88E}"/>
              </a:ext>
            </a:extLst>
          </p:cNvPr>
          <p:cNvSpPr txBox="1">
            <a:spLocks/>
          </p:cNvSpPr>
          <p:nvPr/>
        </p:nvSpPr>
        <p:spPr>
          <a:xfrm>
            <a:off x="3050628" y="3096842"/>
            <a:ext cx="520175"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4000" b="1" dirty="0">
                <a:latin typeface="Arial Narrow" panose="020B0606020202030204" pitchFamily="34" charset="0"/>
                <a:ea typeface="Roboto Lt" pitchFamily="2" charset="0"/>
              </a:rPr>
              <a:t>+</a:t>
            </a:r>
          </a:p>
        </p:txBody>
      </p:sp>
      <p:sp>
        <p:nvSpPr>
          <p:cNvPr id="24" name="Marcador de contenido 2">
            <a:extLst>
              <a:ext uri="{FF2B5EF4-FFF2-40B4-BE49-F238E27FC236}">
                <a16:creationId xmlns="" xmlns:a16="http://schemas.microsoft.com/office/drawing/2014/main" id="{8C47CCBB-0B18-47D4-B061-3F4C36FF6E48}"/>
              </a:ext>
            </a:extLst>
          </p:cNvPr>
          <p:cNvSpPr txBox="1">
            <a:spLocks/>
          </p:cNvSpPr>
          <p:nvPr/>
        </p:nvSpPr>
        <p:spPr>
          <a:xfrm>
            <a:off x="6242422" y="3096842"/>
            <a:ext cx="520175" cy="2926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C" sz="4000" b="1" dirty="0">
                <a:latin typeface="Arial Narrow" panose="020B0606020202030204" pitchFamily="34" charset="0"/>
                <a:ea typeface="Roboto Lt" pitchFamily="2" charset="0"/>
              </a:rPr>
              <a:t>=</a:t>
            </a:r>
          </a:p>
        </p:txBody>
      </p:sp>
      <p:sp>
        <p:nvSpPr>
          <p:cNvPr id="25" name="Flecha: a la derecha 24">
            <a:extLst>
              <a:ext uri="{FF2B5EF4-FFF2-40B4-BE49-F238E27FC236}">
                <a16:creationId xmlns="" xmlns:a16="http://schemas.microsoft.com/office/drawing/2014/main" id="{60793900-4AEB-494D-A8A0-268E871CCAA4}"/>
              </a:ext>
            </a:extLst>
          </p:cNvPr>
          <p:cNvSpPr/>
          <p:nvPr/>
        </p:nvSpPr>
        <p:spPr>
          <a:xfrm>
            <a:off x="3976433" y="5505873"/>
            <a:ext cx="1632541" cy="224909"/>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06814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up)">
                                      <p:cBhvr>
                                        <p:cTn id="18" dur="500"/>
                                        <p:tgtEl>
                                          <p:spTgt spid="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par>
                                <p:cTn id="22" presetID="22" presetClass="entr" presetSubtype="1"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500"/>
                            </p:stCondLst>
                            <p:childTnLst>
                              <p:par>
                                <p:cTn id="37" presetID="22" presetClass="entr" presetSubtype="4" fill="hold" grpId="0" nodeType="afterEffect">
                                  <p:stCondLst>
                                    <p:cond delay="25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00"/>
                                        <p:tgtEl>
                                          <p:spTgt spid="23"/>
                                        </p:tgtEl>
                                      </p:cBhvr>
                                    </p:animEffect>
                                  </p:childTnLst>
                                </p:cTn>
                              </p:par>
                            </p:childTnLst>
                          </p:cTn>
                        </p:par>
                        <p:par>
                          <p:cTn id="40" fill="hold">
                            <p:stCondLst>
                              <p:cond delay="1250"/>
                            </p:stCondLst>
                            <p:childTnLst>
                              <p:par>
                                <p:cTn id="41" presetID="10"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1750"/>
                            </p:stCondLst>
                            <p:childTnLst>
                              <p:par>
                                <p:cTn id="48" presetID="22" presetClass="entr" presetSubtype="4" fill="hold" grpId="0" nodeType="afterEffect">
                                  <p:stCondLst>
                                    <p:cond delay="25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500"/>
                                        <p:tgtEl>
                                          <p:spTgt spid="24"/>
                                        </p:tgtEl>
                                      </p:cBhvr>
                                    </p:animEffect>
                                  </p:childTnLst>
                                </p:cTn>
                              </p:par>
                            </p:childTnLst>
                          </p:cTn>
                        </p:par>
                        <p:par>
                          <p:cTn id="51" fill="hold">
                            <p:stCondLst>
                              <p:cond delay="2500"/>
                            </p:stCondLst>
                            <p:childTnLst>
                              <p:par>
                                <p:cTn id="52" presetID="10" presetClass="entr" presetSubtype="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10" presetClass="entr" presetSubtype="0"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par>
                          <p:cTn id="72" fill="hold">
                            <p:stCondLst>
                              <p:cond delay="500"/>
                            </p:stCondLst>
                            <p:childTnLst>
                              <p:par>
                                <p:cTn id="73" presetID="22" presetClass="entr" presetSubtype="8" fill="hold" grpId="0" nodeType="afterEffect">
                                  <p:stCondLst>
                                    <p:cond delay="50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childTnLst>
                          </p:cTn>
                        </p:par>
                        <p:par>
                          <p:cTn id="76" fill="hold">
                            <p:stCondLst>
                              <p:cond delay="1500"/>
                            </p:stCondLst>
                            <p:childTnLst>
                              <p:par>
                                <p:cTn id="77" presetID="10" presetClass="entr" presetSubtype="0"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childTnLst>
                          </p:cTn>
                        </p:par>
                        <p:par>
                          <p:cTn id="80" fill="hold">
                            <p:stCondLst>
                              <p:cond delay="20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2500"/>
                            </p:stCondLst>
                            <p:childTnLst>
                              <p:par>
                                <p:cTn id="85" presetID="10" presetClass="entr" presetSubtype="0" fill="hold"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par>
                          <p:cTn id="88" fill="hold">
                            <p:stCondLst>
                              <p:cond delay="3000"/>
                            </p:stCondLst>
                            <p:childTnLst>
                              <p:par>
                                <p:cTn id="89" presetID="10" presetClass="entr" presetSubtype="0"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P spid="6" grpId="0"/>
      <p:bldP spid="7" grpId="0"/>
      <p:bldP spid="8" grpId="0"/>
      <p:bldP spid="9" grpId="0"/>
      <p:bldP spid="10" grpId="0"/>
      <p:bldP spid="11" grpId="0"/>
      <p:bldP spid="12" grpId="0"/>
      <p:bldP spid="19" grpId="0"/>
      <p:bldP spid="22" grpId="0"/>
      <p:bldP spid="23" grpId="0"/>
      <p:bldP spid="24" grpId="0"/>
      <p:bldP spid="2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 xmlns:a16="http://schemas.microsoft.com/office/drawing/2014/main" id="{B2498A4A-11F9-4A4C-A9F4-B8A741C3643E}"/>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100" b="1" dirty="0">
                <a:latin typeface="ISOCPEUR" panose="020B0604020202020204" pitchFamily="34" charset="0"/>
                <a:ea typeface="Roboto Cn" pitchFamily="2" charset="0"/>
              </a:rPr>
              <a:t>TERRENO DE INTERVENCIÓN </a:t>
            </a:r>
          </a:p>
          <a:p>
            <a:r>
              <a:rPr lang="es-EC" sz="1000" dirty="0" smtClean="0">
                <a:solidFill>
                  <a:schemeClr val="bg1">
                    <a:lumMod val="50000"/>
                  </a:schemeClr>
                </a:solidFill>
                <a:latin typeface="ISOCPEUR" panose="020B0604020202020204" pitchFamily="34" charset="0"/>
                <a:ea typeface="Roboto Lt" pitchFamily="2" charset="0"/>
              </a:rPr>
              <a:t>  ESTRATEGIAS </a:t>
            </a:r>
            <a:r>
              <a:rPr lang="es-EC" sz="1000" dirty="0">
                <a:solidFill>
                  <a:schemeClr val="bg1">
                    <a:lumMod val="50000"/>
                  </a:schemeClr>
                </a:solidFill>
                <a:latin typeface="ISOCPEUR" panose="020B0604020202020204" pitchFamily="34" charset="0"/>
                <a:ea typeface="Roboto Lt" pitchFamily="2" charset="0"/>
              </a:rPr>
              <a:t>DE IMPLANTACIÓN</a:t>
            </a:r>
          </a:p>
        </p:txBody>
      </p:sp>
      <p:sp>
        <p:nvSpPr>
          <p:cNvPr id="9" name="Elipse 8">
            <a:extLst>
              <a:ext uri="{FF2B5EF4-FFF2-40B4-BE49-F238E27FC236}">
                <a16:creationId xmlns="" xmlns:a16="http://schemas.microsoft.com/office/drawing/2014/main" id="{76CE8063-CD74-40F4-AA16-4EC384AF169C}"/>
              </a:ext>
            </a:extLst>
          </p:cNvPr>
          <p:cNvSpPr/>
          <p:nvPr/>
        </p:nvSpPr>
        <p:spPr>
          <a:xfrm>
            <a:off x="5320045" y="4332148"/>
            <a:ext cx="665719" cy="665719"/>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205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39167" t="31338" r="25278" b="28333"/>
          <a:stretch/>
        </p:blipFill>
        <p:spPr bwMode="auto">
          <a:xfrm>
            <a:off x="334460" y="1054100"/>
            <a:ext cx="8420200" cy="5372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ítulo 1">
            <a:extLst>
              <a:ext uri="{FF2B5EF4-FFF2-40B4-BE49-F238E27FC236}">
                <a16:creationId xmlns="" xmlns:a16="http://schemas.microsoft.com/office/drawing/2014/main" id="{482BF372-AF9F-42DC-B13E-CD77782247DE}"/>
              </a:ext>
            </a:extLst>
          </p:cNvPr>
          <p:cNvSpPr txBox="1">
            <a:spLocks/>
          </p:cNvSpPr>
          <p:nvPr/>
        </p:nvSpPr>
        <p:spPr>
          <a:xfrm>
            <a:off x="3378200" y="4445128"/>
            <a:ext cx="1941845" cy="510919"/>
          </a:xfrm>
          <a:prstGeom prst="rect">
            <a:avLst/>
          </a:prstGeom>
          <a:solidFill>
            <a:schemeClr val="bg1">
              <a:alpha val="41000"/>
            </a:schemeClr>
          </a:solidFill>
          <a:ln w="3175">
            <a:solidFill>
              <a:schemeClr val="tx1"/>
            </a:solidFill>
          </a:ln>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a:latin typeface="ISOCPEUR" panose="020B0604020202020204" pitchFamily="34" charset="0"/>
                <a:ea typeface="Roboto Lt" pitchFamily="2" charset="0"/>
              </a:rPr>
              <a:t>ESPACIO PÚBLICO DE ACCESO (USO COMERCIAL</a:t>
            </a:r>
            <a:r>
              <a:rPr lang="es-EC" sz="700" dirty="0">
                <a:latin typeface="Arial Narrow" panose="020B0606020202030204" pitchFamily="34" charset="0"/>
                <a:ea typeface="Roboto Lt" pitchFamily="2" charset="0"/>
              </a:rPr>
              <a:t>)</a:t>
            </a:r>
          </a:p>
        </p:txBody>
      </p:sp>
      <p:sp>
        <p:nvSpPr>
          <p:cNvPr id="24" name="Elipse 16">
            <a:extLst>
              <a:ext uri="{FF2B5EF4-FFF2-40B4-BE49-F238E27FC236}">
                <a16:creationId xmlns="" xmlns:a16="http://schemas.microsoft.com/office/drawing/2014/main" id="{22623649-22DE-4690-8EEE-3320CF871A70}"/>
              </a:ext>
            </a:extLst>
          </p:cNvPr>
          <p:cNvSpPr/>
          <p:nvPr/>
        </p:nvSpPr>
        <p:spPr>
          <a:xfrm>
            <a:off x="5320045" y="4247066"/>
            <a:ext cx="651927" cy="651927"/>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28" name="Conector recto de flecha 26">
            <a:extLst>
              <a:ext uri="{FF2B5EF4-FFF2-40B4-BE49-F238E27FC236}">
                <a16:creationId xmlns="" xmlns:a16="http://schemas.microsoft.com/office/drawing/2014/main" id="{5F90706A-5C5F-4AF6-8EB6-738CDA0685DB}"/>
              </a:ext>
            </a:extLst>
          </p:cNvPr>
          <p:cNvCxnSpPr>
            <a:cxnSpLocks/>
          </p:cNvCxnSpPr>
          <p:nvPr/>
        </p:nvCxnSpPr>
        <p:spPr>
          <a:xfrm flipH="1" flipV="1">
            <a:off x="5537200" y="4420378"/>
            <a:ext cx="762285" cy="9849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Elipse 9">
            <a:extLst>
              <a:ext uri="{FF2B5EF4-FFF2-40B4-BE49-F238E27FC236}">
                <a16:creationId xmlns="" xmlns:a16="http://schemas.microsoft.com/office/drawing/2014/main" id="{4F6F3F10-63E2-45DD-B81A-282F8B019922}"/>
              </a:ext>
            </a:extLst>
          </p:cNvPr>
          <p:cNvSpPr/>
          <p:nvPr/>
        </p:nvSpPr>
        <p:spPr>
          <a:xfrm>
            <a:off x="4940300" y="3769140"/>
            <a:ext cx="587295" cy="587295"/>
          </a:xfrm>
          <a:prstGeom prst="ellipse">
            <a:avLst/>
          </a:prstGeom>
          <a:solidFill>
            <a:schemeClr val="accent4"/>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Elipse 10">
            <a:extLst>
              <a:ext uri="{FF2B5EF4-FFF2-40B4-BE49-F238E27FC236}">
                <a16:creationId xmlns="" xmlns:a16="http://schemas.microsoft.com/office/drawing/2014/main" id="{13ED7571-D5D6-447F-A40B-5EF4EA2D04F7}"/>
              </a:ext>
            </a:extLst>
          </p:cNvPr>
          <p:cNvSpPr/>
          <p:nvPr/>
        </p:nvSpPr>
        <p:spPr>
          <a:xfrm>
            <a:off x="6299485" y="3780599"/>
            <a:ext cx="478617" cy="478617"/>
          </a:xfrm>
          <a:prstGeom prst="ellipse">
            <a:avLst/>
          </a:prstGeom>
          <a:solidFill>
            <a:schemeClr val="accent4"/>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2" name="Conector recto de flecha 11">
            <a:extLst>
              <a:ext uri="{FF2B5EF4-FFF2-40B4-BE49-F238E27FC236}">
                <a16:creationId xmlns="" xmlns:a16="http://schemas.microsoft.com/office/drawing/2014/main" id="{25619DDE-D09E-4A36-A006-B5380764E673}"/>
              </a:ext>
            </a:extLst>
          </p:cNvPr>
          <p:cNvCxnSpPr>
            <a:cxnSpLocks/>
          </p:cNvCxnSpPr>
          <p:nvPr/>
        </p:nvCxnSpPr>
        <p:spPr>
          <a:xfrm flipV="1">
            <a:off x="2679700" y="4201045"/>
            <a:ext cx="1402544" cy="460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Elipse 14">
            <a:extLst>
              <a:ext uri="{FF2B5EF4-FFF2-40B4-BE49-F238E27FC236}">
                <a16:creationId xmlns="" xmlns:a16="http://schemas.microsoft.com/office/drawing/2014/main" id="{97738277-4825-4726-885D-140621EA8632}"/>
              </a:ext>
            </a:extLst>
          </p:cNvPr>
          <p:cNvSpPr/>
          <p:nvPr/>
        </p:nvSpPr>
        <p:spPr>
          <a:xfrm>
            <a:off x="2886892" y="4290773"/>
            <a:ext cx="478617" cy="478617"/>
          </a:xfrm>
          <a:prstGeom prst="ellipse">
            <a:avLst/>
          </a:prstGeom>
          <a:solidFill>
            <a:schemeClr val="accent4"/>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Elipse 15">
            <a:extLst>
              <a:ext uri="{FF2B5EF4-FFF2-40B4-BE49-F238E27FC236}">
                <a16:creationId xmlns="" xmlns:a16="http://schemas.microsoft.com/office/drawing/2014/main" id="{03E51AEF-E41B-4FA6-A8BB-C2F9E4A9CF9C}"/>
              </a:ext>
            </a:extLst>
          </p:cNvPr>
          <p:cNvSpPr/>
          <p:nvPr/>
        </p:nvSpPr>
        <p:spPr>
          <a:xfrm>
            <a:off x="4056291" y="3727077"/>
            <a:ext cx="585662" cy="585662"/>
          </a:xfrm>
          <a:prstGeom prst="ellipse">
            <a:avLst/>
          </a:prstGeom>
          <a:solidFill>
            <a:schemeClr val="tx1"/>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Título 1">
            <a:extLst>
              <a:ext uri="{FF2B5EF4-FFF2-40B4-BE49-F238E27FC236}">
                <a16:creationId xmlns="" xmlns:a16="http://schemas.microsoft.com/office/drawing/2014/main" id="{71F11F27-23FF-4AD4-B1A5-2574938DF911}"/>
              </a:ext>
            </a:extLst>
          </p:cNvPr>
          <p:cNvSpPr txBox="1">
            <a:spLocks/>
          </p:cNvSpPr>
          <p:nvPr/>
        </p:nvSpPr>
        <p:spPr>
          <a:xfrm>
            <a:off x="1373255" y="4898993"/>
            <a:ext cx="907636" cy="407450"/>
          </a:xfrm>
          <a:prstGeom prst="rect">
            <a:avLst/>
          </a:prstGeom>
          <a:solidFill>
            <a:schemeClr val="bg1"/>
          </a:solidFill>
          <a:ln>
            <a:solidFill>
              <a:schemeClr val="tx1"/>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ISOCPEUR" panose="020B0604020202020204" pitchFamily="34" charset="0"/>
                <a:ea typeface="Roboto Lt" pitchFamily="2" charset="0"/>
              </a:rPr>
              <a:t>RELACIÓN HACIA MUESTRARIO</a:t>
            </a:r>
            <a:endParaRPr lang="es-EC" sz="900" dirty="0">
              <a:latin typeface="ISOCPEUR" panose="020B0604020202020204" pitchFamily="34" charset="0"/>
              <a:ea typeface="Roboto Lt" pitchFamily="2" charset="0"/>
            </a:endParaRPr>
          </a:p>
        </p:txBody>
      </p:sp>
      <p:sp>
        <p:nvSpPr>
          <p:cNvPr id="25" name="Título 1">
            <a:extLst>
              <a:ext uri="{FF2B5EF4-FFF2-40B4-BE49-F238E27FC236}">
                <a16:creationId xmlns="" xmlns:a16="http://schemas.microsoft.com/office/drawing/2014/main" id="{B5903730-A1FB-4BA1-8983-149D45BBF4B8}"/>
              </a:ext>
            </a:extLst>
          </p:cNvPr>
          <p:cNvSpPr txBox="1">
            <a:spLocks/>
          </p:cNvSpPr>
          <p:nvPr/>
        </p:nvSpPr>
        <p:spPr>
          <a:xfrm>
            <a:off x="1678354" y="4160588"/>
            <a:ext cx="1328166" cy="32777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700" dirty="0" smtClean="0">
                <a:latin typeface="ISOCPEUR" panose="020B0604020202020204" pitchFamily="34" charset="0"/>
                <a:ea typeface="Roboto Lt" pitchFamily="2" charset="0"/>
              </a:rPr>
              <a:t>PUNTO DE CONTROL</a:t>
            </a:r>
            <a:endParaRPr lang="es-EC" sz="700" dirty="0">
              <a:latin typeface="ISOCPEUR" panose="020B0604020202020204" pitchFamily="34" charset="0"/>
              <a:ea typeface="Roboto Lt" pitchFamily="2" charset="0"/>
            </a:endParaRPr>
          </a:p>
        </p:txBody>
      </p:sp>
      <p:cxnSp>
        <p:nvCxnSpPr>
          <p:cNvPr id="26" name="Conector recto de flecha 25">
            <a:extLst>
              <a:ext uri="{FF2B5EF4-FFF2-40B4-BE49-F238E27FC236}">
                <a16:creationId xmlns="" xmlns:a16="http://schemas.microsoft.com/office/drawing/2014/main" id="{E9325B4C-5694-47C5-A5F7-CB2C91ECF6E8}"/>
              </a:ext>
            </a:extLst>
          </p:cNvPr>
          <p:cNvCxnSpPr>
            <a:cxnSpLocks/>
            <a:endCxn id="11" idx="2"/>
          </p:cNvCxnSpPr>
          <p:nvPr/>
        </p:nvCxnSpPr>
        <p:spPr>
          <a:xfrm flipV="1">
            <a:off x="5477034" y="4019908"/>
            <a:ext cx="822451" cy="430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ítulo 1">
            <a:extLst>
              <a:ext uri="{FF2B5EF4-FFF2-40B4-BE49-F238E27FC236}">
                <a16:creationId xmlns="" xmlns:a16="http://schemas.microsoft.com/office/drawing/2014/main" id="{33F78520-2F8F-4482-AC78-4592D84DDE92}"/>
              </a:ext>
            </a:extLst>
          </p:cNvPr>
          <p:cNvSpPr txBox="1">
            <a:spLocks/>
          </p:cNvSpPr>
          <p:nvPr/>
        </p:nvSpPr>
        <p:spPr>
          <a:xfrm>
            <a:off x="5674361" y="3358958"/>
            <a:ext cx="864432" cy="427324"/>
          </a:xfrm>
          <a:prstGeom prst="rect">
            <a:avLst/>
          </a:prstGeom>
          <a:solidFill>
            <a:schemeClr val="bg1"/>
          </a:solidFill>
          <a:ln>
            <a:solidFill>
              <a:schemeClr val="tx1"/>
            </a:solidFill>
          </a:ln>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700" dirty="0" smtClean="0">
                <a:latin typeface="ISOCPEUR" panose="020B0604020202020204" pitchFamily="34" charset="0"/>
                <a:ea typeface="Roboto Lt" pitchFamily="2" charset="0"/>
              </a:rPr>
              <a:t>RELACIÓN DE </a:t>
            </a:r>
          </a:p>
          <a:p>
            <a:pPr algn="ctr"/>
            <a:r>
              <a:rPr lang="es-ES" sz="700" dirty="0" smtClean="0">
                <a:latin typeface="ISOCPEUR" panose="020B0604020202020204" pitchFamily="34" charset="0"/>
                <a:ea typeface="Roboto Lt" pitchFamily="2" charset="0"/>
              </a:rPr>
              <a:t>ENTORNO</a:t>
            </a:r>
            <a:endParaRPr lang="es-EC" sz="700" dirty="0">
              <a:latin typeface="ISOCPEUR" panose="020B0604020202020204" pitchFamily="34" charset="0"/>
              <a:ea typeface="Roboto Lt" pitchFamily="2" charset="0"/>
            </a:endParaRPr>
          </a:p>
        </p:txBody>
      </p:sp>
      <p:sp>
        <p:nvSpPr>
          <p:cNvPr id="29" name="Título 1">
            <a:extLst>
              <a:ext uri="{FF2B5EF4-FFF2-40B4-BE49-F238E27FC236}">
                <a16:creationId xmlns="" xmlns:a16="http://schemas.microsoft.com/office/drawing/2014/main" id="{44EEA42D-22CA-43AE-8C71-C171D3EF3444}"/>
              </a:ext>
            </a:extLst>
          </p:cNvPr>
          <p:cNvSpPr txBox="1">
            <a:spLocks/>
          </p:cNvSpPr>
          <p:nvPr/>
        </p:nvSpPr>
        <p:spPr>
          <a:xfrm>
            <a:off x="5527595" y="4923398"/>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ISOCPEUR" panose="020B0604020202020204" pitchFamily="34" charset="0"/>
                <a:ea typeface="Roboto Lt" pitchFamily="2" charset="0"/>
              </a:rPr>
              <a:t>PRIMERA APROXIMACIÓN</a:t>
            </a:r>
            <a:endParaRPr lang="es-EC" sz="900" dirty="0">
              <a:latin typeface="ISOCPEUR" panose="020B0604020202020204" pitchFamily="34" charset="0"/>
              <a:ea typeface="Roboto Lt" pitchFamily="2" charset="0"/>
            </a:endParaRPr>
          </a:p>
        </p:txBody>
      </p:sp>
      <p:cxnSp>
        <p:nvCxnSpPr>
          <p:cNvPr id="30" name="Conector recto de flecha 26">
            <a:extLst>
              <a:ext uri="{FF2B5EF4-FFF2-40B4-BE49-F238E27FC236}">
                <a16:creationId xmlns="" xmlns:a16="http://schemas.microsoft.com/office/drawing/2014/main" id="{5F90706A-5C5F-4AF6-8EB6-738CDA0685DB}"/>
              </a:ext>
            </a:extLst>
          </p:cNvPr>
          <p:cNvCxnSpPr>
            <a:cxnSpLocks/>
          </p:cNvCxnSpPr>
          <p:nvPr/>
        </p:nvCxnSpPr>
        <p:spPr>
          <a:xfrm flipV="1">
            <a:off x="3126201" y="3659499"/>
            <a:ext cx="1068659" cy="1478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Conector recto de flecha 26">
            <a:extLst>
              <a:ext uri="{FF2B5EF4-FFF2-40B4-BE49-F238E27FC236}">
                <a16:creationId xmlns="" xmlns:a16="http://schemas.microsoft.com/office/drawing/2014/main" id="{5F90706A-5C5F-4AF6-8EB6-738CDA0685DB}"/>
              </a:ext>
            </a:extLst>
          </p:cNvPr>
          <p:cNvCxnSpPr>
            <a:cxnSpLocks/>
            <a:stCxn id="29" idx="1"/>
          </p:cNvCxnSpPr>
          <p:nvPr/>
        </p:nvCxnSpPr>
        <p:spPr>
          <a:xfrm flipH="1" flipV="1">
            <a:off x="4453908" y="3659499"/>
            <a:ext cx="1073687" cy="14277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34 Rectángulo"/>
          <p:cNvSpPr/>
          <p:nvPr/>
        </p:nvSpPr>
        <p:spPr>
          <a:xfrm>
            <a:off x="5648126" y="1480111"/>
            <a:ext cx="1318561" cy="3443287"/>
          </a:xfrm>
          <a:prstGeom prst="rect">
            <a:avLst/>
          </a:prstGeom>
          <a:solidFill>
            <a:schemeClr val="bg1">
              <a:lumMod val="95000"/>
              <a:alpha val="19000"/>
            </a:schemeClr>
          </a:solidFill>
          <a:ln>
            <a:prstDash val="lgDash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cxnSp>
        <p:nvCxnSpPr>
          <p:cNvPr id="14" name="Conector recto de flecha 13">
            <a:extLst>
              <a:ext uri="{FF2B5EF4-FFF2-40B4-BE49-F238E27FC236}">
                <a16:creationId xmlns="" xmlns:a16="http://schemas.microsoft.com/office/drawing/2014/main" id="{4EE752D9-9A4A-4C0F-8D64-1F20BBC5A253}"/>
              </a:ext>
            </a:extLst>
          </p:cNvPr>
          <p:cNvCxnSpPr>
            <a:cxnSpLocks/>
          </p:cNvCxnSpPr>
          <p:nvPr/>
        </p:nvCxnSpPr>
        <p:spPr>
          <a:xfrm flipV="1">
            <a:off x="952500" y="4629082"/>
            <a:ext cx="2155046" cy="1505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365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1000" fill="hold"/>
                                        <p:tgtEl>
                                          <p:spTgt spid="2053"/>
                                        </p:tgtEl>
                                        <p:attrNameLst>
                                          <p:attrName>ppt_w</p:attrName>
                                        </p:attrNameLst>
                                      </p:cBhvr>
                                      <p:tavLst>
                                        <p:tav tm="0">
                                          <p:val>
                                            <p:fltVal val="0"/>
                                          </p:val>
                                        </p:tav>
                                        <p:tav tm="100000">
                                          <p:val>
                                            <p:strVal val="#ppt_w"/>
                                          </p:val>
                                        </p:tav>
                                      </p:tavLst>
                                    </p:anim>
                                    <p:anim calcmode="lin" valueType="num">
                                      <p:cBhvr>
                                        <p:cTn id="13" dur="1000" fill="hold"/>
                                        <p:tgtEl>
                                          <p:spTgt spid="2053"/>
                                        </p:tgtEl>
                                        <p:attrNameLst>
                                          <p:attrName>ppt_h</p:attrName>
                                        </p:attrNameLst>
                                      </p:cBhvr>
                                      <p:tavLst>
                                        <p:tav tm="0">
                                          <p:val>
                                            <p:fltVal val="0"/>
                                          </p:val>
                                        </p:tav>
                                        <p:tav tm="100000">
                                          <p:val>
                                            <p:strVal val="#ppt_h"/>
                                          </p:val>
                                        </p:tav>
                                      </p:tavLst>
                                    </p:anim>
                                    <p:anim calcmode="lin" valueType="num">
                                      <p:cBhvr>
                                        <p:cTn id="14" dur="1000" fill="hold"/>
                                        <p:tgtEl>
                                          <p:spTgt spid="2053"/>
                                        </p:tgtEl>
                                        <p:attrNameLst>
                                          <p:attrName>style.rotation</p:attrName>
                                        </p:attrNameLst>
                                      </p:cBhvr>
                                      <p:tavLst>
                                        <p:tav tm="0">
                                          <p:val>
                                            <p:fltVal val="90"/>
                                          </p:val>
                                        </p:tav>
                                        <p:tav tm="100000">
                                          <p:val>
                                            <p:fltVal val="0"/>
                                          </p:val>
                                        </p:tav>
                                      </p:tavLst>
                                    </p:anim>
                                    <p:animEffect transition="in" filter="fade">
                                      <p:cBhvr>
                                        <p:cTn id="15" dur="1000"/>
                                        <p:tgtEl>
                                          <p:spTgt spid="205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barn(inVertical)">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heel(1)">
                                      <p:cBhvr>
                                        <p:cTn id="25" dur="2000"/>
                                        <p:tgtEl>
                                          <p:spTgt spid="2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down)">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53" presetClass="entr" presetSubtype="16"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21" presetClass="entr" presetSubtype="1"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heel(1)">
                                      <p:cBhvr>
                                        <p:cTn id="57" dur="20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barn(inVertical)">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arn(inVertical)">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6" presetClass="entr" presetSubtype="16" fill="hold" grpId="0" nodeType="click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circle(in)">
                                      <p:cBhvr>
                                        <p:cTn id="79" dur="2000"/>
                                        <p:tgtEl>
                                          <p:spTgt spid="27"/>
                                        </p:tgtEl>
                                      </p:cBhvr>
                                    </p:animEffect>
                                  </p:childTnLst>
                                </p:cTn>
                              </p:par>
                              <p:par>
                                <p:cTn id="80" presetID="42"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6" presetClass="entr" presetSubtype="16" fill="hold" nodeType="with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circle(in)">
                                      <p:cBhvr>
                                        <p:cTn id="87" dur="2000"/>
                                        <p:tgtEl>
                                          <p:spTgt spid="26"/>
                                        </p:tgtEl>
                                      </p:cBhvr>
                                    </p:animEffect>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1000"/>
                                        <p:tgtEl>
                                          <p:spTgt spid="10"/>
                                        </p:tgtEl>
                                      </p:cBhvr>
                                    </p:animEffect>
                                    <p:anim calcmode="lin" valueType="num">
                                      <p:cBhvr>
                                        <p:cTn id="93" dur="1000" fill="hold"/>
                                        <p:tgtEl>
                                          <p:spTgt spid="10"/>
                                        </p:tgtEl>
                                        <p:attrNameLst>
                                          <p:attrName>ppt_x</p:attrName>
                                        </p:attrNameLst>
                                      </p:cBhvr>
                                      <p:tavLst>
                                        <p:tav tm="0">
                                          <p:val>
                                            <p:strVal val="#ppt_x"/>
                                          </p:val>
                                        </p:tav>
                                        <p:tav tm="100000">
                                          <p:val>
                                            <p:strVal val="#ppt_x"/>
                                          </p:val>
                                        </p:tav>
                                      </p:tavLst>
                                    </p:anim>
                                    <p:anim calcmode="lin" valueType="num">
                                      <p:cBhvr>
                                        <p:cTn id="94" dur="1000" fill="hold"/>
                                        <p:tgtEl>
                                          <p:spTgt spid="1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1000"/>
                                        <p:tgtEl>
                                          <p:spTgt spid="11"/>
                                        </p:tgtEl>
                                      </p:cBhvr>
                                    </p:animEffect>
                                    <p:anim calcmode="lin" valueType="num">
                                      <p:cBhvr>
                                        <p:cTn id="98" dur="1000" fill="hold"/>
                                        <p:tgtEl>
                                          <p:spTgt spid="11"/>
                                        </p:tgtEl>
                                        <p:attrNameLst>
                                          <p:attrName>ppt_x</p:attrName>
                                        </p:attrNameLst>
                                      </p:cBhvr>
                                      <p:tavLst>
                                        <p:tav tm="0">
                                          <p:val>
                                            <p:strVal val="#ppt_x"/>
                                          </p:val>
                                        </p:tav>
                                        <p:tav tm="100000">
                                          <p:val>
                                            <p:strVal val="#ppt_x"/>
                                          </p:val>
                                        </p:tav>
                                      </p:tavLst>
                                    </p:anim>
                                    <p:anim calcmode="lin" valueType="num">
                                      <p:cBhvr>
                                        <p:cTn id="9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6" presetClass="entr" presetSubtype="21" fill="hold" grpId="0" nodeType="click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barn(inVertical)">
                                      <p:cBhvr>
                                        <p:cTn id="10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24" grpId="0" animBg="1"/>
      <p:bldP spid="10" grpId="0" animBg="1"/>
      <p:bldP spid="11" grpId="0" animBg="1"/>
      <p:bldP spid="15" grpId="0" animBg="1"/>
      <p:bldP spid="16" grpId="0" animBg="1"/>
      <p:bldP spid="23" grpId="0" animBg="1"/>
      <p:bldP spid="25" grpId="0"/>
      <p:bldP spid="27" grpId="0" animBg="1"/>
      <p:bldP spid="29"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Intel\Desktop\CORRECCIONES\12121111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0" y="425450"/>
            <a:ext cx="8507413" cy="54229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305792" y="2006600"/>
            <a:ext cx="2056408" cy="27559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Rectángulo"/>
          <p:cNvSpPr/>
          <p:nvPr/>
        </p:nvSpPr>
        <p:spPr>
          <a:xfrm>
            <a:off x="3390900" y="2006600"/>
            <a:ext cx="2184400" cy="30480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6 Rectángulo"/>
          <p:cNvSpPr/>
          <p:nvPr/>
        </p:nvSpPr>
        <p:spPr>
          <a:xfrm>
            <a:off x="6538913" y="2006600"/>
            <a:ext cx="2184400" cy="27559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7 Rectángulo"/>
          <p:cNvSpPr/>
          <p:nvPr/>
        </p:nvSpPr>
        <p:spPr>
          <a:xfrm>
            <a:off x="23813" y="5207000"/>
            <a:ext cx="8699500" cy="8128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5708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39167" t="31338" r="25278" b="28333"/>
          <a:stretch/>
        </p:blipFill>
        <p:spPr bwMode="auto">
          <a:xfrm>
            <a:off x="334460" y="1054100"/>
            <a:ext cx="8420200" cy="5372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Elipse 6">
            <a:extLst>
              <a:ext uri="{FF2B5EF4-FFF2-40B4-BE49-F238E27FC236}">
                <a16:creationId xmlns="" xmlns:a16="http://schemas.microsoft.com/office/drawing/2014/main" id="{E015602D-542B-4DBF-9335-5F97CB33D3ED}"/>
              </a:ext>
            </a:extLst>
          </p:cNvPr>
          <p:cNvSpPr/>
          <p:nvPr/>
        </p:nvSpPr>
        <p:spPr>
          <a:xfrm>
            <a:off x="420815" y="5496643"/>
            <a:ext cx="929557" cy="929557"/>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Elipse 15">
            <a:extLst>
              <a:ext uri="{FF2B5EF4-FFF2-40B4-BE49-F238E27FC236}">
                <a16:creationId xmlns="" xmlns:a16="http://schemas.microsoft.com/office/drawing/2014/main" id="{08940668-ADAC-4753-B36B-89E82E135BDE}"/>
              </a:ext>
            </a:extLst>
          </p:cNvPr>
          <p:cNvSpPr/>
          <p:nvPr/>
        </p:nvSpPr>
        <p:spPr>
          <a:xfrm>
            <a:off x="5457521" y="2283656"/>
            <a:ext cx="990063" cy="990063"/>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Elipse 16">
            <a:extLst>
              <a:ext uri="{FF2B5EF4-FFF2-40B4-BE49-F238E27FC236}">
                <a16:creationId xmlns="" xmlns:a16="http://schemas.microsoft.com/office/drawing/2014/main" id="{22623649-22DE-4690-8EEE-3320CF871A70}"/>
              </a:ext>
            </a:extLst>
          </p:cNvPr>
          <p:cNvSpPr/>
          <p:nvPr/>
        </p:nvSpPr>
        <p:spPr>
          <a:xfrm>
            <a:off x="5457521" y="3273719"/>
            <a:ext cx="1347399" cy="1347399"/>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9" name="Conector recto 18">
            <a:extLst>
              <a:ext uri="{FF2B5EF4-FFF2-40B4-BE49-F238E27FC236}">
                <a16:creationId xmlns="" xmlns:a16="http://schemas.microsoft.com/office/drawing/2014/main" id="{6182E998-F5AE-4765-A46F-817B7DDF0060}"/>
              </a:ext>
            </a:extLst>
          </p:cNvPr>
          <p:cNvCxnSpPr/>
          <p:nvPr/>
        </p:nvCxnSpPr>
        <p:spPr>
          <a:xfrm flipV="1">
            <a:off x="885593" y="4324926"/>
            <a:ext cx="3773959" cy="193617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ítulo 1">
            <a:extLst>
              <a:ext uri="{FF2B5EF4-FFF2-40B4-BE49-F238E27FC236}">
                <a16:creationId xmlns="" xmlns:a16="http://schemas.microsoft.com/office/drawing/2014/main" id="{F98D86B9-842D-4FC7-B138-B3664CC3A3B7}"/>
              </a:ext>
            </a:extLst>
          </p:cNvPr>
          <p:cNvSpPr txBox="1">
            <a:spLocks/>
          </p:cNvSpPr>
          <p:nvPr/>
        </p:nvSpPr>
        <p:spPr>
          <a:xfrm>
            <a:off x="618529" y="535830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MUESTARIO APRENDIZAJE</a:t>
            </a:r>
            <a:endParaRPr lang="es-EC" sz="900" dirty="0">
              <a:latin typeface="Arial Narrow" panose="020B0606020202030204" pitchFamily="34" charset="0"/>
              <a:ea typeface="Roboto Lt" pitchFamily="2" charset="0"/>
            </a:endParaRPr>
          </a:p>
        </p:txBody>
      </p:sp>
      <p:sp>
        <p:nvSpPr>
          <p:cNvPr id="14" name="Título 1">
            <a:extLst>
              <a:ext uri="{FF2B5EF4-FFF2-40B4-BE49-F238E27FC236}">
                <a16:creationId xmlns="" xmlns:a16="http://schemas.microsoft.com/office/drawing/2014/main" id="{F98D86B9-842D-4FC7-B138-B3664CC3A3B7}"/>
              </a:ext>
            </a:extLst>
          </p:cNvPr>
          <p:cNvSpPr txBox="1">
            <a:spLocks/>
          </p:cNvSpPr>
          <p:nvPr/>
        </p:nvSpPr>
        <p:spPr>
          <a:xfrm>
            <a:off x="5502154" y="382673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APROPIACIACIÓN DE ESPACIO</a:t>
            </a:r>
            <a:endParaRPr lang="es-EC" sz="900" dirty="0">
              <a:latin typeface="Arial Narrow" panose="020B0606020202030204" pitchFamily="34" charset="0"/>
              <a:ea typeface="Roboto Lt" pitchFamily="2" charset="0"/>
            </a:endParaRPr>
          </a:p>
        </p:txBody>
      </p:sp>
      <p:sp>
        <p:nvSpPr>
          <p:cNvPr id="15" name="Elipse 15">
            <a:extLst>
              <a:ext uri="{FF2B5EF4-FFF2-40B4-BE49-F238E27FC236}">
                <a16:creationId xmlns="" xmlns:a16="http://schemas.microsoft.com/office/drawing/2014/main" id="{08940668-ADAC-4753-B36B-89E82E135BDE}"/>
              </a:ext>
            </a:extLst>
          </p:cNvPr>
          <p:cNvSpPr/>
          <p:nvPr/>
        </p:nvSpPr>
        <p:spPr>
          <a:xfrm>
            <a:off x="5457521" y="1278012"/>
            <a:ext cx="990063" cy="990063"/>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8" name="Conector recto 23">
            <a:extLst>
              <a:ext uri="{FF2B5EF4-FFF2-40B4-BE49-F238E27FC236}">
                <a16:creationId xmlns="" xmlns:a16="http://schemas.microsoft.com/office/drawing/2014/main" id="{7F1701C2-662E-46C1-8309-D655E4478F60}"/>
              </a:ext>
            </a:extLst>
          </p:cNvPr>
          <p:cNvCxnSpPr/>
          <p:nvPr/>
        </p:nvCxnSpPr>
        <p:spPr>
          <a:xfrm>
            <a:off x="5952552" y="1278012"/>
            <a:ext cx="171252" cy="2462138"/>
          </a:xfrm>
          <a:prstGeom prst="line">
            <a:avLst/>
          </a:prstGeom>
        </p:spPr>
        <p:style>
          <a:lnRef idx="1">
            <a:schemeClr val="dk1"/>
          </a:lnRef>
          <a:fillRef idx="0">
            <a:schemeClr val="dk1"/>
          </a:fillRef>
          <a:effectRef idx="0">
            <a:schemeClr val="dk1"/>
          </a:effectRef>
          <a:fontRef idx="minor">
            <a:schemeClr val="tx1"/>
          </a:fontRef>
        </p:style>
      </p:cxnSp>
      <p:sp>
        <p:nvSpPr>
          <p:cNvPr id="23" name="Título 1">
            <a:extLst>
              <a:ext uri="{FF2B5EF4-FFF2-40B4-BE49-F238E27FC236}">
                <a16:creationId xmlns="" xmlns:a16="http://schemas.microsoft.com/office/drawing/2014/main" id="{F98D86B9-842D-4FC7-B138-B3664CC3A3B7}"/>
              </a:ext>
            </a:extLst>
          </p:cNvPr>
          <p:cNvSpPr txBox="1">
            <a:spLocks/>
          </p:cNvSpPr>
          <p:nvPr/>
        </p:nvSpPr>
        <p:spPr>
          <a:xfrm>
            <a:off x="5952552" y="2575498"/>
            <a:ext cx="1430164"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BOSQUE PROTECCIÓN</a:t>
            </a:r>
          </a:p>
          <a:p>
            <a:pPr algn="ctr"/>
            <a:r>
              <a:rPr lang="es-ES" sz="900" dirty="0" smtClean="0">
                <a:latin typeface="Arial Narrow" panose="020B0606020202030204" pitchFamily="34" charset="0"/>
                <a:ea typeface="Roboto Lt" pitchFamily="2" charset="0"/>
              </a:rPr>
              <a:t>BORDE ALTO DE QUEBRADA</a:t>
            </a:r>
            <a:endParaRPr lang="es-EC" sz="900" dirty="0">
              <a:latin typeface="Arial Narrow" panose="020B0606020202030204" pitchFamily="34" charset="0"/>
              <a:ea typeface="Roboto Lt" pitchFamily="2" charset="0"/>
            </a:endParaRPr>
          </a:p>
        </p:txBody>
      </p:sp>
      <p:sp>
        <p:nvSpPr>
          <p:cNvPr id="21" name="Elipse 20">
            <a:extLst>
              <a:ext uri="{FF2B5EF4-FFF2-40B4-BE49-F238E27FC236}">
                <a16:creationId xmlns="" xmlns:a16="http://schemas.microsoft.com/office/drawing/2014/main" id="{6BE69276-CAB6-442E-9FEA-5ECE7F1B27ED}"/>
              </a:ext>
            </a:extLst>
          </p:cNvPr>
          <p:cNvSpPr/>
          <p:nvPr/>
        </p:nvSpPr>
        <p:spPr>
          <a:xfrm>
            <a:off x="4319384" y="3984757"/>
            <a:ext cx="680336" cy="680336"/>
          </a:xfrm>
          <a:prstGeom prst="ellipse">
            <a:avLst/>
          </a:prstGeom>
          <a:solidFill>
            <a:schemeClr val="tx1">
              <a:lumMod val="95000"/>
              <a:lumOff val="5000"/>
            </a:schemeClr>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24" name="Conector recto 23">
            <a:extLst>
              <a:ext uri="{FF2B5EF4-FFF2-40B4-BE49-F238E27FC236}">
                <a16:creationId xmlns="" xmlns:a16="http://schemas.microsoft.com/office/drawing/2014/main" id="{7F1701C2-662E-46C1-8309-D655E4478F60}"/>
              </a:ext>
            </a:extLst>
          </p:cNvPr>
          <p:cNvCxnSpPr/>
          <p:nvPr/>
        </p:nvCxnSpPr>
        <p:spPr>
          <a:xfrm flipH="1">
            <a:off x="4809220" y="3273719"/>
            <a:ext cx="1638364" cy="1142813"/>
          </a:xfrm>
          <a:prstGeom prst="line">
            <a:avLst/>
          </a:prstGeom>
        </p:spPr>
        <p:style>
          <a:lnRef idx="1">
            <a:schemeClr val="dk1"/>
          </a:lnRef>
          <a:fillRef idx="0">
            <a:schemeClr val="dk1"/>
          </a:fillRef>
          <a:effectRef idx="0">
            <a:schemeClr val="dk1"/>
          </a:effectRef>
          <a:fontRef idx="minor">
            <a:schemeClr val="tx1"/>
          </a:fontRef>
        </p:style>
      </p:cxnSp>
      <p:sp>
        <p:nvSpPr>
          <p:cNvPr id="20" name="Título 1">
            <a:extLst>
              <a:ext uri="{FF2B5EF4-FFF2-40B4-BE49-F238E27FC236}">
                <a16:creationId xmlns="" xmlns:a16="http://schemas.microsoft.com/office/drawing/2014/main" id="{31C182D2-226F-4522-BCB0-0EDE3EBF19AE}"/>
              </a:ext>
            </a:extLst>
          </p:cNvPr>
          <p:cNvSpPr txBox="1">
            <a:spLocks/>
          </p:cNvSpPr>
          <p:nvPr/>
        </p:nvSpPr>
        <p:spPr>
          <a:xfrm>
            <a:off x="4110488" y="462804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TRANSICIÓN</a:t>
            </a:r>
            <a:endParaRPr lang="es-EC" sz="900" dirty="0">
              <a:latin typeface="Arial Narrow" panose="020B0606020202030204" pitchFamily="34" charset="0"/>
              <a:ea typeface="Roboto Lt" pitchFamily="2" charset="0"/>
            </a:endParaRPr>
          </a:p>
        </p:txBody>
      </p:sp>
      <p:sp>
        <p:nvSpPr>
          <p:cNvPr id="25" name="Título 1">
            <a:extLst>
              <a:ext uri="{FF2B5EF4-FFF2-40B4-BE49-F238E27FC236}">
                <a16:creationId xmlns="" xmlns:a16="http://schemas.microsoft.com/office/drawing/2014/main" id="{B2498A4A-11F9-4A4C-A9F4-B8A741C3643E}"/>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100" b="1" dirty="0">
                <a:latin typeface="ISOCPEUR" panose="020B0604020202020204" pitchFamily="34" charset="0"/>
                <a:ea typeface="Roboto Cn" pitchFamily="2" charset="0"/>
              </a:rPr>
              <a:t>TERRENO DE INTERVENCIÓN </a:t>
            </a:r>
          </a:p>
          <a:p>
            <a:r>
              <a:rPr lang="es-EC" sz="1000" dirty="0" smtClean="0">
                <a:solidFill>
                  <a:schemeClr val="bg1">
                    <a:lumMod val="50000"/>
                  </a:schemeClr>
                </a:solidFill>
                <a:latin typeface="ISOCPEUR" panose="020B0604020202020204" pitchFamily="34" charset="0"/>
                <a:ea typeface="Roboto Lt" pitchFamily="2" charset="0"/>
              </a:rPr>
              <a:t>  ESTRATEGIAS </a:t>
            </a:r>
            <a:r>
              <a:rPr lang="es-EC" sz="1000" dirty="0">
                <a:solidFill>
                  <a:schemeClr val="bg1">
                    <a:lumMod val="50000"/>
                  </a:schemeClr>
                </a:solidFill>
                <a:latin typeface="ISOCPEUR" panose="020B0604020202020204" pitchFamily="34" charset="0"/>
                <a:ea typeface="Roboto Lt" pitchFamily="2" charset="0"/>
              </a:rPr>
              <a:t>DE IMPLANTACIÓN</a:t>
            </a:r>
          </a:p>
        </p:txBody>
      </p:sp>
    </p:spTree>
    <p:extLst>
      <p:ext uri="{BB962C8B-B14F-4D97-AF65-F5344CB8AC3E}">
        <p14:creationId xmlns:p14="http://schemas.microsoft.com/office/powerpoint/2010/main" val="1451408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heel(1)">
                                      <p:cBhvr>
                                        <p:cTn id="14" dur="2000"/>
                                        <p:tgtEl>
                                          <p:spTgt spid="1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anim calcmode="lin" valueType="num">
                                      <p:cBhvr>
                                        <p:cTn id="24" dur="1000" fill="hold"/>
                                        <p:tgtEl>
                                          <p:spTgt spid="15"/>
                                        </p:tgtEl>
                                        <p:attrNameLst>
                                          <p:attrName>style.rotation</p:attrName>
                                        </p:attrNameLst>
                                      </p:cBhvr>
                                      <p:tavLst>
                                        <p:tav tm="0">
                                          <p:val>
                                            <p:fltVal val="90"/>
                                          </p:val>
                                        </p:tav>
                                        <p:tav tm="100000">
                                          <p:val>
                                            <p:fltVal val="0"/>
                                          </p:val>
                                        </p:tav>
                                      </p:tavLst>
                                    </p:anim>
                                    <p:animEffect transition="in" filter="fade">
                                      <p:cBhvr>
                                        <p:cTn id="25" dur="1000"/>
                                        <p:tgtEl>
                                          <p:spTgt spid="15"/>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ppt_w</p:attrName>
                                        </p:attrNameLst>
                                      </p:cBhvr>
                                      <p:tavLst>
                                        <p:tav tm="0">
                                          <p:val>
                                            <p:fltVal val="0"/>
                                          </p:val>
                                        </p:tav>
                                        <p:tav tm="100000">
                                          <p:val>
                                            <p:strVal val="#ppt_w"/>
                                          </p:val>
                                        </p:tav>
                                      </p:tavLst>
                                    </p:anim>
                                    <p:anim calcmode="lin" valueType="num">
                                      <p:cBhvr>
                                        <p:cTn id="29" dur="1000" fill="hold"/>
                                        <p:tgtEl>
                                          <p:spTgt spid="16"/>
                                        </p:tgtEl>
                                        <p:attrNameLst>
                                          <p:attrName>ppt_h</p:attrName>
                                        </p:attrNameLst>
                                      </p:cBhvr>
                                      <p:tavLst>
                                        <p:tav tm="0">
                                          <p:val>
                                            <p:fltVal val="0"/>
                                          </p:val>
                                        </p:tav>
                                        <p:tav tm="100000">
                                          <p:val>
                                            <p:strVal val="#ppt_h"/>
                                          </p:val>
                                        </p:tav>
                                      </p:tavLst>
                                    </p:anim>
                                    <p:anim calcmode="lin" valueType="num">
                                      <p:cBhvr>
                                        <p:cTn id="30" dur="1000" fill="hold"/>
                                        <p:tgtEl>
                                          <p:spTgt spid="16"/>
                                        </p:tgtEl>
                                        <p:attrNameLst>
                                          <p:attrName>style.rotation</p:attrName>
                                        </p:attrNameLst>
                                      </p:cBhvr>
                                      <p:tavLst>
                                        <p:tav tm="0">
                                          <p:val>
                                            <p:fltVal val="90"/>
                                          </p:val>
                                        </p:tav>
                                        <p:tav tm="100000">
                                          <p:val>
                                            <p:fltVal val="0"/>
                                          </p:val>
                                        </p:tav>
                                      </p:tavLst>
                                    </p:anim>
                                    <p:animEffect transition="in" filter="fade">
                                      <p:cBhvr>
                                        <p:cTn id="31" dur="10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circle(in)">
                                      <p:cBhvr>
                                        <p:cTn id="36" dur="20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45"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2000"/>
                                        <p:tgtEl>
                                          <p:spTgt spid="23"/>
                                        </p:tgtEl>
                                      </p:cBhvr>
                                    </p:animEffect>
                                    <p:anim calcmode="lin" valueType="num">
                                      <p:cBhvr>
                                        <p:cTn id="42" dur="2000" fill="hold"/>
                                        <p:tgtEl>
                                          <p:spTgt spid="23"/>
                                        </p:tgtEl>
                                        <p:attrNameLst>
                                          <p:attrName>ppt_w</p:attrName>
                                        </p:attrNameLst>
                                      </p:cBhvr>
                                      <p:tavLst>
                                        <p:tav tm="0" fmla="#ppt_w*sin(2.5*pi*$)">
                                          <p:val>
                                            <p:fltVal val="0"/>
                                          </p:val>
                                        </p:tav>
                                        <p:tav tm="100000">
                                          <p:val>
                                            <p:fltVal val="1"/>
                                          </p:val>
                                        </p:tav>
                                      </p:tavLst>
                                    </p:anim>
                                    <p:anim calcmode="lin" valueType="num">
                                      <p:cBhvr>
                                        <p:cTn id="43" dur="2000" fill="hold"/>
                                        <p:tgtEl>
                                          <p:spTgt spid="23"/>
                                        </p:tgtEl>
                                        <p:attrNameLst>
                                          <p:attrName>ppt_h</p:attrName>
                                        </p:attrNameLst>
                                      </p:cBhvr>
                                      <p:tavLst>
                                        <p:tav tm="0">
                                          <p:val>
                                            <p:strVal val="#ppt_h"/>
                                          </p:val>
                                        </p:tav>
                                        <p:tav tm="100000">
                                          <p:val>
                                            <p:strVal val="#ppt_h"/>
                                          </p:val>
                                        </p:tav>
                                      </p:tavLst>
                                    </p:anim>
                                  </p:childTnLst>
                                </p:cTn>
                              </p:par>
                              <p:par>
                                <p:cTn id="44" presetID="22" presetClass="entr" presetSubtype="4"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500"/>
                                        <p:tgtEl>
                                          <p:spTgt spid="24"/>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circle(in)">
                                      <p:cBhvr>
                                        <p:cTn id="51" dur="10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7"/>
                                        </p:tgtEl>
                                        <p:attrNameLst>
                                          <p:attrName>style.visibility</p:attrName>
                                        </p:attrNameLst>
                                      </p:cBhvr>
                                      <p:to>
                                        <p:strVal val="visible"/>
                                      </p:to>
                                    </p:set>
                                    <p:anim calcmode="lin" valueType="num">
                                      <p:cBhvr>
                                        <p:cTn id="69" dur="500" fill="hold"/>
                                        <p:tgtEl>
                                          <p:spTgt spid="7"/>
                                        </p:tgtEl>
                                        <p:attrNameLst>
                                          <p:attrName>ppt_w</p:attrName>
                                        </p:attrNameLst>
                                      </p:cBhvr>
                                      <p:tavLst>
                                        <p:tav tm="0">
                                          <p:val>
                                            <p:fltVal val="0"/>
                                          </p:val>
                                        </p:tav>
                                        <p:tav tm="100000">
                                          <p:val>
                                            <p:strVal val="#ppt_w"/>
                                          </p:val>
                                        </p:tav>
                                      </p:tavLst>
                                    </p:anim>
                                    <p:anim calcmode="lin" valueType="num">
                                      <p:cBhvr>
                                        <p:cTn id="70" dur="500" fill="hold"/>
                                        <p:tgtEl>
                                          <p:spTgt spid="7"/>
                                        </p:tgtEl>
                                        <p:attrNameLst>
                                          <p:attrName>ppt_h</p:attrName>
                                        </p:attrNameLst>
                                      </p:cBhvr>
                                      <p:tavLst>
                                        <p:tav tm="0">
                                          <p:val>
                                            <p:fltVal val="0"/>
                                          </p:val>
                                        </p:tav>
                                        <p:tav tm="100000">
                                          <p:val>
                                            <p:strVal val="#ppt_h"/>
                                          </p:val>
                                        </p:tav>
                                      </p:tavLst>
                                    </p:anim>
                                    <p:animEffect transition="in" filter="fade">
                                      <p:cBhvr>
                                        <p:cTn id="71" dur="500"/>
                                        <p:tgtEl>
                                          <p:spTgt spid="7"/>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down)">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6" presetClass="entr" presetSubtype="16" fill="hold" grpId="0" nodeType="click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circle(in)">
                                      <p:cBhvr>
                                        <p:cTn id="79"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animBg="1"/>
      <p:bldP spid="22" grpId="0"/>
      <p:bldP spid="14" grpId="0"/>
      <p:bldP spid="15" grpId="0" animBg="1"/>
      <p:bldP spid="23" grpId="0"/>
      <p:bldP spid="21" grpId="0" animBg="1"/>
      <p:bldP spid="20" grpId="0"/>
      <p:bldP spid="2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39167" t="31338" r="25278" b="28333"/>
          <a:stretch/>
        </p:blipFill>
        <p:spPr bwMode="auto">
          <a:xfrm>
            <a:off x="334460" y="1054100"/>
            <a:ext cx="8420200" cy="5372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ítulo 1">
            <a:extLst>
              <a:ext uri="{FF2B5EF4-FFF2-40B4-BE49-F238E27FC236}">
                <a16:creationId xmlns="" xmlns:a16="http://schemas.microsoft.com/office/drawing/2014/main" id="{B2498A4A-11F9-4A4C-A9F4-B8A741C3643E}"/>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100" b="1" dirty="0">
                <a:latin typeface="ISOCPEUR" panose="020B0604020202020204" pitchFamily="34" charset="0"/>
                <a:ea typeface="Roboto Cn" pitchFamily="2" charset="0"/>
              </a:rPr>
              <a:t>TERRENO DE INTERVENCIÓN </a:t>
            </a:r>
          </a:p>
          <a:p>
            <a:r>
              <a:rPr lang="es-EC" sz="1000" dirty="0" smtClean="0">
                <a:solidFill>
                  <a:schemeClr val="bg1">
                    <a:lumMod val="50000"/>
                  </a:schemeClr>
                </a:solidFill>
                <a:latin typeface="ISOCPEUR" panose="020B0604020202020204" pitchFamily="34" charset="0"/>
                <a:ea typeface="Roboto Lt" pitchFamily="2" charset="0"/>
              </a:rPr>
              <a:t>  ESTRATEGIAS </a:t>
            </a:r>
            <a:r>
              <a:rPr lang="es-EC" sz="1000" dirty="0">
                <a:solidFill>
                  <a:schemeClr val="bg1">
                    <a:lumMod val="50000"/>
                  </a:schemeClr>
                </a:solidFill>
                <a:latin typeface="ISOCPEUR" panose="020B0604020202020204" pitchFamily="34" charset="0"/>
                <a:ea typeface="Roboto Lt" pitchFamily="2" charset="0"/>
              </a:rPr>
              <a:t>DE IMPLANTACIÓN</a:t>
            </a:r>
          </a:p>
        </p:txBody>
      </p:sp>
      <p:sp>
        <p:nvSpPr>
          <p:cNvPr id="7" name="Elipse 6">
            <a:extLst>
              <a:ext uri="{FF2B5EF4-FFF2-40B4-BE49-F238E27FC236}">
                <a16:creationId xmlns="" xmlns:a16="http://schemas.microsoft.com/office/drawing/2014/main" id="{4998A11B-2028-4FAE-AD4A-95F90102B23A}"/>
              </a:ext>
            </a:extLst>
          </p:cNvPr>
          <p:cNvSpPr/>
          <p:nvPr/>
        </p:nvSpPr>
        <p:spPr>
          <a:xfrm>
            <a:off x="3112505" y="2383829"/>
            <a:ext cx="805034" cy="8050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Elipse 7">
            <a:extLst>
              <a:ext uri="{FF2B5EF4-FFF2-40B4-BE49-F238E27FC236}">
                <a16:creationId xmlns="" xmlns:a16="http://schemas.microsoft.com/office/drawing/2014/main" id="{2DFCEC10-41A0-4471-BD5A-A513BB4E2A84}"/>
              </a:ext>
            </a:extLst>
          </p:cNvPr>
          <p:cNvSpPr/>
          <p:nvPr/>
        </p:nvSpPr>
        <p:spPr>
          <a:xfrm>
            <a:off x="4368858" y="2711603"/>
            <a:ext cx="805034" cy="8050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3" name="Elipse 12">
            <a:extLst>
              <a:ext uri="{FF2B5EF4-FFF2-40B4-BE49-F238E27FC236}">
                <a16:creationId xmlns="" xmlns:a16="http://schemas.microsoft.com/office/drawing/2014/main" id="{CC110490-DE3C-4206-962D-B432C4011C33}"/>
              </a:ext>
            </a:extLst>
          </p:cNvPr>
          <p:cNvSpPr/>
          <p:nvPr/>
        </p:nvSpPr>
        <p:spPr>
          <a:xfrm>
            <a:off x="3466517" y="3416672"/>
            <a:ext cx="805034" cy="8050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5" name="Conector recto 14">
            <a:extLst>
              <a:ext uri="{FF2B5EF4-FFF2-40B4-BE49-F238E27FC236}">
                <a16:creationId xmlns="" xmlns:a16="http://schemas.microsoft.com/office/drawing/2014/main" id="{A9C7FF42-B359-4B63-BC31-A4BF25651974}"/>
              </a:ext>
            </a:extLst>
          </p:cNvPr>
          <p:cNvCxnSpPr/>
          <p:nvPr/>
        </p:nvCxnSpPr>
        <p:spPr>
          <a:xfrm>
            <a:off x="6156511" y="1366430"/>
            <a:ext cx="57897" cy="2540038"/>
          </a:xfrm>
          <a:prstGeom prst="line">
            <a:avLst/>
          </a:prstGeom>
          <a:ln w="60325"/>
        </p:spPr>
        <p:style>
          <a:lnRef idx="1">
            <a:schemeClr val="dk1"/>
          </a:lnRef>
          <a:fillRef idx="0">
            <a:schemeClr val="dk1"/>
          </a:fillRef>
          <a:effectRef idx="0">
            <a:schemeClr val="dk1"/>
          </a:effectRef>
          <a:fontRef idx="minor">
            <a:schemeClr val="tx1"/>
          </a:fontRef>
        </p:style>
      </p:cxnSp>
      <p:sp>
        <p:nvSpPr>
          <p:cNvPr id="17" name="Título 1">
            <a:extLst>
              <a:ext uri="{FF2B5EF4-FFF2-40B4-BE49-F238E27FC236}">
                <a16:creationId xmlns="" xmlns:a16="http://schemas.microsoft.com/office/drawing/2014/main" id="{5A815F91-3009-4DE0-B294-FBBCC0028B5D}"/>
              </a:ext>
            </a:extLst>
          </p:cNvPr>
          <p:cNvSpPr txBox="1">
            <a:spLocks/>
          </p:cNvSpPr>
          <p:nvPr/>
        </p:nvSpPr>
        <p:spPr>
          <a:xfrm>
            <a:off x="5492428" y="4057819"/>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FRANJA DE PROTECCIÓN</a:t>
            </a:r>
            <a:endParaRPr lang="es-EC" sz="900" dirty="0">
              <a:latin typeface="Arial Narrow" panose="020B0606020202030204" pitchFamily="34" charset="0"/>
              <a:ea typeface="Roboto Lt" pitchFamily="2" charset="0"/>
            </a:endParaRPr>
          </a:p>
        </p:txBody>
      </p:sp>
      <p:sp>
        <p:nvSpPr>
          <p:cNvPr id="19" name="18 Rectángulo"/>
          <p:cNvSpPr/>
          <p:nvPr/>
        </p:nvSpPr>
        <p:spPr>
          <a:xfrm rot="20591464">
            <a:off x="6785909" y="1402134"/>
            <a:ext cx="968574" cy="2905482"/>
          </a:xfrm>
          <a:prstGeom prst="rect">
            <a:avLst/>
          </a:prstGeom>
          <a:solidFill>
            <a:schemeClr val="bg1">
              <a:lumMod val="95000"/>
              <a:alpha val="19000"/>
            </a:schemeClr>
          </a:solidFill>
          <a:ln>
            <a:prstDash val="lgDash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cxnSp>
        <p:nvCxnSpPr>
          <p:cNvPr id="20" name="Conector recto de flecha 13">
            <a:extLst>
              <a:ext uri="{FF2B5EF4-FFF2-40B4-BE49-F238E27FC236}">
                <a16:creationId xmlns="" xmlns:a16="http://schemas.microsoft.com/office/drawing/2014/main" id="{A1074A48-4263-47E5-A793-4C7C4303B469}"/>
              </a:ext>
            </a:extLst>
          </p:cNvPr>
          <p:cNvCxnSpPr/>
          <p:nvPr/>
        </p:nvCxnSpPr>
        <p:spPr>
          <a:xfrm>
            <a:off x="5956994" y="2288540"/>
            <a:ext cx="863600"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13">
            <a:extLst>
              <a:ext uri="{FF2B5EF4-FFF2-40B4-BE49-F238E27FC236}">
                <a16:creationId xmlns="" xmlns:a16="http://schemas.microsoft.com/office/drawing/2014/main" id="{A1074A48-4263-47E5-A793-4C7C4303B469}"/>
              </a:ext>
            </a:extLst>
          </p:cNvPr>
          <p:cNvCxnSpPr/>
          <p:nvPr/>
        </p:nvCxnSpPr>
        <p:spPr>
          <a:xfrm>
            <a:off x="6214408" y="2776186"/>
            <a:ext cx="863600"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13">
            <a:extLst>
              <a:ext uri="{FF2B5EF4-FFF2-40B4-BE49-F238E27FC236}">
                <a16:creationId xmlns="" xmlns:a16="http://schemas.microsoft.com/office/drawing/2014/main" id="{A1074A48-4263-47E5-A793-4C7C4303B469}"/>
              </a:ext>
            </a:extLst>
          </p:cNvPr>
          <p:cNvCxnSpPr/>
          <p:nvPr/>
        </p:nvCxnSpPr>
        <p:spPr>
          <a:xfrm>
            <a:off x="6431002" y="3411558"/>
            <a:ext cx="863600"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13">
            <a:extLst>
              <a:ext uri="{FF2B5EF4-FFF2-40B4-BE49-F238E27FC236}">
                <a16:creationId xmlns="" xmlns:a16="http://schemas.microsoft.com/office/drawing/2014/main" id="{A1074A48-4263-47E5-A793-4C7C4303B469}"/>
              </a:ext>
            </a:extLst>
          </p:cNvPr>
          <p:cNvCxnSpPr/>
          <p:nvPr/>
        </p:nvCxnSpPr>
        <p:spPr>
          <a:xfrm>
            <a:off x="6740604" y="3742581"/>
            <a:ext cx="863600"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ítulo 1">
            <a:extLst>
              <a:ext uri="{FF2B5EF4-FFF2-40B4-BE49-F238E27FC236}">
                <a16:creationId xmlns="" xmlns:a16="http://schemas.microsoft.com/office/drawing/2014/main" id="{5A815F91-3009-4DE0-B294-FBBCC0028B5D}"/>
              </a:ext>
            </a:extLst>
          </p:cNvPr>
          <p:cNvSpPr txBox="1">
            <a:spLocks/>
          </p:cNvSpPr>
          <p:nvPr/>
        </p:nvSpPr>
        <p:spPr>
          <a:xfrm>
            <a:off x="7078008" y="2349822"/>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MUESTARIO MIRADOR</a:t>
            </a:r>
            <a:endParaRPr lang="es-EC" sz="900" dirty="0">
              <a:latin typeface="Arial Narrow" panose="020B0606020202030204" pitchFamily="34" charset="0"/>
              <a:ea typeface="Roboto Lt" pitchFamily="2" charset="0"/>
            </a:endParaRPr>
          </a:p>
        </p:txBody>
      </p:sp>
      <p:cxnSp>
        <p:nvCxnSpPr>
          <p:cNvPr id="25"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5283200" y="2734746"/>
            <a:ext cx="859798" cy="78189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6" name="Título 1">
            <a:extLst>
              <a:ext uri="{FF2B5EF4-FFF2-40B4-BE49-F238E27FC236}">
                <a16:creationId xmlns="" xmlns:a16="http://schemas.microsoft.com/office/drawing/2014/main" id="{908151F1-59D8-467A-8489-1AB74CDC4AF1}"/>
              </a:ext>
            </a:extLst>
          </p:cNvPr>
          <p:cNvSpPr txBox="1">
            <a:spLocks/>
          </p:cNvSpPr>
          <p:nvPr/>
        </p:nvSpPr>
        <p:spPr>
          <a:xfrm>
            <a:off x="3443209" y="308255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APRENDIZAJE AGROECOLÓGICO</a:t>
            </a:r>
            <a:endParaRPr lang="es-EC" sz="900" dirty="0">
              <a:latin typeface="Arial Narrow" panose="020B0606020202030204" pitchFamily="34" charset="0"/>
              <a:ea typeface="Roboto Lt" pitchFamily="2" charset="0"/>
            </a:endParaRPr>
          </a:p>
        </p:txBody>
      </p:sp>
      <p:cxnSp>
        <p:nvCxnSpPr>
          <p:cNvPr id="31"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939800" y="3994648"/>
            <a:ext cx="2307598" cy="21394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2" name="31 Rectángulo"/>
          <p:cNvSpPr/>
          <p:nvPr/>
        </p:nvSpPr>
        <p:spPr>
          <a:xfrm>
            <a:off x="500578" y="5930900"/>
            <a:ext cx="577903" cy="406400"/>
          </a:xfrm>
          <a:prstGeom prst="rect">
            <a:avLst/>
          </a:prstGeom>
          <a:solidFill>
            <a:schemeClr val="bg1">
              <a:lumMod val="95000"/>
              <a:alpha val="19000"/>
            </a:schemeClr>
          </a:solidFill>
          <a:ln>
            <a:prstDash val="lgDash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34" name="Título 1">
            <a:extLst>
              <a:ext uri="{FF2B5EF4-FFF2-40B4-BE49-F238E27FC236}">
                <a16:creationId xmlns="" xmlns:a16="http://schemas.microsoft.com/office/drawing/2014/main" id="{908151F1-59D8-467A-8489-1AB74CDC4AF1}"/>
              </a:ext>
            </a:extLst>
          </p:cNvPr>
          <p:cNvSpPr txBox="1">
            <a:spLocks/>
          </p:cNvSpPr>
          <p:nvPr/>
        </p:nvSpPr>
        <p:spPr>
          <a:xfrm>
            <a:off x="334460" y="544475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MUESTARIO DE PRÁCTICA</a:t>
            </a:r>
            <a:endParaRPr lang="es-EC" sz="900" dirty="0">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37339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1000" fill="hold"/>
                                        <p:tgtEl>
                                          <p:spTgt spid="20"/>
                                        </p:tgtEl>
                                        <p:attrNameLst>
                                          <p:attrName>ppt_w</p:attrName>
                                        </p:attrNameLst>
                                      </p:cBhvr>
                                      <p:tavLst>
                                        <p:tav tm="0">
                                          <p:val>
                                            <p:fltVal val="0"/>
                                          </p:val>
                                        </p:tav>
                                        <p:tav tm="100000">
                                          <p:val>
                                            <p:strVal val="#ppt_w"/>
                                          </p:val>
                                        </p:tav>
                                      </p:tavLst>
                                    </p:anim>
                                    <p:anim calcmode="lin" valueType="num">
                                      <p:cBhvr>
                                        <p:cTn id="31" dur="1000" fill="hold"/>
                                        <p:tgtEl>
                                          <p:spTgt spid="20"/>
                                        </p:tgtEl>
                                        <p:attrNameLst>
                                          <p:attrName>ppt_h</p:attrName>
                                        </p:attrNameLst>
                                      </p:cBhvr>
                                      <p:tavLst>
                                        <p:tav tm="0">
                                          <p:val>
                                            <p:fltVal val="0"/>
                                          </p:val>
                                        </p:tav>
                                        <p:tav tm="100000">
                                          <p:val>
                                            <p:strVal val="#ppt_h"/>
                                          </p:val>
                                        </p:tav>
                                      </p:tavLst>
                                    </p:anim>
                                    <p:anim calcmode="lin" valueType="num">
                                      <p:cBhvr>
                                        <p:cTn id="32" dur="1000" fill="hold"/>
                                        <p:tgtEl>
                                          <p:spTgt spid="20"/>
                                        </p:tgtEl>
                                        <p:attrNameLst>
                                          <p:attrName>style.rotation</p:attrName>
                                        </p:attrNameLst>
                                      </p:cBhvr>
                                      <p:tavLst>
                                        <p:tav tm="0">
                                          <p:val>
                                            <p:fltVal val="90"/>
                                          </p:val>
                                        </p:tav>
                                        <p:tav tm="100000">
                                          <p:val>
                                            <p:fltVal val="0"/>
                                          </p:val>
                                        </p:tav>
                                      </p:tavLst>
                                    </p:anim>
                                    <p:animEffect transition="in" filter="fade">
                                      <p:cBhvr>
                                        <p:cTn id="33" dur="1000"/>
                                        <p:tgtEl>
                                          <p:spTgt spid="20"/>
                                        </p:tgtEl>
                                      </p:cBhvr>
                                    </p:animEffect>
                                  </p:childTnLst>
                                </p:cTn>
                              </p:par>
                              <p:par>
                                <p:cTn id="34" presetID="31" presetClass="entr" presetSubtype="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1000" fill="hold"/>
                                        <p:tgtEl>
                                          <p:spTgt spid="21"/>
                                        </p:tgtEl>
                                        <p:attrNameLst>
                                          <p:attrName>ppt_w</p:attrName>
                                        </p:attrNameLst>
                                      </p:cBhvr>
                                      <p:tavLst>
                                        <p:tav tm="0">
                                          <p:val>
                                            <p:fltVal val="0"/>
                                          </p:val>
                                        </p:tav>
                                        <p:tav tm="100000">
                                          <p:val>
                                            <p:strVal val="#ppt_w"/>
                                          </p:val>
                                        </p:tav>
                                      </p:tavLst>
                                    </p:anim>
                                    <p:anim calcmode="lin" valueType="num">
                                      <p:cBhvr>
                                        <p:cTn id="37" dur="1000" fill="hold"/>
                                        <p:tgtEl>
                                          <p:spTgt spid="21"/>
                                        </p:tgtEl>
                                        <p:attrNameLst>
                                          <p:attrName>ppt_h</p:attrName>
                                        </p:attrNameLst>
                                      </p:cBhvr>
                                      <p:tavLst>
                                        <p:tav tm="0">
                                          <p:val>
                                            <p:fltVal val="0"/>
                                          </p:val>
                                        </p:tav>
                                        <p:tav tm="100000">
                                          <p:val>
                                            <p:strVal val="#ppt_h"/>
                                          </p:val>
                                        </p:tav>
                                      </p:tavLst>
                                    </p:anim>
                                    <p:anim calcmode="lin" valueType="num">
                                      <p:cBhvr>
                                        <p:cTn id="38" dur="1000" fill="hold"/>
                                        <p:tgtEl>
                                          <p:spTgt spid="21"/>
                                        </p:tgtEl>
                                        <p:attrNameLst>
                                          <p:attrName>style.rotation</p:attrName>
                                        </p:attrNameLst>
                                      </p:cBhvr>
                                      <p:tavLst>
                                        <p:tav tm="0">
                                          <p:val>
                                            <p:fltVal val="90"/>
                                          </p:val>
                                        </p:tav>
                                        <p:tav tm="100000">
                                          <p:val>
                                            <p:fltVal val="0"/>
                                          </p:val>
                                        </p:tav>
                                      </p:tavLst>
                                    </p:anim>
                                    <p:animEffect transition="in" filter="fade">
                                      <p:cBhvr>
                                        <p:cTn id="39" dur="1000"/>
                                        <p:tgtEl>
                                          <p:spTgt spid="21"/>
                                        </p:tgtEl>
                                      </p:cBhvr>
                                    </p:animEffect>
                                  </p:childTnLst>
                                </p:cTn>
                              </p:par>
                              <p:par>
                                <p:cTn id="40" presetID="31"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1000" fill="hold"/>
                                        <p:tgtEl>
                                          <p:spTgt spid="22"/>
                                        </p:tgtEl>
                                        <p:attrNameLst>
                                          <p:attrName>ppt_w</p:attrName>
                                        </p:attrNameLst>
                                      </p:cBhvr>
                                      <p:tavLst>
                                        <p:tav tm="0">
                                          <p:val>
                                            <p:fltVal val="0"/>
                                          </p:val>
                                        </p:tav>
                                        <p:tav tm="100000">
                                          <p:val>
                                            <p:strVal val="#ppt_w"/>
                                          </p:val>
                                        </p:tav>
                                      </p:tavLst>
                                    </p:anim>
                                    <p:anim calcmode="lin" valueType="num">
                                      <p:cBhvr>
                                        <p:cTn id="43" dur="1000" fill="hold"/>
                                        <p:tgtEl>
                                          <p:spTgt spid="22"/>
                                        </p:tgtEl>
                                        <p:attrNameLst>
                                          <p:attrName>ppt_h</p:attrName>
                                        </p:attrNameLst>
                                      </p:cBhvr>
                                      <p:tavLst>
                                        <p:tav tm="0">
                                          <p:val>
                                            <p:fltVal val="0"/>
                                          </p:val>
                                        </p:tav>
                                        <p:tav tm="100000">
                                          <p:val>
                                            <p:strVal val="#ppt_h"/>
                                          </p:val>
                                        </p:tav>
                                      </p:tavLst>
                                    </p:anim>
                                    <p:anim calcmode="lin" valueType="num">
                                      <p:cBhvr>
                                        <p:cTn id="44" dur="1000" fill="hold"/>
                                        <p:tgtEl>
                                          <p:spTgt spid="22"/>
                                        </p:tgtEl>
                                        <p:attrNameLst>
                                          <p:attrName>style.rotation</p:attrName>
                                        </p:attrNameLst>
                                      </p:cBhvr>
                                      <p:tavLst>
                                        <p:tav tm="0">
                                          <p:val>
                                            <p:fltVal val="90"/>
                                          </p:val>
                                        </p:tav>
                                        <p:tav tm="100000">
                                          <p:val>
                                            <p:fltVal val="0"/>
                                          </p:val>
                                        </p:tav>
                                      </p:tavLst>
                                    </p:anim>
                                    <p:animEffect transition="in" filter="fade">
                                      <p:cBhvr>
                                        <p:cTn id="45" dur="1000"/>
                                        <p:tgtEl>
                                          <p:spTgt spid="22"/>
                                        </p:tgtEl>
                                      </p:cBhvr>
                                    </p:animEffect>
                                  </p:childTnLst>
                                </p:cTn>
                              </p:par>
                              <p:par>
                                <p:cTn id="46" presetID="31"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1000" fill="hold"/>
                                        <p:tgtEl>
                                          <p:spTgt spid="23"/>
                                        </p:tgtEl>
                                        <p:attrNameLst>
                                          <p:attrName>ppt_w</p:attrName>
                                        </p:attrNameLst>
                                      </p:cBhvr>
                                      <p:tavLst>
                                        <p:tav tm="0">
                                          <p:val>
                                            <p:fltVal val="0"/>
                                          </p:val>
                                        </p:tav>
                                        <p:tav tm="100000">
                                          <p:val>
                                            <p:strVal val="#ppt_w"/>
                                          </p:val>
                                        </p:tav>
                                      </p:tavLst>
                                    </p:anim>
                                    <p:anim calcmode="lin" valueType="num">
                                      <p:cBhvr>
                                        <p:cTn id="49" dur="1000" fill="hold"/>
                                        <p:tgtEl>
                                          <p:spTgt spid="23"/>
                                        </p:tgtEl>
                                        <p:attrNameLst>
                                          <p:attrName>ppt_h</p:attrName>
                                        </p:attrNameLst>
                                      </p:cBhvr>
                                      <p:tavLst>
                                        <p:tav tm="0">
                                          <p:val>
                                            <p:fltVal val="0"/>
                                          </p:val>
                                        </p:tav>
                                        <p:tav tm="100000">
                                          <p:val>
                                            <p:strVal val="#ppt_h"/>
                                          </p:val>
                                        </p:tav>
                                      </p:tavLst>
                                    </p:anim>
                                    <p:anim calcmode="lin" valueType="num">
                                      <p:cBhvr>
                                        <p:cTn id="50" dur="1000" fill="hold"/>
                                        <p:tgtEl>
                                          <p:spTgt spid="23"/>
                                        </p:tgtEl>
                                        <p:attrNameLst>
                                          <p:attrName>style.rotation</p:attrName>
                                        </p:attrNameLst>
                                      </p:cBhvr>
                                      <p:tavLst>
                                        <p:tav tm="0">
                                          <p:val>
                                            <p:fltVal val="90"/>
                                          </p:val>
                                        </p:tav>
                                        <p:tav tm="100000">
                                          <p:val>
                                            <p:fltVal val="0"/>
                                          </p:val>
                                        </p:tav>
                                      </p:tavLst>
                                    </p:anim>
                                    <p:animEffect transition="in" filter="fade">
                                      <p:cBhvr>
                                        <p:cTn id="51" dur="10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20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randombar(horizontal)">
                                      <p:cBhvr>
                                        <p:cTn id="61" dur="500"/>
                                        <p:tgtEl>
                                          <p:spTgt spid="25"/>
                                        </p:tgtEl>
                                      </p:cBhvr>
                                    </p:animEffect>
                                  </p:childTnLst>
                                </p:cTn>
                              </p:par>
                            </p:childTnLst>
                          </p:cTn>
                        </p:par>
                      </p:childTnLst>
                    </p:cTn>
                  </p:par>
                  <p:par>
                    <p:cTn id="62" fill="hold">
                      <p:stCondLst>
                        <p:cond delay="indefinite"/>
                      </p:stCondLst>
                      <p:childTnLst>
                        <p:par>
                          <p:cTn id="63" fill="hold">
                            <p:stCondLst>
                              <p:cond delay="0"/>
                            </p:stCondLst>
                            <p:childTnLst>
                              <p:par>
                                <p:cTn id="64" presetID="31" presetClass="entr" presetSubtype="0" fill="hold" grpId="0" nodeType="click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1000" fill="hold"/>
                                        <p:tgtEl>
                                          <p:spTgt spid="24"/>
                                        </p:tgtEl>
                                        <p:attrNameLst>
                                          <p:attrName>ppt_w</p:attrName>
                                        </p:attrNameLst>
                                      </p:cBhvr>
                                      <p:tavLst>
                                        <p:tav tm="0">
                                          <p:val>
                                            <p:fltVal val="0"/>
                                          </p:val>
                                        </p:tav>
                                        <p:tav tm="100000">
                                          <p:val>
                                            <p:strVal val="#ppt_w"/>
                                          </p:val>
                                        </p:tav>
                                      </p:tavLst>
                                    </p:anim>
                                    <p:anim calcmode="lin" valueType="num">
                                      <p:cBhvr>
                                        <p:cTn id="67" dur="1000" fill="hold"/>
                                        <p:tgtEl>
                                          <p:spTgt spid="24"/>
                                        </p:tgtEl>
                                        <p:attrNameLst>
                                          <p:attrName>ppt_h</p:attrName>
                                        </p:attrNameLst>
                                      </p:cBhvr>
                                      <p:tavLst>
                                        <p:tav tm="0">
                                          <p:val>
                                            <p:fltVal val="0"/>
                                          </p:val>
                                        </p:tav>
                                        <p:tav tm="100000">
                                          <p:val>
                                            <p:strVal val="#ppt_h"/>
                                          </p:val>
                                        </p:tav>
                                      </p:tavLst>
                                    </p:anim>
                                    <p:anim calcmode="lin" valueType="num">
                                      <p:cBhvr>
                                        <p:cTn id="68" dur="1000" fill="hold"/>
                                        <p:tgtEl>
                                          <p:spTgt spid="24"/>
                                        </p:tgtEl>
                                        <p:attrNameLst>
                                          <p:attrName>style.rotation</p:attrName>
                                        </p:attrNameLst>
                                      </p:cBhvr>
                                      <p:tavLst>
                                        <p:tav tm="0">
                                          <p:val>
                                            <p:fltVal val="90"/>
                                          </p:val>
                                        </p:tav>
                                        <p:tav tm="100000">
                                          <p:val>
                                            <p:fltVal val="0"/>
                                          </p:val>
                                        </p:tav>
                                      </p:tavLst>
                                    </p:anim>
                                    <p:animEffect transition="in" filter="fade">
                                      <p:cBhvr>
                                        <p:cTn id="69" dur="1000"/>
                                        <p:tgtEl>
                                          <p:spTgt spid="24"/>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wipe(down)">
                                      <p:cBhvr>
                                        <p:cTn id="74" dur="500"/>
                                        <p:tgtEl>
                                          <p:spTgt spid="7"/>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down)">
                                      <p:cBhvr>
                                        <p:cTn id="77" dur="500"/>
                                        <p:tgtEl>
                                          <p:spTgt spid="8"/>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down)">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6" presetClass="entr" presetSubtype="16"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circle(in)">
                                      <p:cBhvr>
                                        <p:cTn id="85" dur="2000"/>
                                        <p:tgtEl>
                                          <p:spTgt spid="16"/>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nodeType="click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up)">
                                      <p:cBhvr>
                                        <p:cTn id="90" dur="500"/>
                                        <p:tgtEl>
                                          <p:spTgt spid="31"/>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barn(inVertical)">
                                      <p:cBhvr>
                                        <p:cTn id="95" dur="500"/>
                                        <p:tgtEl>
                                          <p:spTgt spid="32"/>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p:cTn id="100" dur="1000" fill="hold"/>
                                        <p:tgtEl>
                                          <p:spTgt spid="34"/>
                                        </p:tgtEl>
                                        <p:attrNameLst>
                                          <p:attrName>ppt_w</p:attrName>
                                        </p:attrNameLst>
                                      </p:cBhvr>
                                      <p:tavLst>
                                        <p:tav tm="0">
                                          <p:val>
                                            <p:fltVal val="0"/>
                                          </p:val>
                                        </p:tav>
                                        <p:tav tm="100000">
                                          <p:val>
                                            <p:strVal val="#ppt_w"/>
                                          </p:val>
                                        </p:tav>
                                      </p:tavLst>
                                    </p:anim>
                                    <p:anim calcmode="lin" valueType="num">
                                      <p:cBhvr>
                                        <p:cTn id="101" dur="1000" fill="hold"/>
                                        <p:tgtEl>
                                          <p:spTgt spid="34"/>
                                        </p:tgtEl>
                                        <p:attrNameLst>
                                          <p:attrName>ppt_h</p:attrName>
                                        </p:attrNameLst>
                                      </p:cBhvr>
                                      <p:tavLst>
                                        <p:tav tm="0">
                                          <p:val>
                                            <p:fltVal val="0"/>
                                          </p:val>
                                        </p:tav>
                                        <p:tav tm="100000">
                                          <p:val>
                                            <p:strVal val="#ppt_h"/>
                                          </p:val>
                                        </p:tav>
                                      </p:tavLst>
                                    </p:anim>
                                    <p:anim calcmode="lin" valueType="num">
                                      <p:cBhvr>
                                        <p:cTn id="102" dur="1000" fill="hold"/>
                                        <p:tgtEl>
                                          <p:spTgt spid="34"/>
                                        </p:tgtEl>
                                        <p:attrNameLst>
                                          <p:attrName>style.rotation</p:attrName>
                                        </p:attrNameLst>
                                      </p:cBhvr>
                                      <p:tavLst>
                                        <p:tav tm="0">
                                          <p:val>
                                            <p:fltVal val="90"/>
                                          </p:val>
                                        </p:tav>
                                        <p:tav tm="100000">
                                          <p:val>
                                            <p:fltVal val="0"/>
                                          </p:val>
                                        </p:tav>
                                      </p:tavLst>
                                    </p:anim>
                                    <p:animEffect transition="in" filter="fade">
                                      <p:cBhvr>
                                        <p:cTn id="103"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animBg="1"/>
      <p:bldP spid="8" grpId="0" animBg="1"/>
      <p:bldP spid="13" grpId="0" animBg="1"/>
      <p:bldP spid="17" grpId="0"/>
      <p:bldP spid="19" grpId="0" animBg="1"/>
      <p:bldP spid="24" grpId="0"/>
      <p:bldP spid="16" grpId="0"/>
      <p:bldP spid="32" grpId="0" animBg="1"/>
      <p:bldP spid="3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39167" t="31338" r="25278" b="28333"/>
          <a:stretch/>
        </p:blipFill>
        <p:spPr bwMode="auto">
          <a:xfrm>
            <a:off x="334460" y="1054100"/>
            <a:ext cx="8420200" cy="5372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1" name="Título 1">
            <a:extLst>
              <a:ext uri="{FF2B5EF4-FFF2-40B4-BE49-F238E27FC236}">
                <a16:creationId xmlns="" xmlns:a16="http://schemas.microsoft.com/office/drawing/2014/main" id="{B2498A4A-11F9-4A4C-A9F4-B8A741C3643E}"/>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1100" b="1" dirty="0">
                <a:latin typeface="ISOCPEUR" panose="020B0604020202020204" pitchFamily="34" charset="0"/>
                <a:ea typeface="Roboto Cn" pitchFamily="2" charset="0"/>
              </a:rPr>
              <a:t>TERRENO DE INTERVENCIÓN </a:t>
            </a:r>
          </a:p>
          <a:p>
            <a:r>
              <a:rPr lang="es-EC" sz="1000" dirty="0" smtClean="0">
                <a:solidFill>
                  <a:schemeClr val="bg1">
                    <a:lumMod val="50000"/>
                  </a:schemeClr>
                </a:solidFill>
                <a:latin typeface="ISOCPEUR" panose="020B0604020202020204" pitchFamily="34" charset="0"/>
                <a:ea typeface="Roboto Lt" pitchFamily="2" charset="0"/>
              </a:rPr>
              <a:t>  ESTRATEGIAS </a:t>
            </a:r>
            <a:r>
              <a:rPr lang="es-EC" sz="1000" dirty="0">
                <a:solidFill>
                  <a:schemeClr val="bg1">
                    <a:lumMod val="50000"/>
                  </a:schemeClr>
                </a:solidFill>
                <a:latin typeface="ISOCPEUR" panose="020B0604020202020204" pitchFamily="34" charset="0"/>
                <a:ea typeface="Roboto Lt" pitchFamily="2" charset="0"/>
              </a:rPr>
              <a:t>DE IMPLANTACIÓN</a:t>
            </a:r>
          </a:p>
        </p:txBody>
      </p:sp>
      <p:sp>
        <p:nvSpPr>
          <p:cNvPr id="30" name="Elipse 29">
            <a:extLst>
              <a:ext uri="{FF2B5EF4-FFF2-40B4-BE49-F238E27FC236}">
                <a16:creationId xmlns="" xmlns:a16="http://schemas.microsoft.com/office/drawing/2014/main" id="{34802EA0-D7FE-4968-85BD-12D703C724EF}"/>
              </a:ext>
            </a:extLst>
          </p:cNvPr>
          <p:cNvSpPr/>
          <p:nvPr/>
        </p:nvSpPr>
        <p:spPr>
          <a:xfrm>
            <a:off x="4065943" y="3139518"/>
            <a:ext cx="478617" cy="478617"/>
          </a:xfrm>
          <a:prstGeom prst="ellipse">
            <a:avLst/>
          </a:prstGeom>
          <a:solidFill>
            <a:schemeClr val="accent4"/>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9" name="Elipse 18">
            <a:extLst>
              <a:ext uri="{FF2B5EF4-FFF2-40B4-BE49-F238E27FC236}">
                <a16:creationId xmlns="" xmlns:a16="http://schemas.microsoft.com/office/drawing/2014/main" id="{4D699B6E-5344-45AA-BAEC-B713C11955F1}"/>
              </a:ext>
            </a:extLst>
          </p:cNvPr>
          <p:cNvSpPr/>
          <p:nvPr/>
        </p:nvSpPr>
        <p:spPr>
          <a:xfrm>
            <a:off x="2664326" y="5280466"/>
            <a:ext cx="779934" cy="7799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8" name="Elipse 27">
            <a:extLst>
              <a:ext uri="{FF2B5EF4-FFF2-40B4-BE49-F238E27FC236}">
                <a16:creationId xmlns="" xmlns:a16="http://schemas.microsoft.com/office/drawing/2014/main" id="{F1D886FD-C33A-4694-A5DE-A2D951FE994D}"/>
              </a:ext>
            </a:extLst>
          </p:cNvPr>
          <p:cNvSpPr/>
          <p:nvPr/>
        </p:nvSpPr>
        <p:spPr>
          <a:xfrm>
            <a:off x="6791078" y="2674201"/>
            <a:ext cx="779934" cy="7799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7" name="Elipse 16">
            <a:extLst>
              <a:ext uri="{FF2B5EF4-FFF2-40B4-BE49-F238E27FC236}">
                <a16:creationId xmlns="" xmlns:a16="http://schemas.microsoft.com/office/drawing/2014/main" id="{EE7A722B-97E6-46AF-9818-F851D35ED6C7}"/>
              </a:ext>
            </a:extLst>
          </p:cNvPr>
          <p:cNvSpPr/>
          <p:nvPr/>
        </p:nvSpPr>
        <p:spPr>
          <a:xfrm>
            <a:off x="334460" y="1054100"/>
            <a:ext cx="779934" cy="7799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2" name="Elipse 18">
            <a:extLst>
              <a:ext uri="{FF2B5EF4-FFF2-40B4-BE49-F238E27FC236}">
                <a16:creationId xmlns="" xmlns:a16="http://schemas.microsoft.com/office/drawing/2014/main" id="{4D699B6E-5344-45AA-BAEC-B713C11955F1}"/>
              </a:ext>
            </a:extLst>
          </p:cNvPr>
          <p:cNvSpPr/>
          <p:nvPr/>
        </p:nvSpPr>
        <p:spPr>
          <a:xfrm>
            <a:off x="4132003" y="1098433"/>
            <a:ext cx="779934" cy="7799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27" name="Conector recto 26">
            <a:extLst>
              <a:ext uri="{FF2B5EF4-FFF2-40B4-BE49-F238E27FC236}">
                <a16:creationId xmlns="" xmlns:a16="http://schemas.microsoft.com/office/drawing/2014/main" id="{A18D14DF-762F-40C4-9F68-6BF12CD4D5FB}"/>
              </a:ext>
            </a:extLst>
          </p:cNvPr>
          <p:cNvCxnSpPr/>
          <p:nvPr/>
        </p:nvCxnSpPr>
        <p:spPr>
          <a:xfrm flipH="1">
            <a:off x="4305251" y="3139518"/>
            <a:ext cx="2875794" cy="314617"/>
          </a:xfrm>
          <a:prstGeom prst="line">
            <a:avLst/>
          </a:prstGeom>
        </p:spPr>
        <p:style>
          <a:lnRef idx="1">
            <a:schemeClr val="dk1"/>
          </a:lnRef>
          <a:fillRef idx="0">
            <a:schemeClr val="dk1"/>
          </a:fillRef>
          <a:effectRef idx="0">
            <a:schemeClr val="dk1"/>
          </a:effectRef>
          <a:fontRef idx="minor">
            <a:schemeClr val="tx1"/>
          </a:fontRef>
        </p:style>
      </p:cxnSp>
      <p:cxnSp>
        <p:nvCxnSpPr>
          <p:cNvPr id="23" name="Conector recto 26">
            <a:extLst>
              <a:ext uri="{FF2B5EF4-FFF2-40B4-BE49-F238E27FC236}">
                <a16:creationId xmlns="" xmlns:a16="http://schemas.microsoft.com/office/drawing/2014/main" id="{A18D14DF-762F-40C4-9F68-6BF12CD4D5FB}"/>
              </a:ext>
            </a:extLst>
          </p:cNvPr>
          <p:cNvCxnSpPr/>
          <p:nvPr/>
        </p:nvCxnSpPr>
        <p:spPr>
          <a:xfrm flipH="1">
            <a:off x="4305251" y="1488400"/>
            <a:ext cx="152400" cy="1965735"/>
          </a:xfrm>
          <a:prstGeom prst="line">
            <a:avLst/>
          </a:prstGeom>
        </p:spPr>
        <p:style>
          <a:lnRef idx="1">
            <a:schemeClr val="dk1"/>
          </a:lnRef>
          <a:fillRef idx="0">
            <a:schemeClr val="dk1"/>
          </a:fillRef>
          <a:effectRef idx="0">
            <a:schemeClr val="dk1"/>
          </a:effectRef>
          <a:fontRef idx="minor">
            <a:schemeClr val="tx1"/>
          </a:fontRef>
        </p:style>
      </p:cxnSp>
      <p:cxnSp>
        <p:nvCxnSpPr>
          <p:cNvPr id="12" name="Conector recto 11">
            <a:extLst>
              <a:ext uri="{FF2B5EF4-FFF2-40B4-BE49-F238E27FC236}">
                <a16:creationId xmlns="" xmlns:a16="http://schemas.microsoft.com/office/drawing/2014/main" id="{CC3C85D3-39A7-462C-B2CF-36436D3026FE}"/>
              </a:ext>
            </a:extLst>
          </p:cNvPr>
          <p:cNvCxnSpPr>
            <a:cxnSpLocks/>
          </p:cNvCxnSpPr>
          <p:nvPr/>
        </p:nvCxnSpPr>
        <p:spPr>
          <a:xfrm flipH="1">
            <a:off x="3054293" y="3454135"/>
            <a:ext cx="1264800" cy="22162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Elipse 16">
            <a:extLst>
              <a:ext uri="{FF2B5EF4-FFF2-40B4-BE49-F238E27FC236}">
                <a16:creationId xmlns="" xmlns:a16="http://schemas.microsoft.com/office/drawing/2014/main" id="{EE7A722B-97E6-46AF-9818-F851D35ED6C7}"/>
              </a:ext>
            </a:extLst>
          </p:cNvPr>
          <p:cNvSpPr/>
          <p:nvPr/>
        </p:nvSpPr>
        <p:spPr>
          <a:xfrm>
            <a:off x="334460" y="5670433"/>
            <a:ext cx="779934" cy="779934"/>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32" name="Conector recto de flecha 31">
            <a:extLst>
              <a:ext uri="{FF2B5EF4-FFF2-40B4-BE49-F238E27FC236}">
                <a16:creationId xmlns="" xmlns:a16="http://schemas.microsoft.com/office/drawing/2014/main" id="{640008D1-EC89-4CA5-89A5-89C7BAE959C6}"/>
              </a:ext>
            </a:extLst>
          </p:cNvPr>
          <p:cNvCxnSpPr/>
          <p:nvPr/>
        </p:nvCxnSpPr>
        <p:spPr>
          <a:xfrm flipH="1">
            <a:off x="724427" y="3378826"/>
            <a:ext cx="3657025" cy="29203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Elipse 29">
            <a:extLst>
              <a:ext uri="{FF2B5EF4-FFF2-40B4-BE49-F238E27FC236}">
                <a16:creationId xmlns="" xmlns:a16="http://schemas.microsoft.com/office/drawing/2014/main" id="{34802EA0-D7FE-4968-85BD-12D703C724EF}"/>
              </a:ext>
            </a:extLst>
          </p:cNvPr>
          <p:cNvSpPr/>
          <p:nvPr/>
        </p:nvSpPr>
        <p:spPr>
          <a:xfrm>
            <a:off x="485119" y="6147559"/>
            <a:ext cx="239308" cy="239308"/>
          </a:xfrm>
          <a:prstGeom prst="ellipse">
            <a:avLst/>
          </a:prstGeom>
          <a:solidFill>
            <a:schemeClr val="accent4"/>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36" name="Conector recto de flecha 31">
            <a:extLst>
              <a:ext uri="{FF2B5EF4-FFF2-40B4-BE49-F238E27FC236}">
                <a16:creationId xmlns="" xmlns:a16="http://schemas.microsoft.com/office/drawing/2014/main" id="{640008D1-EC89-4CA5-89A5-89C7BAE959C6}"/>
              </a:ext>
            </a:extLst>
          </p:cNvPr>
          <p:cNvCxnSpPr/>
          <p:nvPr/>
        </p:nvCxnSpPr>
        <p:spPr>
          <a:xfrm flipH="1" flipV="1">
            <a:off x="604773" y="1244600"/>
            <a:ext cx="3776679" cy="20925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Título 1">
            <a:extLst>
              <a:ext uri="{FF2B5EF4-FFF2-40B4-BE49-F238E27FC236}">
                <a16:creationId xmlns="" xmlns:a16="http://schemas.microsoft.com/office/drawing/2014/main" id="{F8DF417E-921F-4871-8247-87B8CD894B06}"/>
              </a:ext>
            </a:extLst>
          </p:cNvPr>
          <p:cNvSpPr txBox="1">
            <a:spLocks/>
          </p:cNvSpPr>
          <p:nvPr/>
        </p:nvSpPr>
        <p:spPr>
          <a:xfrm>
            <a:off x="6516962" y="357626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BORDE SUPERIOR </a:t>
            </a:r>
          </a:p>
          <a:p>
            <a:pPr algn="ctr"/>
            <a:r>
              <a:rPr lang="es-ES" sz="900" dirty="0" smtClean="0">
                <a:latin typeface="Arial Narrow" panose="020B0606020202030204" pitchFamily="34" charset="0"/>
                <a:ea typeface="Roboto Lt" pitchFamily="2" charset="0"/>
              </a:rPr>
              <a:t>DE QUEBRADA</a:t>
            </a:r>
            <a:endParaRPr lang="es-EC" sz="900" dirty="0">
              <a:latin typeface="Arial Narrow" panose="020B0606020202030204" pitchFamily="34" charset="0"/>
              <a:ea typeface="Roboto Lt" pitchFamily="2" charset="0"/>
            </a:endParaRPr>
          </a:p>
        </p:txBody>
      </p:sp>
      <p:sp>
        <p:nvSpPr>
          <p:cNvPr id="37" name="Título 1">
            <a:extLst>
              <a:ext uri="{FF2B5EF4-FFF2-40B4-BE49-F238E27FC236}">
                <a16:creationId xmlns="" xmlns:a16="http://schemas.microsoft.com/office/drawing/2014/main" id="{219AC055-4494-484F-8B77-DD5E5A18D7EB}"/>
              </a:ext>
            </a:extLst>
          </p:cNvPr>
          <p:cNvSpPr txBox="1">
            <a:spLocks/>
          </p:cNvSpPr>
          <p:nvPr/>
        </p:nvSpPr>
        <p:spPr>
          <a:xfrm>
            <a:off x="4132003" y="3904037"/>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PROYECTO PROPUESTO</a:t>
            </a:r>
            <a:endParaRPr lang="es-EC" sz="900" dirty="0">
              <a:latin typeface="Arial Narrow" panose="020B0606020202030204" pitchFamily="34" charset="0"/>
              <a:ea typeface="Roboto Lt" pitchFamily="2" charset="0"/>
            </a:endParaRPr>
          </a:p>
        </p:txBody>
      </p:sp>
      <p:sp>
        <p:nvSpPr>
          <p:cNvPr id="38" name="Título 1">
            <a:extLst>
              <a:ext uri="{FF2B5EF4-FFF2-40B4-BE49-F238E27FC236}">
                <a16:creationId xmlns="" xmlns:a16="http://schemas.microsoft.com/office/drawing/2014/main" id="{219AC055-4494-484F-8B77-DD5E5A18D7EB}"/>
              </a:ext>
            </a:extLst>
          </p:cNvPr>
          <p:cNvSpPr txBox="1">
            <a:spLocks/>
          </p:cNvSpPr>
          <p:nvPr/>
        </p:nvSpPr>
        <p:spPr>
          <a:xfrm>
            <a:off x="450311" y="5280466"/>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RELACIÓN PROYECTUAL</a:t>
            </a:r>
            <a:endParaRPr lang="es-EC" sz="900" dirty="0">
              <a:latin typeface="Arial Narrow" panose="020B0606020202030204" pitchFamily="34" charset="0"/>
              <a:ea typeface="Roboto Lt" pitchFamily="2" charset="0"/>
            </a:endParaRPr>
          </a:p>
        </p:txBody>
      </p:sp>
      <p:sp>
        <p:nvSpPr>
          <p:cNvPr id="39" name="Título 1">
            <a:extLst>
              <a:ext uri="{FF2B5EF4-FFF2-40B4-BE49-F238E27FC236}">
                <a16:creationId xmlns="" xmlns:a16="http://schemas.microsoft.com/office/drawing/2014/main" id="{219AC055-4494-484F-8B77-DD5E5A18D7EB}"/>
              </a:ext>
            </a:extLst>
          </p:cNvPr>
          <p:cNvSpPr txBox="1">
            <a:spLocks/>
          </p:cNvSpPr>
          <p:nvPr/>
        </p:nvSpPr>
        <p:spPr>
          <a:xfrm>
            <a:off x="485119" y="201865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900" dirty="0" smtClean="0">
                <a:latin typeface="Arial Narrow" panose="020B0606020202030204" pitchFamily="34" charset="0"/>
                <a:ea typeface="Roboto Lt" pitchFamily="2" charset="0"/>
              </a:rPr>
              <a:t>EQUIPAMIENTO EXISTENTE</a:t>
            </a:r>
          </a:p>
          <a:p>
            <a:pPr algn="ctr"/>
            <a:r>
              <a:rPr lang="es-ES" sz="900" dirty="0" smtClean="0">
                <a:latin typeface="Arial Narrow" panose="020B0606020202030204" pitchFamily="34" charset="0"/>
                <a:ea typeface="Roboto Lt" pitchFamily="2" charset="0"/>
              </a:rPr>
              <a:t>RELACIÓN DE USO</a:t>
            </a:r>
            <a:endParaRPr lang="es-EC" sz="900" dirty="0">
              <a:latin typeface="Arial Narrow" panose="020B0606020202030204" pitchFamily="34" charset="0"/>
              <a:ea typeface="Roboto Lt" pitchFamily="2" charset="0"/>
            </a:endParaRPr>
          </a:p>
        </p:txBody>
      </p:sp>
      <p:sp>
        <p:nvSpPr>
          <p:cNvPr id="40" name="Título 1">
            <a:extLst>
              <a:ext uri="{FF2B5EF4-FFF2-40B4-BE49-F238E27FC236}">
                <a16:creationId xmlns="" xmlns:a16="http://schemas.microsoft.com/office/drawing/2014/main" id="{219AC055-4494-484F-8B77-DD5E5A18D7EB}"/>
              </a:ext>
            </a:extLst>
          </p:cNvPr>
          <p:cNvSpPr txBox="1">
            <a:spLocks/>
          </p:cNvSpPr>
          <p:nvPr/>
        </p:nvSpPr>
        <p:spPr>
          <a:xfrm>
            <a:off x="4796086" y="1670147"/>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ENTORNO INMEDIATO</a:t>
            </a:r>
            <a:endParaRPr lang="es-EC" sz="900" dirty="0">
              <a:latin typeface="Arial Narrow" panose="020B0606020202030204" pitchFamily="34" charset="0"/>
              <a:ea typeface="Roboto Lt" pitchFamily="2" charset="0"/>
            </a:endParaRPr>
          </a:p>
        </p:txBody>
      </p:sp>
      <p:sp>
        <p:nvSpPr>
          <p:cNvPr id="41" name="Título 1">
            <a:extLst>
              <a:ext uri="{FF2B5EF4-FFF2-40B4-BE49-F238E27FC236}">
                <a16:creationId xmlns="" xmlns:a16="http://schemas.microsoft.com/office/drawing/2014/main" id="{219AC055-4494-484F-8B77-DD5E5A18D7EB}"/>
              </a:ext>
            </a:extLst>
          </p:cNvPr>
          <p:cNvSpPr txBox="1">
            <a:spLocks/>
          </p:cNvSpPr>
          <p:nvPr/>
        </p:nvSpPr>
        <p:spPr>
          <a:xfrm>
            <a:off x="3583771" y="5896513"/>
            <a:ext cx="1328166" cy="327774"/>
          </a:xfrm>
          <a:prstGeom prst="rect">
            <a:avLst/>
          </a:prstGeom>
          <a:noFill/>
          <a:ln w="3175">
            <a:noFill/>
          </a:ln>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dirty="0" smtClean="0">
                <a:latin typeface="Arial Narrow" panose="020B0606020202030204" pitchFamily="34" charset="0"/>
                <a:ea typeface="Roboto Lt" pitchFamily="2" charset="0"/>
              </a:rPr>
              <a:t>HOSPITAL BÁSICO</a:t>
            </a:r>
            <a:endParaRPr lang="es-EC" sz="900" dirty="0">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42837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circle(in)">
                                      <p:cBhvr>
                                        <p:cTn id="14" dur="20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randombar(horizontal)">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6" presetClass="entr" presetSubtype="16"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circle(in)">
                                      <p:cBhvr>
                                        <p:cTn id="60" dur="2000"/>
                                        <p:tgtEl>
                                          <p:spTgt spid="30"/>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wipe(down)">
                                      <p:cBhvr>
                                        <p:cTn id="77" dur="500"/>
                                        <p:tgtEl>
                                          <p:spTgt spid="3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2" fill="hold"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right)">
                                      <p:cBhvr>
                                        <p:cTn id="82" dur="500"/>
                                        <p:tgtEl>
                                          <p:spTgt spid="36"/>
                                        </p:tgtEl>
                                      </p:cBhvr>
                                    </p:animEffect>
                                  </p:childTnLst>
                                </p:cTn>
                              </p:par>
                              <p:par>
                                <p:cTn id="83" presetID="42"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1000"/>
                                        <p:tgtEl>
                                          <p:spTgt spid="38"/>
                                        </p:tgtEl>
                                      </p:cBhvr>
                                    </p:animEffect>
                                    <p:anim calcmode="lin" valueType="num">
                                      <p:cBhvr>
                                        <p:cTn id="91" dur="1000" fill="hold"/>
                                        <p:tgtEl>
                                          <p:spTgt spid="38"/>
                                        </p:tgtEl>
                                        <p:attrNameLst>
                                          <p:attrName>ppt_x</p:attrName>
                                        </p:attrNameLst>
                                      </p:cBhvr>
                                      <p:tavLst>
                                        <p:tav tm="0">
                                          <p:val>
                                            <p:strVal val="#ppt_x"/>
                                          </p:val>
                                        </p:tav>
                                        <p:tav tm="100000">
                                          <p:val>
                                            <p:strVal val="#ppt_x"/>
                                          </p:val>
                                        </p:tav>
                                      </p:tavLst>
                                    </p:anim>
                                    <p:anim calcmode="lin" valueType="num">
                                      <p:cBhvr>
                                        <p:cTn id="92" dur="1000" fill="hold"/>
                                        <p:tgtEl>
                                          <p:spTgt spid="3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1000"/>
                                        <p:tgtEl>
                                          <p:spTgt spid="39"/>
                                        </p:tgtEl>
                                      </p:cBhvr>
                                    </p:animEffect>
                                    <p:anim calcmode="lin" valueType="num">
                                      <p:cBhvr>
                                        <p:cTn id="96" dur="1000" fill="hold"/>
                                        <p:tgtEl>
                                          <p:spTgt spid="39"/>
                                        </p:tgtEl>
                                        <p:attrNameLst>
                                          <p:attrName>ppt_x</p:attrName>
                                        </p:attrNameLst>
                                      </p:cBhvr>
                                      <p:tavLst>
                                        <p:tav tm="0">
                                          <p:val>
                                            <p:strVal val="#ppt_x"/>
                                          </p:val>
                                        </p:tav>
                                        <p:tav tm="100000">
                                          <p:val>
                                            <p:strVal val="#ppt_x"/>
                                          </p:val>
                                        </p:tav>
                                      </p:tavLst>
                                    </p:anim>
                                    <p:anim calcmode="lin" valueType="num">
                                      <p:cBhvr>
                                        <p:cTn id="97" dur="1000" fill="hold"/>
                                        <p:tgtEl>
                                          <p:spTgt spid="39"/>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fade">
                                      <p:cBhvr>
                                        <p:cTn id="100" dur="1000"/>
                                        <p:tgtEl>
                                          <p:spTgt spid="41"/>
                                        </p:tgtEl>
                                      </p:cBhvr>
                                    </p:animEffect>
                                    <p:anim calcmode="lin" valueType="num">
                                      <p:cBhvr>
                                        <p:cTn id="101" dur="1000" fill="hold"/>
                                        <p:tgtEl>
                                          <p:spTgt spid="41"/>
                                        </p:tgtEl>
                                        <p:attrNameLst>
                                          <p:attrName>ppt_x</p:attrName>
                                        </p:attrNameLst>
                                      </p:cBhvr>
                                      <p:tavLst>
                                        <p:tav tm="0">
                                          <p:val>
                                            <p:strVal val="#ppt_x"/>
                                          </p:val>
                                        </p:tav>
                                        <p:tav tm="100000">
                                          <p:val>
                                            <p:strVal val="#ppt_x"/>
                                          </p:val>
                                        </p:tav>
                                      </p:tavLst>
                                    </p:anim>
                                    <p:anim calcmode="lin" valueType="num">
                                      <p:cBhvr>
                                        <p:cTn id="10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14" presetClass="entr" presetSubtype="10" fill="hold" grpId="0" nodeType="click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randombar(horizontal)">
                                      <p:cBhvr>
                                        <p:cTn id="107" dur="500"/>
                                        <p:tgtEl>
                                          <p:spTgt spid="40"/>
                                        </p:tgtEl>
                                      </p:cBhvr>
                                    </p:animEffect>
                                  </p:childTnLst>
                                </p:cTn>
                              </p:par>
                              <p:par>
                                <p:cTn id="108" presetID="21" presetClass="entr" presetSubtype="1" fill="hold" grpId="0" nodeType="with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heel(1)">
                                      <p:cBhvr>
                                        <p:cTn id="11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animBg="1"/>
      <p:bldP spid="19" grpId="0" animBg="1"/>
      <p:bldP spid="28" grpId="0" animBg="1"/>
      <p:bldP spid="17" grpId="0" animBg="1"/>
      <p:bldP spid="22" grpId="0" animBg="1"/>
      <p:bldP spid="31" grpId="0" animBg="1"/>
      <p:bldP spid="35" grpId="0" animBg="1"/>
      <p:bldP spid="25" grpId="0"/>
      <p:bldP spid="37" grpId="0"/>
      <p:bldP spid="38" grpId="0"/>
      <p:bldP spid="39" grpId="0"/>
      <p:bldP spid="40" grpId="0"/>
      <p:bldP spid="4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 xmlns:a16="http://schemas.microsoft.com/office/drawing/2014/main" id="{AB2F68E1-F5B0-4DE7-AF73-8C312C52FAC0}"/>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Arial Narrow" panose="020B0606020202030204" pitchFamily="34" charset="0"/>
                <a:ea typeface="Roboto Cn" pitchFamily="2" charset="0"/>
              </a:rPr>
              <a:t>ESTRATEGIAS DE IMPLANTACIÓN</a:t>
            </a:r>
          </a:p>
          <a:p>
            <a:r>
              <a:rPr lang="es-EC" sz="800" dirty="0" smtClean="0">
                <a:solidFill>
                  <a:schemeClr val="bg1">
                    <a:lumMod val="50000"/>
                  </a:schemeClr>
                </a:solidFill>
                <a:latin typeface="Arial Narrow" panose="020B0606020202030204" pitchFamily="34" charset="0"/>
                <a:ea typeface="Roboto Lt" pitchFamily="2" charset="0"/>
              </a:rPr>
              <a:t>ESQUEMA BÁSICO </a:t>
            </a:r>
            <a:r>
              <a:rPr lang="es-EC" sz="800" dirty="0">
                <a:solidFill>
                  <a:schemeClr val="bg1">
                    <a:lumMod val="50000"/>
                  </a:schemeClr>
                </a:solidFill>
                <a:latin typeface="Arial Narrow" panose="020B0606020202030204" pitchFamily="34" charset="0"/>
                <a:ea typeface="Roboto Lt" pitchFamily="2" charset="0"/>
              </a:rPr>
              <a:t>FUNCIONAL</a:t>
            </a:r>
          </a:p>
        </p:txBody>
      </p:sp>
      <p:pic>
        <p:nvPicPr>
          <p:cNvPr id="8" name="Imagen 7">
            <a:extLst>
              <a:ext uri="{FF2B5EF4-FFF2-40B4-BE49-F238E27FC236}">
                <a16:creationId xmlns="" xmlns:a16="http://schemas.microsoft.com/office/drawing/2014/main" id="{1BB31DEF-36BF-4DBE-828C-C5145BA5CD80}"/>
              </a:ext>
            </a:extLst>
          </p:cNvPr>
          <p:cNvPicPr>
            <a:picLocks noChangeAspect="1"/>
          </p:cNvPicPr>
          <p:nvPr/>
        </p:nvPicPr>
        <p:blipFill rotWithShape="1">
          <a:blip r:embed="rId2"/>
          <a:srcRect l="25000" t="62734" r="72795" b="29519"/>
          <a:stretch/>
        </p:blipFill>
        <p:spPr>
          <a:xfrm>
            <a:off x="403411" y="999565"/>
            <a:ext cx="363071" cy="717176"/>
          </a:xfrm>
          <a:prstGeom prst="rect">
            <a:avLst/>
          </a:prstGeom>
        </p:spPr>
      </p:pic>
      <p:sp>
        <p:nvSpPr>
          <p:cNvPr id="10" name="Título 1">
            <a:extLst>
              <a:ext uri="{FF2B5EF4-FFF2-40B4-BE49-F238E27FC236}">
                <a16:creationId xmlns="" xmlns:a16="http://schemas.microsoft.com/office/drawing/2014/main" id="{CF8589B4-A44D-4676-A87C-066D492D1D38}"/>
              </a:ext>
            </a:extLst>
          </p:cNvPr>
          <p:cNvSpPr txBox="1">
            <a:spLocks/>
          </p:cNvSpPr>
          <p:nvPr/>
        </p:nvSpPr>
        <p:spPr>
          <a:xfrm>
            <a:off x="1616138" y="1164573"/>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b="1" dirty="0" smtClean="0">
                <a:latin typeface="Arial Narrow" panose="020B0606020202030204" pitchFamily="34" charset="0"/>
                <a:ea typeface="Roboto Cn" pitchFamily="2" charset="0"/>
              </a:rPr>
              <a:t>APRENDIZAJE</a:t>
            </a:r>
            <a:endParaRPr lang="es-EC" sz="800" b="1" dirty="0">
              <a:latin typeface="Arial Narrow" panose="020B0606020202030204" pitchFamily="34" charset="0"/>
              <a:ea typeface="Roboto Cn" pitchFamily="2" charset="0"/>
            </a:endParaRPr>
          </a:p>
        </p:txBody>
      </p:sp>
      <p:pic>
        <p:nvPicPr>
          <p:cNvPr id="11" name="Imagen 10">
            <a:extLst>
              <a:ext uri="{FF2B5EF4-FFF2-40B4-BE49-F238E27FC236}">
                <a16:creationId xmlns="" xmlns:a16="http://schemas.microsoft.com/office/drawing/2014/main" id="{11E37038-92D7-45DE-A542-1BA2432525F0}"/>
              </a:ext>
            </a:extLst>
          </p:cNvPr>
          <p:cNvPicPr>
            <a:picLocks noChangeAspect="1"/>
          </p:cNvPicPr>
          <p:nvPr/>
        </p:nvPicPr>
        <p:blipFill rotWithShape="1">
          <a:blip r:embed="rId2"/>
          <a:srcRect l="32438" t="61818" r="63688" b="27604"/>
          <a:stretch/>
        </p:blipFill>
        <p:spPr>
          <a:xfrm>
            <a:off x="403411" y="1797421"/>
            <a:ext cx="708213" cy="1087662"/>
          </a:xfrm>
          <a:prstGeom prst="rect">
            <a:avLst/>
          </a:prstGeom>
        </p:spPr>
      </p:pic>
      <p:sp>
        <p:nvSpPr>
          <p:cNvPr id="12" name="Título 1">
            <a:extLst>
              <a:ext uri="{FF2B5EF4-FFF2-40B4-BE49-F238E27FC236}">
                <a16:creationId xmlns="" xmlns:a16="http://schemas.microsoft.com/office/drawing/2014/main" id="{35F3CED6-6DD9-4ABA-BFCB-072C9D8076D2}"/>
              </a:ext>
            </a:extLst>
          </p:cNvPr>
          <p:cNvSpPr txBox="1">
            <a:spLocks/>
          </p:cNvSpPr>
          <p:nvPr/>
        </p:nvSpPr>
        <p:spPr>
          <a:xfrm>
            <a:off x="1616138" y="2198288"/>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b="1" dirty="0" smtClean="0">
                <a:latin typeface="Arial Narrow" panose="020B0606020202030204" pitchFamily="34" charset="0"/>
                <a:ea typeface="Roboto Cn" pitchFamily="2" charset="0"/>
              </a:rPr>
              <a:t>PRÁCTICA</a:t>
            </a:r>
            <a:endParaRPr lang="es-EC" sz="800" b="1" dirty="0">
              <a:latin typeface="Arial Narrow" panose="020B0606020202030204" pitchFamily="34" charset="0"/>
              <a:ea typeface="Roboto Cn" pitchFamily="2" charset="0"/>
            </a:endParaRPr>
          </a:p>
        </p:txBody>
      </p:sp>
      <p:sp>
        <p:nvSpPr>
          <p:cNvPr id="13" name="Título 1">
            <a:extLst>
              <a:ext uri="{FF2B5EF4-FFF2-40B4-BE49-F238E27FC236}">
                <a16:creationId xmlns="" xmlns:a16="http://schemas.microsoft.com/office/drawing/2014/main" id="{7FC036AB-D560-4877-B51B-2EA6B94D165A}"/>
              </a:ext>
            </a:extLst>
          </p:cNvPr>
          <p:cNvSpPr txBox="1">
            <a:spLocks/>
          </p:cNvSpPr>
          <p:nvPr/>
        </p:nvSpPr>
        <p:spPr>
          <a:xfrm>
            <a:off x="1616138" y="3288901"/>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800" b="1" dirty="0" smtClean="0">
                <a:latin typeface="Arial Narrow" panose="020B0606020202030204" pitchFamily="34" charset="0"/>
                <a:ea typeface="Roboto Cn" pitchFamily="2" charset="0"/>
              </a:rPr>
              <a:t>PRÁCTICA INTERACTIVA</a:t>
            </a:r>
            <a:endParaRPr lang="es-EC" sz="800" b="1" dirty="0">
              <a:latin typeface="Arial Narrow" panose="020B0606020202030204" pitchFamily="34" charset="0"/>
              <a:ea typeface="Roboto Cn" pitchFamily="2" charset="0"/>
            </a:endParaRPr>
          </a:p>
        </p:txBody>
      </p:sp>
      <p:sp>
        <p:nvSpPr>
          <p:cNvPr id="17" name="Título 1">
            <a:extLst>
              <a:ext uri="{FF2B5EF4-FFF2-40B4-BE49-F238E27FC236}">
                <a16:creationId xmlns="" xmlns:a16="http://schemas.microsoft.com/office/drawing/2014/main" id="{F39817BB-7117-40B1-BCA5-7D412BDC9F73}"/>
              </a:ext>
            </a:extLst>
          </p:cNvPr>
          <p:cNvSpPr txBox="1">
            <a:spLocks/>
          </p:cNvSpPr>
          <p:nvPr/>
        </p:nvSpPr>
        <p:spPr>
          <a:xfrm>
            <a:off x="1616138" y="4257865"/>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800" b="1" dirty="0" smtClean="0">
                <a:latin typeface="Arial Narrow" panose="020B0606020202030204" pitchFamily="34" charset="0"/>
                <a:ea typeface="Roboto Cn" pitchFamily="2" charset="0"/>
              </a:rPr>
              <a:t>CONCIENCA AGRÍCOLA</a:t>
            </a:r>
            <a:endParaRPr lang="es-EC" sz="800" b="1" dirty="0">
              <a:latin typeface="Arial Narrow" panose="020B0606020202030204" pitchFamily="34" charset="0"/>
              <a:ea typeface="Roboto Cn" pitchFamily="2" charset="0"/>
            </a:endParaRPr>
          </a:p>
        </p:txBody>
      </p:sp>
      <p:sp>
        <p:nvSpPr>
          <p:cNvPr id="18" name="Rectángulo 17">
            <a:extLst>
              <a:ext uri="{FF2B5EF4-FFF2-40B4-BE49-F238E27FC236}">
                <a16:creationId xmlns="" xmlns:a16="http://schemas.microsoft.com/office/drawing/2014/main" id="{97F7C343-84D4-4206-8DF7-61E3F3A3E5AD}"/>
              </a:ext>
            </a:extLst>
          </p:cNvPr>
          <p:cNvSpPr/>
          <p:nvPr/>
        </p:nvSpPr>
        <p:spPr>
          <a:xfrm>
            <a:off x="1174377" y="4427098"/>
            <a:ext cx="423833" cy="147918"/>
          </a:xfrm>
          <a:prstGeom prst="rect">
            <a:avLst/>
          </a:prstGeom>
          <a:solidFill>
            <a:schemeClr val="bg1">
              <a:lumMod val="85000"/>
            </a:schemeClr>
          </a:solidFill>
          <a:ln w="15875">
            <a:solidFill>
              <a:schemeClr val="dk1">
                <a:shade val="50000"/>
              </a:schemeClr>
            </a:solidFill>
            <a:prstDash val="sysDot"/>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31" name="Título 1">
            <a:extLst>
              <a:ext uri="{FF2B5EF4-FFF2-40B4-BE49-F238E27FC236}">
                <a16:creationId xmlns="" xmlns:a16="http://schemas.microsoft.com/office/drawing/2014/main" id="{B6977500-0305-4A4B-8AE2-6468A857096B}"/>
              </a:ext>
            </a:extLst>
          </p:cNvPr>
          <p:cNvSpPr txBox="1">
            <a:spLocks/>
          </p:cNvSpPr>
          <p:nvPr/>
        </p:nvSpPr>
        <p:spPr>
          <a:xfrm>
            <a:off x="367718" y="5026173"/>
            <a:ext cx="150172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1. </a:t>
            </a:r>
            <a:r>
              <a:rPr lang="es-EC" sz="800" dirty="0" smtClean="0">
                <a:latin typeface="Arial Narrow" panose="020B0606020202030204" pitchFamily="34" charset="0"/>
                <a:ea typeface="Roboto Cn" pitchFamily="2" charset="0"/>
              </a:rPr>
              <a:t>REGLAS DE JUEGO</a:t>
            </a:r>
            <a:endParaRPr lang="es-EC" sz="800" dirty="0">
              <a:latin typeface="Arial Narrow" panose="020B0606020202030204" pitchFamily="34" charset="0"/>
              <a:ea typeface="Roboto Cn" pitchFamily="2" charset="0"/>
            </a:endParaRPr>
          </a:p>
        </p:txBody>
      </p:sp>
      <p:sp>
        <p:nvSpPr>
          <p:cNvPr id="32" name="Título 1">
            <a:extLst>
              <a:ext uri="{FF2B5EF4-FFF2-40B4-BE49-F238E27FC236}">
                <a16:creationId xmlns="" xmlns:a16="http://schemas.microsoft.com/office/drawing/2014/main" id="{EF5F3F31-D6BC-4B78-AFDB-344BE53A40BB}"/>
              </a:ext>
            </a:extLst>
          </p:cNvPr>
          <p:cNvSpPr txBox="1">
            <a:spLocks/>
          </p:cNvSpPr>
          <p:nvPr/>
        </p:nvSpPr>
        <p:spPr>
          <a:xfrm>
            <a:off x="367717" y="5216122"/>
            <a:ext cx="2573967"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2. </a:t>
            </a:r>
            <a:r>
              <a:rPr lang="es-EC" sz="800" dirty="0" smtClean="0">
                <a:latin typeface="Arial Narrow" panose="020B0606020202030204" pitchFamily="34" charset="0"/>
                <a:ea typeface="Roboto Cn" pitchFamily="2" charset="0"/>
              </a:rPr>
              <a:t>RECORRIDOS INTERACTIVOS</a:t>
            </a:r>
            <a:endParaRPr lang="es-EC" sz="800" dirty="0">
              <a:latin typeface="Arial Narrow" panose="020B0606020202030204" pitchFamily="34" charset="0"/>
              <a:ea typeface="Roboto Cn" pitchFamily="2" charset="0"/>
            </a:endParaRPr>
          </a:p>
        </p:txBody>
      </p:sp>
      <p:sp>
        <p:nvSpPr>
          <p:cNvPr id="33" name="Título 1">
            <a:extLst>
              <a:ext uri="{FF2B5EF4-FFF2-40B4-BE49-F238E27FC236}">
                <a16:creationId xmlns="" xmlns:a16="http://schemas.microsoft.com/office/drawing/2014/main" id="{1E2B4DD5-86B0-4988-A431-325A5745CF9F}"/>
              </a:ext>
            </a:extLst>
          </p:cNvPr>
          <p:cNvSpPr txBox="1">
            <a:spLocks/>
          </p:cNvSpPr>
          <p:nvPr/>
        </p:nvSpPr>
        <p:spPr>
          <a:xfrm>
            <a:off x="367718" y="5445777"/>
            <a:ext cx="279712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3. </a:t>
            </a:r>
            <a:r>
              <a:rPr lang="es-EC" sz="800" dirty="0" smtClean="0">
                <a:latin typeface="Arial Narrow" panose="020B0606020202030204" pitchFamily="34" charset="0"/>
                <a:ea typeface="Roboto Cn" pitchFamily="2" charset="0"/>
              </a:rPr>
              <a:t>HUERTOS EDUCATIVOS</a:t>
            </a:r>
            <a:endParaRPr lang="es-EC" sz="800" dirty="0">
              <a:latin typeface="Arial Narrow" panose="020B0606020202030204" pitchFamily="34" charset="0"/>
              <a:ea typeface="Roboto Cn" pitchFamily="2" charset="0"/>
            </a:endParaRPr>
          </a:p>
        </p:txBody>
      </p:sp>
      <p:sp>
        <p:nvSpPr>
          <p:cNvPr id="34" name="Título 1">
            <a:extLst>
              <a:ext uri="{FF2B5EF4-FFF2-40B4-BE49-F238E27FC236}">
                <a16:creationId xmlns="" xmlns:a16="http://schemas.microsoft.com/office/drawing/2014/main" id="{1507993A-F640-47C5-BFC3-DA5B385882CB}"/>
              </a:ext>
            </a:extLst>
          </p:cNvPr>
          <p:cNvSpPr txBox="1">
            <a:spLocks/>
          </p:cNvSpPr>
          <p:nvPr/>
        </p:nvSpPr>
        <p:spPr>
          <a:xfrm>
            <a:off x="367717" y="5723657"/>
            <a:ext cx="2797122" cy="411889"/>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4. </a:t>
            </a:r>
            <a:r>
              <a:rPr lang="es-EC" sz="800" dirty="0" smtClean="0">
                <a:latin typeface="Arial Narrow" panose="020B0606020202030204" pitchFamily="34" charset="0"/>
                <a:ea typeface="Roboto Cn" pitchFamily="2" charset="0"/>
              </a:rPr>
              <a:t>APRENDIZAJE INTERACTIVO LECTURA</a:t>
            </a:r>
            <a:endParaRPr lang="es-EC" sz="800" dirty="0">
              <a:latin typeface="Arial Narrow" panose="020B0606020202030204" pitchFamily="34" charset="0"/>
              <a:ea typeface="Roboto Cn" pitchFamily="2" charset="0"/>
            </a:endParaRPr>
          </a:p>
        </p:txBody>
      </p:sp>
      <p:sp>
        <p:nvSpPr>
          <p:cNvPr id="35" name="Título 1">
            <a:extLst>
              <a:ext uri="{FF2B5EF4-FFF2-40B4-BE49-F238E27FC236}">
                <a16:creationId xmlns="" xmlns:a16="http://schemas.microsoft.com/office/drawing/2014/main" id="{883585F1-8E13-450C-A8F5-424BD33FE4FC}"/>
              </a:ext>
            </a:extLst>
          </p:cNvPr>
          <p:cNvSpPr txBox="1">
            <a:spLocks/>
          </p:cNvSpPr>
          <p:nvPr/>
        </p:nvSpPr>
        <p:spPr>
          <a:xfrm>
            <a:off x="367717" y="5941679"/>
            <a:ext cx="279712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5. </a:t>
            </a:r>
            <a:r>
              <a:rPr lang="es-EC" sz="800" dirty="0" smtClean="0">
                <a:latin typeface="Arial Narrow" panose="020B0606020202030204" pitchFamily="34" charset="0"/>
                <a:ea typeface="Roboto Cn" pitchFamily="2" charset="0"/>
              </a:rPr>
              <a:t>MUESTRARIO </a:t>
            </a:r>
            <a:endParaRPr lang="es-EC" sz="800" dirty="0">
              <a:latin typeface="Arial Narrow" panose="020B0606020202030204" pitchFamily="34" charset="0"/>
              <a:ea typeface="Roboto Cn" pitchFamily="2" charset="0"/>
            </a:endParaRPr>
          </a:p>
        </p:txBody>
      </p:sp>
      <p:sp>
        <p:nvSpPr>
          <p:cNvPr id="51" name="Elipse 29">
            <a:extLst>
              <a:ext uri="{FF2B5EF4-FFF2-40B4-BE49-F238E27FC236}">
                <a16:creationId xmlns="" xmlns:a16="http://schemas.microsoft.com/office/drawing/2014/main" id="{BAC17F7E-70CA-47E7-969E-EF6D9166335C}"/>
              </a:ext>
            </a:extLst>
          </p:cNvPr>
          <p:cNvSpPr/>
          <p:nvPr/>
        </p:nvSpPr>
        <p:spPr>
          <a:xfrm>
            <a:off x="2881482" y="1359486"/>
            <a:ext cx="841789" cy="841789"/>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8" name="Elipse 29">
            <a:extLst>
              <a:ext uri="{FF2B5EF4-FFF2-40B4-BE49-F238E27FC236}">
                <a16:creationId xmlns="" xmlns:a16="http://schemas.microsoft.com/office/drawing/2014/main" id="{BAC17F7E-70CA-47E7-969E-EF6D9166335C}"/>
              </a:ext>
            </a:extLst>
          </p:cNvPr>
          <p:cNvSpPr/>
          <p:nvPr/>
        </p:nvSpPr>
        <p:spPr>
          <a:xfrm>
            <a:off x="4511884" y="3517092"/>
            <a:ext cx="851045" cy="851045"/>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9" name="Elipse 29">
            <a:extLst>
              <a:ext uri="{FF2B5EF4-FFF2-40B4-BE49-F238E27FC236}">
                <a16:creationId xmlns="" xmlns:a16="http://schemas.microsoft.com/office/drawing/2014/main" id="{BAC17F7E-70CA-47E7-969E-EF6D9166335C}"/>
              </a:ext>
            </a:extLst>
          </p:cNvPr>
          <p:cNvSpPr/>
          <p:nvPr/>
        </p:nvSpPr>
        <p:spPr>
          <a:xfrm>
            <a:off x="3537166" y="3765037"/>
            <a:ext cx="851045" cy="851045"/>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0" name="Elipse 29">
            <a:extLst>
              <a:ext uri="{FF2B5EF4-FFF2-40B4-BE49-F238E27FC236}">
                <a16:creationId xmlns="" xmlns:a16="http://schemas.microsoft.com/office/drawing/2014/main" id="{BAC17F7E-70CA-47E7-969E-EF6D9166335C}"/>
              </a:ext>
            </a:extLst>
          </p:cNvPr>
          <p:cNvSpPr/>
          <p:nvPr/>
        </p:nvSpPr>
        <p:spPr>
          <a:xfrm>
            <a:off x="3254285" y="2729438"/>
            <a:ext cx="851045" cy="851045"/>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2" name="Elipse 29">
            <a:extLst>
              <a:ext uri="{FF2B5EF4-FFF2-40B4-BE49-F238E27FC236}">
                <a16:creationId xmlns="" xmlns:a16="http://schemas.microsoft.com/office/drawing/2014/main" id="{BAC17F7E-70CA-47E7-969E-EF6D9166335C}"/>
              </a:ext>
            </a:extLst>
          </p:cNvPr>
          <p:cNvSpPr/>
          <p:nvPr/>
        </p:nvSpPr>
        <p:spPr>
          <a:xfrm>
            <a:off x="3531406" y="804291"/>
            <a:ext cx="787888" cy="787888"/>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3" name="Elipse 29">
            <a:extLst>
              <a:ext uri="{FF2B5EF4-FFF2-40B4-BE49-F238E27FC236}">
                <a16:creationId xmlns="" xmlns:a16="http://schemas.microsoft.com/office/drawing/2014/main" id="{BAC17F7E-70CA-47E7-969E-EF6D9166335C}"/>
              </a:ext>
            </a:extLst>
          </p:cNvPr>
          <p:cNvSpPr/>
          <p:nvPr/>
        </p:nvSpPr>
        <p:spPr>
          <a:xfrm>
            <a:off x="4588972" y="1204526"/>
            <a:ext cx="787888" cy="787888"/>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4" name="Elipse 29">
            <a:extLst>
              <a:ext uri="{FF2B5EF4-FFF2-40B4-BE49-F238E27FC236}">
                <a16:creationId xmlns="" xmlns:a16="http://schemas.microsoft.com/office/drawing/2014/main" id="{BAC17F7E-70CA-47E7-969E-EF6D9166335C}"/>
              </a:ext>
            </a:extLst>
          </p:cNvPr>
          <p:cNvSpPr/>
          <p:nvPr/>
        </p:nvSpPr>
        <p:spPr>
          <a:xfrm>
            <a:off x="5672170" y="1178075"/>
            <a:ext cx="787888" cy="787888"/>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6" name="Elipse 27">
            <a:extLst>
              <a:ext uri="{FF2B5EF4-FFF2-40B4-BE49-F238E27FC236}">
                <a16:creationId xmlns="" xmlns:a16="http://schemas.microsoft.com/office/drawing/2014/main" id="{EFE3DC7E-774C-4487-A1CA-E5FA52135661}"/>
              </a:ext>
            </a:extLst>
          </p:cNvPr>
          <p:cNvSpPr/>
          <p:nvPr/>
        </p:nvSpPr>
        <p:spPr>
          <a:xfrm>
            <a:off x="5931438" y="2483978"/>
            <a:ext cx="586977" cy="586977"/>
          </a:xfrm>
          <a:prstGeom prst="ellipse">
            <a:avLst/>
          </a:prstGeom>
          <a:solidFill>
            <a:schemeClr val="tx1"/>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3 Rectángulo"/>
          <p:cNvSpPr/>
          <p:nvPr/>
        </p:nvSpPr>
        <p:spPr>
          <a:xfrm rot="13329379">
            <a:off x="4073699" y="3299247"/>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58" name="57 Rectángulo"/>
          <p:cNvSpPr/>
          <p:nvPr/>
        </p:nvSpPr>
        <p:spPr>
          <a:xfrm rot="13329379">
            <a:off x="4841778" y="2486107"/>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59" name="58 Rectángulo"/>
          <p:cNvSpPr/>
          <p:nvPr/>
        </p:nvSpPr>
        <p:spPr>
          <a:xfrm rot="13329379">
            <a:off x="3994513" y="2207080"/>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60" name="59 Rectángulo"/>
          <p:cNvSpPr/>
          <p:nvPr/>
        </p:nvSpPr>
        <p:spPr>
          <a:xfrm rot="13329379">
            <a:off x="4320378" y="681452"/>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61" name="60 Rectángulo"/>
          <p:cNvSpPr/>
          <p:nvPr/>
        </p:nvSpPr>
        <p:spPr>
          <a:xfrm rot="13329379">
            <a:off x="5678583" y="614320"/>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62" name="61 Rectángulo"/>
          <p:cNvSpPr/>
          <p:nvPr/>
        </p:nvSpPr>
        <p:spPr>
          <a:xfrm rot="13329379">
            <a:off x="6784053" y="2024117"/>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63" name="62 Rectángulo"/>
          <p:cNvSpPr/>
          <p:nvPr/>
        </p:nvSpPr>
        <p:spPr>
          <a:xfrm rot="13329379">
            <a:off x="6519500" y="691059"/>
            <a:ext cx="629027" cy="245679"/>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cxnSp>
        <p:nvCxnSpPr>
          <p:cNvPr id="67"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5995601" y="3119935"/>
            <a:ext cx="141026" cy="32032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2"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5156292" y="2777466"/>
            <a:ext cx="1068634" cy="64462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5"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4388213" y="3494535"/>
            <a:ext cx="999715" cy="8736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7"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3679808" y="3910844"/>
            <a:ext cx="708404" cy="7542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9" name="Conector recto de flecha 27">
            <a:extLst>
              <a:ext uri="{FF2B5EF4-FFF2-40B4-BE49-F238E27FC236}">
                <a16:creationId xmlns="" xmlns:a16="http://schemas.microsoft.com/office/drawing/2014/main" id="{61D597D2-0C1C-4A96-9CEA-BC6DDAF7ED9E}"/>
              </a:ext>
            </a:extLst>
          </p:cNvPr>
          <p:cNvCxnSpPr>
            <a:cxnSpLocks/>
            <a:endCxn id="50" idx="5"/>
          </p:cNvCxnSpPr>
          <p:nvPr/>
        </p:nvCxnSpPr>
        <p:spPr>
          <a:xfrm flipV="1">
            <a:off x="3465844" y="3455851"/>
            <a:ext cx="514854" cy="44680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2"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3574144" y="3254369"/>
            <a:ext cx="388545" cy="34412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4"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3646187" y="2937523"/>
            <a:ext cx="514854" cy="5183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6" name="85 Rectángulo"/>
          <p:cNvSpPr/>
          <p:nvPr/>
        </p:nvSpPr>
        <p:spPr>
          <a:xfrm rot="18945009">
            <a:off x="5801453" y="3339392"/>
            <a:ext cx="2960877" cy="878928"/>
          </a:xfrm>
          <a:prstGeom prst="rect">
            <a:avLst/>
          </a:prstGeom>
          <a:solidFill>
            <a:schemeClr val="accent2">
              <a:alpha val="38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C"/>
          </a:p>
        </p:txBody>
      </p:sp>
      <p:cxnSp>
        <p:nvCxnSpPr>
          <p:cNvPr id="88"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4982916" y="1780381"/>
            <a:ext cx="1102034" cy="99708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2"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5019079" y="1418637"/>
            <a:ext cx="514854" cy="5183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3" name="Conector recto de flecha 27">
            <a:extLst>
              <a:ext uri="{FF2B5EF4-FFF2-40B4-BE49-F238E27FC236}">
                <a16:creationId xmlns="" xmlns:a16="http://schemas.microsoft.com/office/drawing/2014/main" id="{61D597D2-0C1C-4A96-9CEA-BC6DDAF7ED9E}"/>
              </a:ext>
            </a:extLst>
          </p:cNvPr>
          <p:cNvCxnSpPr>
            <a:cxnSpLocks/>
            <a:endCxn id="63" idx="0"/>
          </p:cNvCxnSpPr>
          <p:nvPr/>
        </p:nvCxnSpPr>
        <p:spPr>
          <a:xfrm flipV="1">
            <a:off x="5541065" y="904961"/>
            <a:ext cx="1210505" cy="113458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4" name="Conector recto de flecha 27">
            <a:extLst>
              <a:ext uri="{FF2B5EF4-FFF2-40B4-BE49-F238E27FC236}">
                <a16:creationId xmlns="" xmlns:a16="http://schemas.microsoft.com/office/drawing/2014/main" id="{61D597D2-0C1C-4A96-9CEA-BC6DDAF7ED9E}"/>
              </a:ext>
            </a:extLst>
          </p:cNvPr>
          <p:cNvCxnSpPr>
            <a:cxnSpLocks/>
          </p:cNvCxnSpPr>
          <p:nvPr/>
        </p:nvCxnSpPr>
        <p:spPr>
          <a:xfrm>
            <a:off x="5156292" y="1243795"/>
            <a:ext cx="836804" cy="78397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9"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5077683" y="2777466"/>
            <a:ext cx="1147245" cy="1600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2"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3980698" y="1936964"/>
            <a:ext cx="1142714" cy="10660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6"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3646187" y="1817838"/>
            <a:ext cx="600490" cy="51424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8"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3342894" y="1945275"/>
            <a:ext cx="388545" cy="34412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9" name="Conector recto de flecha 27">
            <a:extLst>
              <a:ext uri="{FF2B5EF4-FFF2-40B4-BE49-F238E27FC236}">
                <a16:creationId xmlns="" xmlns:a16="http://schemas.microsoft.com/office/drawing/2014/main" id="{61D597D2-0C1C-4A96-9CEA-BC6DDAF7ED9E}"/>
              </a:ext>
            </a:extLst>
          </p:cNvPr>
          <p:cNvCxnSpPr>
            <a:cxnSpLocks/>
            <a:endCxn id="52" idx="6"/>
          </p:cNvCxnSpPr>
          <p:nvPr/>
        </p:nvCxnSpPr>
        <p:spPr>
          <a:xfrm flipV="1">
            <a:off x="3342894" y="1198236"/>
            <a:ext cx="976399" cy="95938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1"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flipV="1">
            <a:off x="3465844" y="662628"/>
            <a:ext cx="801042" cy="7306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4"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3549596" y="477995"/>
            <a:ext cx="514854" cy="5183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5"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4037200" y="896910"/>
            <a:ext cx="514854" cy="5183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6" name="Conector recto de flecha 27">
            <a:extLst>
              <a:ext uri="{FF2B5EF4-FFF2-40B4-BE49-F238E27FC236}">
                <a16:creationId xmlns="" xmlns:a16="http://schemas.microsoft.com/office/drawing/2014/main" id="{61D597D2-0C1C-4A96-9CEA-BC6DDAF7ED9E}"/>
              </a:ext>
            </a:extLst>
          </p:cNvPr>
          <p:cNvCxnSpPr>
            <a:cxnSpLocks/>
          </p:cNvCxnSpPr>
          <p:nvPr/>
        </p:nvCxnSpPr>
        <p:spPr>
          <a:xfrm>
            <a:off x="3731439" y="2937523"/>
            <a:ext cx="515238" cy="41534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0"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6157351" y="2093701"/>
            <a:ext cx="941215" cy="84382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2"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5993096" y="2032722"/>
            <a:ext cx="1891677" cy="184181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7" name="Conector recto de flecha 27">
            <a:extLst>
              <a:ext uri="{FF2B5EF4-FFF2-40B4-BE49-F238E27FC236}">
                <a16:creationId xmlns="" xmlns:a16="http://schemas.microsoft.com/office/drawing/2014/main" id="{61D597D2-0C1C-4A96-9CEA-BC6DDAF7ED9E}"/>
              </a:ext>
            </a:extLst>
          </p:cNvPr>
          <p:cNvCxnSpPr>
            <a:cxnSpLocks/>
          </p:cNvCxnSpPr>
          <p:nvPr/>
        </p:nvCxnSpPr>
        <p:spPr>
          <a:xfrm flipV="1">
            <a:off x="4741180" y="578224"/>
            <a:ext cx="1100667" cy="25916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9" name="Conector recto de flecha 27">
            <a:extLst>
              <a:ext uri="{FF2B5EF4-FFF2-40B4-BE49-F238E27FC236}">
                <a16:creationId xmlns="" xmlns:a16="http://schemas.microsoft.com/office/drawing/2014/main" id="{61D597D2-0C1C-4A96-9CEA-BC6DDAF7ED9E}"/>
              </a:ext>
            </a:extLst>
          </p:cNvPr>
          <p:cNvCxnSpPr>
            <a:cxnSpLocks/>
          </p:cNvCxnSpPr>
          <p:nvPr/>
        </p:nvCxnSpPr>
        <p:spPr>
          <a:xfrm>
            <a:off x="6051268" y="707807"/>
            <a:ext cx="700301" cy="2935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1" name="Elipse 24">
            <a:extLst>
              <a:ext uri="{FF2B5EF4-FFF2-40B4-BE49-F238E27FC236}">
                <a16:creationId xmlns="" xmlns:a16="http://schemas.microsoft.com/office/drawing/2014/main" id="{356073C2-CA6B-442D-8A56-38FFD8E1E373}"/>
              </a:ext>
            </a:extLst>
          </p:cNvPr>
          <p:cNvSpPr/>
          <p:nvPr/>
        </p:nvSpPr>
        <p:spPr>
          <a:xfrm>
            <a:off x="6627959" y="3484444"/>
            <a:ext cx="1093220" cy="1093220"/>
          </a:xfrm>
          <a:prstGeom prst="ellipse">
            <a:avLst/>
          </a:prstGeom>
          <a:solidFill>
            <a:schemeClr val="accent4">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accent4">
                  <a:lumMod val="60000"/>
                  <a:lumOff val="40000"/>
                </a:schemeClr>
              </a:solidFill>
            </a:endParaRPr>
          </a:p>
        </p:txBody>
      </p:sp>
      <p:sp>
        <p:nvSpPr>
          <p:cNvPr id="132" name="Elipse 24">
            <a:extLst>
              <a:ext uri="{FF2B5EF4-FFF2-40B4-BE49-F238E27FC236}">
                <a16:creationId xmlns="" xmlns:a16="http://schemas.microsoft.com/office/drawing/2014/main" id="{356073C2-CA6B-442D-8A56-38FFD8E1E373}"/>
              </a:ext>
            </a:extLst>
          </p:cNvPr>
          <p:cNvSpPr/>
          <p:nvPr/>
        </p:nvSpPr>
        <p:spPr>
          <a:xfrm>
            <a:off x="7431824" y="4377341"/>
            <a:ext cx="746505" cy="746505"/>
          </a:xfrm>
          <a:prstGeom prst="ellipse">
            <a:avLst/>
          </a:prstGeom>
          <a:solidFill>
            <a:schemeClr val="accent4">
              <a:lumMod val="40000"/>
              <a:lumOff val="60000"/>
            </a:schemeClr>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accent4">
                  <a:lumMod val="60000"/>
                  <a:lumOff val="40000"/>
                </a:schemeClr>
              </a:solidFill>
            </a:endParaRPr>
          </a:p>
        </p:txBody>
      </p:sp>
      <p:cxnSp>
        <p:nvCxnSpPr>
          <p:cNvPr id="133" name="Conector recto de flecha 13">
            <a:extLst>
              <a:ext uri="{FF2B5EF4-FFF2-40B4-BE49-F238E27FC236}">
                <a16:creationId xmlns="" xmlns:a16="http://schemas.microsoft.com/office/drawing/2014/main" id="{4EE752D9-9A4A-4C0F-8D64-1F20BBC5A253}"/>
              </a:ext>
            </a:extLst>
          </p:cNvPr>
          <p:cNvCxnSpPr>
            <a:cxnSpLocks/>
          </p:cNvCxnSpPr>
          <p:nvPr/>
        </p:nvCxnSpPr>
        <p:spPr>
          <a:xfrm flipV="1">
            <a:off x="5906285" y="4257865"/>
            <a:ext cx="2742704" cy="19013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Conector recto de flecha 13">
            <a:extLst>
              <a:ext uri="{FF2B5EF4-FFF2-40B4-BE49-F238E27FC236}">
                <a16:creationId xmlns="" xmlns:a16="http://schemas.microsoft.com/office/drawing/2014/main" id="{4EE752D9-9A4A-4C0F-8D64-1F20BBC5A253}"/>
              </a:ext>
            </a:extLst>
          </p:cNvPr>
          <p:cNvCxnSpPr>
            <a:cxnSpLocks/>
          </p:cNvCxnSpPr>
          <p:nvPr/>
        </p:nvCxnSpPr>
        <p:spPr>
          <a:xfrm flipH="1" flipV="1">
            <a:off x="6224928" y="2747282"/>
            <a:ext cx="1698412" cy="22316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Elipse 29">
            <a:extLst>
              <a:ext uri="{FF2B5EF4-FFF2-40B4-BE49-F238E27FC236}">
                <a16:creationId xmlns="" xmlns:a16="http://schemas.microsoft.com/office/drawing/2014/main" id="{BAC17F7E-70CA-47E7-969E-EF6D9166335C}"/>
              </a:ext>
            </a:extLst>
          </p:cNvPr>
          <p:cNvSpPr/>
          <p:nvPr/>
        </p:nvSpPr>
        <p:spPr>
          <a:xfrm>
            <a:off x="7616363" y="991061"/>
            <a:ext cx="1031974" cy="1031974"/>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39" name="Conector recto de flecha 27">
            <a:extLst>
              <a:ext uri="{FF2B5EF4-FFF2-40B4-BE49-F238E27FC236}">
                <a16:creationId xmlns="" xmlns:a16="http://schemas.microsoft.com/office/drawing/2014/main" id="{61D597D2-0C1C-4A96-9CEA-BC6DDAF7ED9E}"/>
              </a:ext>
            </a:extLst>
          </p:cNvPr>
          <p:cNvCxnSpPr>
            <a:cxnSpLocks/>
          </p:cNvCxnSpPr>
          <p:nvPr/>
        </p:nvCxnSpPr>
        <p:spPr>
          <a:xfrm flipH="1">
            <a:off x="7281891" y="1529836"/>
            <a:ext cx="788718" cy="70843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946" y="3050478"/>
            <a:ext cx="49530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004" y="4049713"/>
            <a:ext cx="581025"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 name="Elipse 29">
            <a:extLst>
              <a:ext uri="{FF2B5EF4-FFF2-40B4-BE49-F238E27FC236}">
                <a16:creationId xmlns="" xmlns:a16="http://schemas.microsoft.com/office/drawing/2014/main" id="{BAC17F7E-70CA-47E7-969E-EF6D9166335C}"/>
              </a:ext>
            </a:extLst>
          </p:cNvPr>
          <p:cNvSpPr/>
          <p:nvPr/>
        </p:nvSpPr>
        <p:spPr>
          <a:xfrm>
            <a:off x="1048029" y="1188841"/>
            <a:ext cx="479631" cy="479631"/>
          </a:xfrm>
          <a:prstGeom prst="ellipse">
            <a:avLst/>
          </a:prstGeom>
          <a:solidFill>
            <a:schemeClr val="bg1">
              <a:lumMod val="95000"/>
            </a:schemeClr>
          </a:solid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5" name="144 Rectángulo"/>
          <p:cNvSpPr/>
          <p:nvPr/>
        </p:nvSpPr>
        <p:spPr>
          <a:xfrm>
            <a:off x="1139644" y="2302962"/>
            <a:ext cx="458566" cy="167031"/>
          </a:xfrm>
          <a:prstGeom prst="rect">
            <a:avLst/>
          </a:prstGeom>
          <a:solidFill>
            <a:schemeClr val="dk1">
              <a:alpha val="46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ln>
                <a:solidFill>
                  <a:schemeClr val="tx1"/>
                </a:solidFill>
              </a:ln>
              <a:solidFill>
                <a:schemeClr val="tx1"/>
              </a:solidFill>
            </a:endParaRPr>
          </a:p>
        </p:txBody>
      </p:sp>
      <p:sp>
        <p:nvSpPr>
          <p:cNvPr id="146" name="Elipse 22">
            <a:extLst>
              <a:ext uri="{FF2B5EF4-FFF2-40B4-BE49-F238E27FC236}">
                <a16:creationId xmlns="" xmlns:a16="http://schemas.microsoft.com/office/drawing/2014/main" id="{C2CCA80A-0503-4069-975C-135C2DB0BBCE}"/>
              </a:ext>
            </a:extLst>
          </p:cNvPr>
          <p:cNvSpPr/>
          <p:nvPr/>
        </p:nvSpPr>
        <p:spPr>
          <a:xfrm>
            <a:off x="3946432" y="3177520"/>
            <a:ext cx="722213" cy="722213"/>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47" name="Elipse 22">
            <a:extLst>
              <a:ext uri="{FF2B5EF4-FFF2-40B4-BE49-F238E27FC236}">
                <a16:creationId xmlns="" xmlns:a16="http://schemas.microsoft.com/office/drawing/2014/main" id="{C2CCA80A-0503-4069-975C-135C2DB0BBCE}"/>
              </a:ext>
            </a:extLst>
          </p:cNvPr>
          <p:cNvSpPr/>
          <p:nvPr/>
        </p:nvSpPr>
        <p:spPr>
          <a:xfrm>
            <a:off x="3743179" y="1534597"/>
            <a:ext cx="722213" cy="722213"/>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48" name="Elipse 22">
            <a:extLst>
              <a:ext uri="{FF2B5EF4-FFF2-40B4-BE49-F238E27FC236}">
                <a16:creationId xmlns="" xmlns:a16="http://schemas.microsoft.com/office/drawing/2014/main" id="{C2CCA80A-0503-4069-975C-135C2DB0BBCE}"/>
              </a:ext>
            </a:extLst>
          </p:cNvPr>
          <p:cNvSpPr/>
          <p:nvPr/>
        </p:nvSpPr>
        <p:spPr>
          <a:xfrm>
            <a:off x="6040311" y="624785"/>
            <a:ext cx="722213" cy="722213"/>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49" name="Elipse 22">
            <a:extLst>
              <a:ext uri="{FF2B5EF4-FFF2-40B4-BE49-F238E27FC236}">
                <a16:creationId xmlns="" xmlns:a16="http://schemas.microsoft.com/office/drawing/2014/main" id="{C2CCA80A-0503-4069-975C-135C2DB0BBCE}"/>
              </a:ext>
            </a:extLst>
          </p:cNvPr>
          <p:cNvSpPr/>
          <p:nvPr/>
        </p:nvSpPr>
        <p:spPr>
          <a:xfrm>
            <a:off x="7070717" y="1553259"/>
            <a:ext cx="722213" cy="722213"/>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151" name="Rectángulo 15">
            <a:extLst>
              <a:ext uri="{FF2B5EF4-FFF2-40B4-BE49-F238E27FC236}">
                <a16:creationId xmlns="" xmlns:a16="http://schemas.microsoft.com/office/drawing/2014/main" id="{D42C8EB8-1195-4C1A-A731-33BD0B57472D}"/>
              </a:ext>
            </a:extLst>
          </p:cNvPr>
          <p:cNvSpPr/>
          <p:nvPr/>
        </p:nvSpPr>
        <p:spPr>
          <a:xfrm>
            <a:off x="5156291" y="6001277"/>
            <a:ext cx="1222880" cy="426786"/>
          </a:xfrm>
          <a:prstGeom prst="rect">
            <a:avLst/>
          </a:prstGeom>
          <a:solidFill>
            <a:schemeClr val="accent4"/>
          </a:solidFill>
          <a:ln w="3175">
            <a:solidFill>
              <a:schemeClr val="dk1">
                <a:shade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152" name="Elipse 22">
            <a:extLst>
              <a:ext uri="{FF2B5EF4-FFF2-40B4-BE49-F238E27FC236}">
                <a16:creationId xmlns="" xmlns:a16="http://schemas.microsoft.com/office/drawing/2014/main" id="{C2CCA80A-0503-4069-975C-135C2DB0BBCE}"/>
              </a:ext>
            </a:extLst>
          </p:cNvPr>
          <p:cNvSpPr/>
          <p:nvPr/>
        </p:nvSpPr>
        <p:spPr>
          <a:xfrm>
            <a:off x="1135297" y="3318503"/>
            <a:ext cx="456782" cy="456782"/>
          </a:xfrm>
          <a:prstGeom prst="ellipse">
            <a:avLst/>
          </a:prstGeom>
          <a:solidFill>
            <a:schemeClr val="accent4"/>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cxnSp>
        <p:nvCxnSpPr>
          <p:cNvPr id="153" name="Conector recto de flecha 27">
            <a:extLst>
              <a:ext uri="{FF2B5EF4-FFF2-40B4-BE49-F238E27FC236}">
                <a16:creationId xmlns="" xmlns:a16="http://schemas.microsoft.com/office/drawing/2014/main" id="{61D597D2-0C1C-4A96-9CEA-BC6DDAF7ED9E}"/>
              </a:ext>
            </a:extLst>
          </p:cNvPr>
          <p:cNvCxnSpPr>
            <a:cxnSpLocks/>
          </p:cNvCxnSpPr>
          <p:nvPr/>
        </p:nvCxnSpPr>
        <p:spPr>
          <a:xfrm>
            <a:off x="7553580" y="6323192"/>
            <a:ext cx="3810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56" name="Rectángulo 15">
            <a:extLst>
              <a:ext uri="{FF2B5EF4-FFF2-40B4-BE49-F238E27FC236}">
                <a16:creationId xmlns="" xmlns:a16="http://schemas.microsoft.com/office/drawing/2014/main" id="{D42C8EB8-1195-4C1A-A731-33BD0B57472D}"/>
              </a:ext>
            </a:extLst>
          </p:cNvPr>
          <p:cNvSpPr/>
          <p:nvPr/>
        </p:nvSpPr>
        <p:spPr>
          <a:xfrm>
            <a:off x="7281891" y="5864084"/>
            <a:ext cx="786205" cy="274386"/>
          </a:xfrm>
          <a:prstGeom prst="rect">
            <a:avLst/>
          </a:prstGeom>
          <a:solidFill>
            <a:schemeClr val="accent4"/>
          </a:solidFill>
          <a:ln w="3175">
            <a:solidFill>
              <a:schemeClr val="dk1">
                <a:shade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157" name="Título 1">
            <a:extLst>
              <a:ext uri="{FF2B5EF4-FFF2-40B4-BE49-F238E27FC236}">
                <a16:creationId xmlns="" xmlns:a16="http://schemas.microsoft.com/office/drawing/2014/main" id="{35F3CED6-6DD9-4ABA-BFCB-072C9D8076D2}"/>
              </a:ext>
            </a:extLst>
          </p:cNvPr>
          <p:cNvSpPr txBox="1">
            <a:spLocks/>
          </p:cNvSpPr>
          <p:nvPr/>
        </p:nvSpPr>
        <p:spPr>
          <a:xfrm>
            <a:off x="8172530" y="5761758"/>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b="1" dirty="0" smtClean="0">
                <a:latin typeface="Arial Narrow" panose="020B0606020202030204" pitchFamily="34" charset="0"/>
                <a:ea typeface="Roboto Cn" pitchFamily="2" charset="0"/>
              </a:rPr>
              <a:t>HITO</a:t>
            </a:r>
            <a:endParaRPr lang="es-EC" sz="800" b="1" dirty="0">
              <a:latin typeface="Arial Narrow" panose="020B0606020202030204" pitchFamily="34" charset="0"/>
              <a:ea typeface="Roboto Cn" pitchFamily="2" charset="0"/>
            </a:endParaRPr>
          </a:p>
        </p:txBody>
      </p:sp>
      <p:sp>
        <p:nvSpPr>
          <p:cNvPr id="158" name="Título 1">
            <a:extLst>
              <a:ext uri="{FF2B5EF4-FFF2-40B4-BE49-F238E27FC236}">
                <a16:creationId xmlns="" xmlns:a16="http://schemas.microsoft.com/office/drawing/2014/main" id="{35F3CED6-6DD9-4ABA-BFCB-072C9D8076D2}"/>
              </a:ext>
            </a:extLst>
          </p:cNvPr>
          <p:cNvSpPr txBox="1">
            <a:spLocks/>
          </p:cNvSpPr>
          <p:nvPr/>
        </p:nvSpPr>
        <p:spPr>
          <a:xfrm>
            <a:off x="8184867" y="6040204"/>
            <a:ext cx="1116442"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800" b="1" dirty="0" smtClean="0">
                <a:latin typeface="Arial Narrow" panose="020B0606020202030204" pitchFamily="34" charset="0"/>
                <a:ea typeface="Roboto Cn" pitchFamily="2" charset="0"/>
              </a:rPr>
              <a:t>CONEXIÓN</a:t>
            </a:r>
            <a:endParaRPr lang="es-EC" sz="800" b="1" dirty="0">
              <a:latin typeface="Arial Narrow" panose="020B0606020202030204" pitchFamily="34" charset="0"/>
              <a:ea typeface="Roboto Cn" pitchFamily="2" charset="0"/>
            </a:endParaRPr>
          </a:p>
        </p:txBody>
      </p:sp>
    </p:spTree>
    <p:extLst>
      <p:ext uri="{BB962C8B-B14F-4D97-AF65-F5344CB8AC3E}">
        <p14:creationId xmlns:p14="http://schemas.microsoft.com/office/powerpoint/2010/main" val="116073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44"/>
                                        </p:tgtEl>
                                        <p:attrNameLst>
                                          <p:attrName>style.visibility</p:attrName>
                                        </p:attrNameLst>
                                      </p:cBhvr>
                                      <p:to>
                                        <p:strVal val="visible"/>
                                      </p:to>
                                    </p:set>
                                    <p:anim calcmode="lin" valueType="num">
                                      <p:cBhvr>
                                        <p:cTn id="19" dur="500" fill="hold"/>
                                        <p:tgtEl>
                                          <p:spTgt spid="144"/>
                                        </p:tgtEl>
                                        <p:attrNameLst>
                                          <p:attrName>ppt_w</p:attrName>
                                        </p:attrNameLst>
                                      </p:cBhvr>
                                      <p:tavLst>
                                        <p:tav tm="0">
                                          <p:val>
                                            <p:fltVal val="0"/>
                                          </p:val>
                                        </p:tav>
                                        <p:tav tm="100000">
                                          <p:val>
                                            <p:strVal val="#ppt_w"/>
                                          </p:val>
                                        </p:tav>
                                      </p:tavLst>
                                    </p:anim>
                                    <p:anim calcmode="lin" valueType="num">
                                      <p:cBhvr>
                                        <p:cTn id="20" dur="500" fill="hold"/>
                                        <p:tgtEl>
                                          <p:spTgt spid="144"/>
                                        </p:tgtEl>
                                        <p:attrNameLst>
                                          <p:attrName>ppt_h</p:attrName>
                                        </p:attrNameLst>
                                      </p:cBhvr>
                                      <p:tavLst>
                                        <p:tav tm="0">
                                          <p:val>
                                            <p:fltVal val="0"/>
                                          </p:val>
                                        </p:tav>
                                        <p:tav tm="100000">
                                          <p:val>
                                            <p:strVal val="#ppt_h"/>
                                          </p:val>
                                        </p:tav>
                                      </p:tavLst>
                                    </p:anim>
                                    <p:animEffect transition="in" filter="fade">
                                      <p:cBhvr>
                                        <p:cTn id="21" dur="500"/>
                                        <p:tgtEl>
                                          <p:spTgt spid="14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ppt_w</p:attrName>
                                        </p:attrNameLst>
                                      </p:cBhvr>
                                      <p:tavLst>
                                        <p:tav tm="0" fmla="#ppt_w*sin(2.5*pi*$)">
                                          <p:val>
                                            <p:fltVal val="0"/>
                                          </p:val>
                                        </p:tav>
                                        <p:tav tm="100000">
                                          <p:val>
                                            <p:fltVal val="1"/>
                                          </p:val>
                                        </p:tav>
                                      </p:tavLst>
                                    </p:anim>
                                    <p:anim calcmode="lin" valueType="num">
                                      <p:cBhvr>
                                        <p:cTn id="33" dur="2000" fill="hold"/>
                                        <p:tgtEl>
                                          <p:spTgt spid="11"/>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145"/>
                                        </p:tgtEl>
                                        <p:attrNameLst>
                                          <p:attrName>style.visibility</p:attrName>
                                        </p:attrNameLst>
                                      </p:cBhvr>
                                      <p:to>
                                        <p:strVal val="visible"/>
                                      </p:to>
                                    </p:set>
                                    <p:animEffect transition="in" filter="fade">
                                      <p:cBhvr>
                                        <p:cTn id="36" dur="2000"/>
                                        <p:tgtEl>
                                          <p:spTgt spid="145"/>
                                        </p:tgtEl>
                                      </p:cBhvr>
                                    </p:animEffect>
                                    <p:anim calcmode="lin" valueType="num">
                                      <p:cBhvr>
                                        <p:cTn id="37" dur="2000" fill="hold"/>
                                        <p:tgtEl>
                                          <p:spTgt spid="145"/>
                                        </p:tgtEl>
                                        <p:attrNameLst>
                                          <p:attrName>ppt_w</p:attrName>
                                        </p:attrNameLst>
                                      </p:cBhvr>
                                      <p:tavLst>
                                        <p:tav tm="0" fmla="#ppt_w*sin(2.5*pi*$)">
                                          <p:val>
                                            <p:fltVal val="0"/>
                                          </p:val>
                                        </p:tav>
                                        <p:tav tm="100000">
                                          <p:val>
                                            <p:fltVal val="1"/>
                                          </p:val>
                                        </p:tav>
                                      </p:tavLst>
                                    </p:anim>
                                    <p:anim calcmode="lin" valueType="num">
                                      <p:cBhvr>
                                        <p:cTn id="38" dur="2000" fill="hold"/>
                                        <p:tgtEl>
                                          <p:spTgt spid="145"/>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000"/>
                                        <p:tgtEl>
                                          <p:spTgt spid="12"/>
                                        </p:tgtEl>
                                      </p:cBhvr>
                                    </p:animEffect>
                                    <p:anim calcmode="lin" valueType="num">
                                      <p:cBhvr>
                                        <p:cTn id="42" dur="2000" fill="hold"/>
                                        <p:tgtEl>
                                          <p:spTgt spid="12"/>
                                        </p:tgtEl>
                                        <p:attrNameLst>
                                          <p:attrName>ppt_w</p:attrName>
                                        </p:attrNameLst>
                                      </p:cBhvr>
                                      <p:tavLst>
                                        <p:tav tm="0" fmla="#ppt_w*sin(2.5*pi*$)">
                                          <p:val>
                                            <p:fltVal val="0"/>
                                          </p:val>
                                        </p:tav>
                                        <p:tav tm="100000">
                                          <p:val>
                                            <p:fltVal val="1"/>
                                          </p:val>
                                        </p:tav>
                                      </p:tavLst>
                                    </p:anim>
                                    <p:anim calcmode="lin" valueType="num">
                                      <p:cBhvr>
                                        <p:cTn id="43"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075"/>
                                        </p:tgtEl>
                                        <p:attrNameLst>
                                          <p:attrName>style.visibility</p:attrName>
                                        </p:attrNameLst>
                                      </p:cBhvr>
                                      <p:to>
                                        <p:strVal val="visible"/>
                                      </p:to>
                                    </p:set>
                                    <p:animEffect transition="in" filter="fade">
                                      <p:cBhvr>
                                        <p:cTn id="48" dur="1000"/>
                                        <p:tgtEl>
                                          <p:spTgt spid="3075"/>
                                        </p:tgtEl>
                                      </p:cBhvr>
                                    </p:animEffect>
                                    <p:anim calcmode="lin" valueType="num">
                                      <p:cBhvr>
                                        <p:cTn id="49" dur="1000" fill="hold"/>
                                        <p:tgtEl>
                                          <p:spTgt spid="3075"/>
                                        </p:tgtEl>
                                        <p:attrNameLst>
                                          <p:attrName>ppt_x</p:attrName>
                                        </p:attrNameLst>
                                      </p:cBhvr>
                                      <p:tavLst>
                                        <p:tav tm="0">
                                          <p:val>
                                            <p:strVal val="#ppt_x"/>
                                          </p:val>
                                        </p:tav>
                                        <p:tav tm="100000">
                                          <p:val>
                                            <p:strVal val="#ppt_x"/>
                                          </p:val>
                                        </p:tav>
                                      </p:tavLst>
                                    </p:anim>
                                    <p:anim calcmode="lin" valueType="num">
                                      <p:cBhvr>
                                        <p:cTn id="50" dur="1000" fill="hold"/>
                                        <p:tgtEl>
                                          <p:spTgt spid="307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2"/>
                                        </p:tgtEl>
                                        <p:attrNameLst>
                                          <p:attrName>style.visibility</p:attrName>
                                        </p:attrNameLst>
                                      </p:cBhvr>
                                      <p:to>
                                        <p:strVal val="visible"/>
                                      </p:to>
                                    </p:set>
                                    <p:animEffect transition="in" filter="fade">
                                      <p:cBhvr>
                                        <p:cTn id="53" dur="1000"/>
                                        <p:tgtEl>
                                          <p:spTgt spid="152"/>
                                        </p:tgtEl>
                                      </p:cBhvr>
                                    </p:animEffect>
                                    <p:anim calcmode="lin" valueType="num">
                                      <p:cBhvr>
                                        <p:cTn id="54" dur="1000" fill="hold"/>
                                        <p:tgtEl>
                                          <p:spTgt spid="152"/>
                                        </p:tgtEl>
                                        <p:attrNameLst>
                                          <p:attrName>ppt_x</p:attrName>
                                        </p:attrNameLst>
                                      </p:cBhvr>
                                      <p:tavLst>
                                        <p:tav tm="0">
                                          <p:val>
                                            <p:strVal val="#ppt_x"/>
                                          </p:val>
                                        </p:tav>
                                        <p:tav tm="100000">
                                          <p:val>
                                            <p:strVal val="#ppt_x"/>
                                          </p:val>
                                        </p:tav>
                                      </p:tavLst>
                                    </p:anim>
                                    <p:anim calcmode="lin" valueType="num">
                                      <p:cBhvr>
                                        <p:cTn id="55" dur="1000" fill="hold"/>
                                        <p:tgtEl>
                                          <p:spTgt spid="15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076"/>
                                        </p:tgtEl>
                                        <p:attrNameLst>
                                          <p:attrName>style.visibility</p:attrName>
                                        </p:attrNameLst>
                                      </p:cBhvr>
                                      <p:to>
                                        <p:strVal val="visible"/>
                                      </p:to>
                                    </p:set>
                                    <p:anim calcmode="lin" valueType="num">
                                      <p:cBhvr additive="base">
                                        <p:cTn id="65" dur="500" fill="hold"/>
                                        <p:tgtEl>
                                          <p:spTgt spid="3076"/>
                                        </p:tgtEl>
                                        <p:attrNameLst>
                                          <p:attrName>ppt_x</p:attrName>
                                        </p:attrNameLst>
                                      </p:cBhvr>
                                      <p:tavLst>
                                        <p:tav tm="0">
                                          <p:val>
                                            <p:strVal val="#ppt_x"/>
                                          </p:val>
                                        </p:tav>
                                        <p:tav tm="100000">
                                          <p:val>
                                            <p:strVal val="#ppt_x"/>
                                          </p:val>
                                        </p:tav>
                                      </p:tavLst>
                                    </p:anim>
                                    <p:anim calcmode="lin" valueType="num">
                                      <p:cBhvr additive="base">
                                        <p:cTn id="66" dur="500" fill="hold"/>
                                        <p:tgtEl>
                                          <p:spTgt spid="307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ppt_x"/>
                                          </p:val>
                                        </p:tav>
                                        <p:tav tm="100000">
                                          <p:val>
                                            <p:strVal val="#ppt_x"/>
                                          </p:val>
                                        </p:tav>
                                      </p:tavLst>
                                    </p:anim>
                                    <p:anim calcmode="lin" valueType="num">
                                      <p:cBhvr additive="base">
                                        <p:cTn id="70" dur="500" fill="hold"/>
                                        <p:tgtEl>
                                          <p:spTgt spid="1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randombar(horizontal)">
                                      <p:cBhvr>
                                        <p:cTn id="82" dur="500"/>
                                        <p:tgtEl>
                                          <p:spTgt spid="56"/>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1000"/>
                                        <p:tgtEl>
                                          <p:spTgt spid="48"/>
                                        </p:tgtEl>
                                      </p:cBhvr>
                                    </p:animEffect>
                                    <p:anim calcmode="lin" valueType="num">
                                      <p:cBhvr>
                                        <p:cTn id="88" dur="1000" fill="hold"/>
                                        <p:tgtEl>
                                          <p:spTgt spid="48"/>
                                        </p:tgtEl>
                                        <p:attrNameLst>
                                          <p:attrName>ppt_x</p:attrName>
                                        </p:attrNameLst>
                                      </p:cBhvr>
                                      <p:tavLst>
                                        <p:tav tm="0">
                                          <p:val>
                                            <p:strVal val="#ppt_x"/>
                                          </p:val>
                                        </p:tav>
                                        <p:tav tm="100000">
                                          <p:val>
                                            <p:strVal val="#ppt_x"/>
                                          </p:val>
                                        </p:tav>
                                      </p:tavLst>
                                    </p:anim>
                                    <p:anim calcmode="lin" valueType="num">
                                      <p:cBhvr>
                                        <p:cTn id="89" dur="1000" fill="hold"/>
                                        <p:tgtEl>
                                          <p:spTgt spid="4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1000"/>
                                        <p:tgtEl>
                                          <p:spTgt spid="49"/>
                                        </p:tgtEl>
                                      </p:cBhvr>
                                    </p:animEffect>
                                    <p:anim calcmode="lin" valueType="num">
                                      <p:cBhvr>
                                        <p:cTn id="93" dur="1000" fill="hold"/>
                                        <p:tgtEl>
                                          <p:spTgt spid="49"/>
                                        </p:tgtEl>
                                        <p:attrNameLst>
                                          <p:attrName>ppt_x</p:attrName>
                                        </p:attrNameLst>
                                      </p:cBhvr>
                                      <p:tavLst>
                                        <p:tav tm="0">
                                          <p:val>
                                            <p:strVal val="#ppt_x"/>
                                          </p:val>
                                        </p:tav>
                                        <p:tav tm="100000">
                                          <p:val>
                                            <p:strVal val="#ppt_x"/>
                                          </p:val>
                                        </p:tav>
                                      </p:tavLst>
                                    </p:anim>
                                    <p:anim calcmode="lin" valueType="num">
                                      <p:cBhvr>
                                        <p:cTn id="94" dur="1000" fill="hold"/>
                                        <p:tgtEl>
                                          <p:spTgt spid="4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1000"/>
                                        <p:tgtEl>
                                          <p:spTgt spid="50"/>
                                        </p:tgtEl>
                                      </p:cBhvr>
                                    </p:animEffect>
                                    <p:anim calcmode="lin" valueType="num">
                                      <p:cBhvr>
                                        <p:cTn id="98" dur="1000" fill="hold"/>
                                        <p:tgtEl>
                                          <p:spTgt spid="50"/>
                                        </p:tgtEl>
                                        <p:attrNameLst>
                                          <p:attrName>ppt_x</p:attrName>
                                        </p:attrNameLst>
                                      </p:cBhvr>
                                      <p:tavLst>
                                        <p:tav tm="0">
                                          <p:val>
                                            <p:strVal val="#ppt_x"/>
                                          </p:val>
                                        </p:tav>
                                        <p:tav tm="100000">
                                          <p:val>
                                            <p:strVal val="#ppt_x"/>
                                          </p:val>
                                        </p:tav>
                                      </p:tavLst>
                                    </p:anim>
                                    <p:anim calcmode="lin" valueType="num">
                                      <p:cBhvr>
                                        <p:cTn id="9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6" presetClass="entr" presetSubtype="16" fill="hold" grpId="0" nodeType="click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circle(in)">
                                      <p:cBhvr>
                                        <p:cTn id="104" dur="2000"/>
                                        <p:tgtEl>
                                          <p:spTgt spid="32"/>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5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1"/>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2"/>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4" presetClass="entr" presetSubtype="10" fill="hold" grpId="0" nodeType="click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randombar(horizontal)">
                                      <p:cBhvr>
                                        <p:cTn id="123" dur="500"/>
                                        <p:tgtEl>
                                          <p:spTgt spid="33"/>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4"/>
                                        </p:tgtEl>
                                        <p:attrNameLst>
                                          <p:attrName>style.visibility</p:attrName>
                                        </p:attrNameLst>
                                      </p:cBhvr>
                                      <p:to>
                                        <p:strVal val="visible"/>
                                      </p:to>
                                    </p:set>
                                    <p:animEffect transition="in" filter="randombar(horizontal)">
                                      <p:cBhvr>
                                        <p:cTn id="126" dur="500"/>
                                        <p:tgtEl>
                                          <p:spTgt spid="4"/>
                                        </p:tgtEl>
                                      </p:cBhvr>
                                    </p:animEffect>
                                  </p:childTnLst>
                                </p:cTn>
                              </p:par>
                              <p:par>
                                <p:cTn id="127" presetID="21" presetClass="entr" presetSubtype="1" fill="hold" grpId="0" nodeType="with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wheel(1)">
                                      <p:cBhvr>
                                        <p:cTn id="129" dur="2000"/>
                                        <p:tgtEl>
                                          <p:spTgt spid="34"/>
                                        </p:tgtEl>
                                      </p:cBhvr>
                                    </p:animEffect>
                                  </p:childTnLst>
                                </p:cTn>
                              </p:par>
                            </p:childTnLst>
                          </p:cTn>
                        </p:par>
                      </p:childTnLst>
                    </p:cTn>
                  </p:par>
                  <p:par>
                    <p:cTn id="130" fill="hold">
                      <p:stCondLst>
                        <p:cond delay="indefinite"/>
                      </p:stCondLst>
                      <p:childTnLst>
                        <p:par>
                          <p:cTn id="131" fill="hold">
                            <p:stCondLst>
                              <p:cond delay="0"/>
                            </p:stCondLst>
                            <p:childTnLst>
                              <p:par>
                                <p:cTn id="132" presetID="31" presetClass="entr" presetSubtype="0" fill="hold" grpId="0" nodeType="clickEffect">
                                  <p:stCondLst>
                                    <p:cond delay="0"/>
                                  </p:stCondLst>
                                  <p:childTnLst>
                                    <p:set>
                                      <p:cBhvr>
                                        <p:cTn id="133" dur="1" fill="hold">
                                          <p:stCondLst>
                                            <p:cond delay="0"/>
                                          </p:stCondLst>
                                        </p:cTn>
                                        <p:tgtEl>
                                          <p:spTgt spid="35"/>
                                        </p:tgtEl>
                                        <p:attrNameLst>
                                          <p:attrName>style.visibility</p:attrName>
                                        </p:attrNameLst>
                                      </p:cBhvr>
                                      <p:to>
                                        <p:strVal val="visible"/>
                                      </p:to>
                                    </p:set>
                                    <p:anim calcmode="lin" valueType="num">
                                      <p:cBhvr>
                                        <p:cTn id="134" dur="1000" fill="hold"/>
                                        <p:tgtEl>
                                          <p:spTgt spid="35"/>
                                        </p:tgtEl>
                                        <p:attrNameLst>
                                          <p:attrName>ppt_w</p:attrName>
                                        </p:attrNameLst>
                                      </p:cBhvr>
                                      <p:tavLst>
                                        <p:tav tm="0">
                                          <p:val>
                                            <p:fltVal val="0"/>
                                          </p:val>
                                        </p:tav>
                                        <p:tav tm="100000">
                                          <p:val>
                                            <p:strVal val="#ppt_w"/>
                                          </p:val>
                                        </p:tav>
                                      </p:tavLst>
                                    </p:anim>
                                    <p:anim calcmode="lin" valueType="num">
                                      <p:cBhvr>
                                        <p:cTn id="135" dur="1000" fill="hold"/>
                                        <p:tgtEl>
                                          <p:spTgt spid="35"/>
                                        </p:tgtEl>
                                        <p:attrNameLst>
                                          <p:attrName>ppt_h</p:attrName>
                                        </p:attrNameLst>
                                      </p:cBhvr>
                                      <p:tavLst>
                                        <p:tav tm="0">
                                          <p:val>
                                            <p:fltVal val="0"/>
                                          </p:val>
                                        </p:tav>
                                        <p:tav tm="100000">
                                          <p:val>
                                            <p:strVal val="#ppt_h"/>
                                          </p:val>
                                        </p:tav>
                                      </p:tavLst>
                                    </p:anim>
                                    <p:anim calcmode="lin" valueType="num">
                                      <p:cBhvr>
                                        <p:cTn id="136" dur="1000" fill="hold"/>
                                        <p:tgtEl>
                                          <p:spTgt spid="35"/>
                                        </p:tgtEl>
                                        <p:attrNameLst>
                                          <p:attrName>style.rotation</p:attrName>
                                        </p:attrNameLst>
                                      </p:cBhvr>
                                      <p:tavLst>
                                        <p:tav tm="0">
                                          <p:val>
                                            <p:fltVal val="90"/>
                                          </p:val>
                                        </p:tav>
                                        <p:tav tm="100000">
                                          <p:val>
                                            <p:fltVal val="0"/>
                                          </p:val>
                                        </p:tav>
                                      </p:tavLst>
                                    </p:anim>
                                    <p:animEffect transition="in" filter="fade">
                                      <p:cBhvr>
                                        <p:cTn id="137" dur="1000"/>
                                        <p:tgtEl>
                                          <p:spTgt spid="35"/>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86"/>
                                        </p:tgtEl>
                                        <p:attrNameLst>
                                          <p:attrName>style.visibility</p:attrName>
                                        </p:attrNameLst>
                                      </p:cBhvr>
                                      <p:to>
                                        <p:strVal val="visible"/>
                                      </p:to>
                                    </p:set>
                                    <p:animEffect transition="in" filter="fade">
                                      <p:cBhvr>
                                        <p:cTn id="142" dur="500"/>
                                        <p:tgtEl>
                                          <p:spTgt spid="86"/>
                                        </p:tgtEl>
                                      </p:cBhvr>
                                    </p:animEffect>
                                  </p:childTnLst>
                                </p:cTn>
                              </p:par>
                            </p:childTnLst>
                          </p:cTn>
                        </p:par>
                      </p:childTnLst>
                    </p:cTn>
                  </p:par>
                  <p:par>
                    <p:cTn id="143" fill="hold">
                      <p:stCondLst>
                        <p:cond delay="indefinite"/>
                      </p:stCondLst>
                      <p:childTnLst>
                        <p:par>
                          <p:cTn id="144" fill="hold">
                            <p:stCondLst>
                              <p:cond delay="0"/>
                            </p:stCondLst>
                            <p:childTnLst>
                              <p:par>
                                <p:cTn id="145" presetID="53" presetClass="entr" presetSubtype="16" fill="hold" grpId="0" nodeType="clickEffect">
                                  <p:stCondLst>
                                    <p:cond delay="0"/>
                                  </p:stCondLst>
                                  <p:childTnLst>
                                    <p:set>
                                      <p:cBhvr>
                                        <p:cTn id="146" dur="1" fill="hold">
                                          <p:stCondLst>
                                            <p:cond delay="0"/>
                                          </p:stCondLst>
                                        </p:cTn>
                                        <p:tgtEl>
                                          <p:spTgt spid="151"/>
                                        </p:tgtEl>
                                        <p:attrNameLst>
                                          <p:attrName>style.visibility</p:attrName>
                                        </p:attrNameLst>
                                      </p:cBhvr>
                                      <p:to>
                                        <p:strVal val="visible"/>
                                      </p:to>
                                    </p:set>
                                    <p:anim calcmode="lin" valueType="num">
                                      <p:cBhvr>
                                        <p:cTn id="147" dur="500" fill="hold"/>
                                        <p:tgtEl>
                                          <p:spTgt spid="151"/>
                                        </p:tgtEl>
                                        <p:attrNameLst>
                                          <p:attrName>ppt_w</p:attrName>
                                        </p:attrNameLst>
                                      </p:cBhvr>
                                      <p:tavLst>
                                        <p:tav tm="0">
                                          <p:val>
                                            <p:fltVal val="0"/>
                                          </p:val>
                                        </p:tav>
                                        <p:tav tm="100000">
                                          <p:val>
                                            <p:strVal val="#ppt_w"/>
                                          </p:val>
                                        </p:tav>
                                      </p:tavLst>
                                    </p:anim>
                                    <p:anim calcmode="lin" valueType="num">
                                      <p:cBhvr>
                                        <p:cTn id="148" dur="500" fill="hold"/>
                                        <p:tgtEl>
                                          <p:spTgt spid="151"/>
                                        </p:tgtEl>
                                        <p:attrNameLst>
                                          <p:attrName>ppt_h</p:attrName>
                                        </p:attrNameLst>
                                      </p:cBhvr>
                                      <p:tavLst>
                                        <p:tav tm="0">
                                          <p:val>
                                            <p:fltVal val="0"/>
                                          </p:val>
                                        </p:tav>
                                        <p:tav tm="100000">
                                          <p:val>
                                            <p:strVal val="#ppt_h"/>
                                          </p:val>
                                        </p:tav>
                                      </p:tavLst>
                                    </p:anim>
                                    <p:animEffect transition="in" filter="fade">
                                      <p:cBhvr>
                                        <p:cTn id="149" dur="500"/>
                                        <p:tgtEl>
                                          <p:spTgt spid="151"/>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56"/>
                                        </p:tgtEl>
                                        <p:attrNameLst>
                                          <p:attrName>style.visibility</p:attrName>
                                        </p:attrNameLst>
                                      </p:cBhvr>
                                      <p:to>
                                        <p:strVal val="visible"/>
                                      </p:to>
                                    </p:set>
                                    <p:anim calcmode="lin" valueType="num">
                                      <p:cBhvr>
                                        <p:cTn id="152" dur="500" fill="hold"/>
                                        <p:tgtEl>
                                          <p:spTgt spid="156"/>
                                        </p:tgtEl>
                                        <p:attrNameLst>
                                          <p:attrName>ppt_w</p:attrName>
                                        </p:attrNameLst>
                                      </p:cBhvr>
                                      <p:tavLst>
                                        <p:tav tm="0">
                                          <p:val>
                                            <p:fltVal val="0"/>
                                          </p:val>
                                        </p:tav>
                                        <p:tav tm="100000">
                                          <p:val>
                                            <p:strVal val="#ppt_w"/>
                                          </p:val>
                                        </p:tav>
                                      </p:tavLst>
                                    </p:anim>
                                    <p:anim calcmode="lin" valueType="num">
                                      <p:cBhvr>
                                        <p:cTn id="153" dur="500" fill="hold"/>
                                        <p:tgtEl>
                                          <p:spTgt spid="156"/>
                                        </p:tgtEl>
                                        <p:attrNameLst>
                                          <p:attrName>ppt_h</p:attrName>
                                        </p:attrNameLst>
                                      </p:cBhvr>
                                      <p:tavLst>
                                        <p:tav tm="0">
                                          <p:val>
                                            <p:fltVal val="0"/>
                                          </p:val>
                                        </p:tav>
                                        <p:tav tm="100000">
                                          <p:val>
                                            <p:strVal val="#ppt_h"/>
                                          </p:val>
                                        </p:tav>
                                      </p:tavLst>
                                    </p:anim>
                                    <p:animEffect transition="in" filter="fade">
                                      <p:cBhvr>
                                        <p:cTn id="154" dur="500"/>
                                        <p:tgtEl>
                                          <p:spTgt spid="156"/>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157"/>
                                        </p:tgtEl>
                                        <p:attrNameLst>
                                          <p:attrName>style.visibility</p:attrName>
                                        </p:attrNameLst>
                                      </p:cBhvr>
                                      <p:to>
                                        <p:strVal val="visible"/>
                                      </p:to>
                                    </p:set>
                                    <p:anim calcmode="lin" valueType="num">
                                      <p:cBhvr>
                                        <p:cTn id="157" dur="500" fill="hold"/>
                                        <p:tgtEl>
                                          <p:spTgt spid="157"/>
                                        </p:tgtEl>
                                        <p:attrNameLst>
                                          <p:attrName>ppt_w</p:attrName>
                                        </p:attrNameLst>
                                      </p:cBhvr>
                                      <p:tavLst>
                                        <p:tav tm="0">
                                          <p:val>
                                            <p:fltVal val="0"/>
                                          </p:val>
                                        </p:tav>
                                        <p:tav tm="100000">
                                          <p:val>
                                            <p:strVal val="#ppt_w"/>
                                          </p:val>
                                        </p:tav>
                                      </p:tavLst>
                                    </p:anim>
                                    <p:anim calcmode="lin" valueType="num">
                                      <p:cBhvr>
                                        <p:cTn id="158" dur="500" fill="hold"/>
                                        <p:tgtEl>
                                          <p:spTgt spid="157"/>
                                        </p:tgtEl>
                                        <p:attrNameLst>
                                          <p:attrName>ppt_h</p:attrName>
                                        </p:attrNameLst>
                                      </p:cBhvr>
                                      <p:tavLst>
                                        <p:tav tm="0">
                                          <p:val>
                                            <p:fltVal val="0"/>
                                          </p:val>
                                        </p:tav>
                                        <p:tav tm="100000">
                                          <p:val>
                                            <p:strVal val="#ppt_h"/>
                                          </p:val>
                                        </p:tav>
                                      </p:tavLst>
                                    </p:anim>
                                    <p:animEffect transition="in" filter="fade">
                                      <p:cBhvr>
                                        <p:cTn id="159" dur="500"/>
                                        <p:tgtEl>
                                          <p:spTgt spid="157"/>
                                        </p:tgtEl>
                                      </p:cBhvr>
                                    </p:animEffect>
                                  </p:childTnLst>
                                </p:cTn>
                              </p:par>
                            </p:childTnLst>
                          </p:cTn>
                        </p:par>
                      </p:childTnLst>
                    </p:cTn>
                  </p:par>
                  <p:par>
                    <p:cTn id="160" fill="hold">
                      <p:stCondLst>
                        <p:cond delay="indefinite"/>
                      </p:stCondLst>
                      <p:childTnLst>
                        <p:par>
                          <p:cTn id="161" fill="hold">
                            <p:stCondLst>
                              <p:cond delay="0"/>
                            </p:stCondLst>
                            <p:childTnLst>
                              <p:par>
                                <p:cTn id="162" presetID="14" presetClass="entr" presetSubtype="10" fill="hold" nodeType="clickEffect">
                                  <p:stCondLst>
                                    <p:cond delay="0"/>
                                  </p:stCondLst>
                                  <p:childTnLst>
                                    <p:set>
                                      <p:cBhvr>
                                        <p:cTn id="163" dur="1" fill="hold">
                                          <p:stCondLst>
                                            <p:cond delay="0"/>
                                          </p:stCondLst>
                                        </p:cTn>
                                        <p:tgtEl>
                                          <p:spTgt spid="153"/>
                                        </p:tgtEl>
                                        <p:attrNameLst>
                                          <p:attrName>style.visibility</p:attrName>
                                        </p:attrNameLst>
                                      </p:cBhvr>
                                      <p:to>
                                        <p:strVal val="visible"/>
                                      </p:to>
                                    </p:set>
                                    <p:animEffect transition="in" filter="randombar(horizontal)">
                                      <p:cBhvr>
                                        <p:cTn id="164" dur="500"/>
                                        <p:tgtEl>
                                          <p:spTgt spid="153"/>
                                        </p:tgtEl>
                                      </p:cBhvr>
                                    </p:animEffect>
                                  </p:childTnLst>
                                </p:cTn>
                              </p:par>
                              <p:par>
                                <p:cTn id="165" presetID="14" presetClass="entr" presetSubtype="10" fill="hold" grpId="0" nodeType="withEffect">
                                  <p:stCondLst>
                                    <p:cond delay="0"/>
                                  </p:stCondLst>
                                  <p:childTnLst>
                                    <p:set>
                                      <p:cBhvr>
                                        <p:cTn id="166" dur="1" fill="hold">
                                          <p:stCondLst>
                                            <p:cond delay="0"/>
                                          </p:stCondLst>
                                        </p:cTn>
                                        <p:tgtEl>
                                          <p:spTgt spid="158"/>
                                        </p:tgtEl>
                                        <p:attrNameLst>
                                          <p:attrName>style.visibility</p:attrName>
                                        </p:attrNameLst>
                                      </p:cBhvr>
                                      <p:to>
                                        <p:strVal val="visible"/>
                                      </p:to>
                                    </p:set>
                                    <p:animEffect transition="in" filter="randombar(horizontal)">
                                      <p:cBhvr>
                                        <p:cTn id="167" dur="500"/>
                                        <p:tgtEl>
                                          <p:spTgt spid="158"/>
                                        </p:tgtEl>
                                      </p:cBhvr>
                                    </p:animEffect>
                                  </p:childTnLst>
                                </p:cTn>
                              </p:par>
                            </p:childTnLst>
                          </p:cTn>
                        </p:par>
                      </p:childTnLst>
                    </p:cTn>
                  </p:par>
                  <p:par>
                    <p:cTn id="168" fill="hold">
                      <p:stCondLst>
                        <p:cond delay="indefinite"/>
                      </p:stCondLst>
                      <p:childTnLst>
                        <p:par>
                          <p:cTn id="169" fill="hold">
                            <p:stCondLst>
                              <p:cond delay="0"/>
                            </p:stCondLst>
                            <p:childTnLst>
                              <p:par>
                                <p:cTn id="170" presetID="26" presetClass="entr" presetSubtype="0" fill="hold" nodeType="clickEffect">
                                  <p:stCondLst>
                                    <p:cond delay="0"/>
                                  </p:stCondLst>
                                  <p:childTnLst>
                                    <p:set>
                                      <p:cBhvr>
                                        <p:cTn id="171" dur="1" fill="hold">
                                          <p:stCondLst>
                                            <p:cond delay="0"/>
                                          </p:stCondLst>
                                        </p:cTn>
                                        <p:tgtEl>
                                          <p:spTgt spid="67"/>
                                        </p:tgtEl>
                                        <p:attrNameLst>
                                          <p:attrName>style.visibility</p:attrName>
                                        </p:attrNameLst>
                                      </p:cBhvr>
                                      <p:to>
                                        <p:strVal val="visible"/>
                                      </p:to>
                                    </p:set>
                                    <p:animEffect transition="in" filter="wipe(down)">
                                      <p:cBhvr>
                                        <p:cTn id="172" dur="580">
                                          <p:stCondLst>
                                            <p:cond delay="0"/>
                                          </p:stCondLst>
                                        </p:cTn>
                                        <p:tgtEl>
                                          <p:spTgt spid="67"/>
                                        </p:tgtEl>
                                      </p:cBhvr>
                                    </p:animEffect>
                                    <p:anim calcmode="lin" valueType="num">
                                      <p:cBhvr>
                                        <p:cTn id="173" dur="1822"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174" dur="664"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175" dur="664" tmFilter="0, 0; 0.125,0.2665; 0.25,0.4; 0.375,0.465; 0.5,0.5;  0.625,0.535; 0.75,0.6; 0.875,0.7335; 1,1">
                                          <p:stCondLst>
                                            <p:cond delay="664"/>
                                          </p:stCondLst>
                                        </p:cTn>
                                        <p:tgtEl>
                                          <p:spTgt spid="67"/>
                                        </p:tgtEl>
                                        <p:attrNameLst>
                                          <p:attrName>ppt_y</p:attrName>
                                        </p:attrNameLst>
                                      </p:cBhvr>
                                      <p:tavLst>
                                        <p:tav tm="0" fmla="#ppt_y-sin(pi*$)/9">
                                          <p:val>
                                            <p:fltVal val="0"/>
                                          </p:val>
                                        </p:tav>
                                        <p:tav tm="100000">
                                          <p:val>
                                            <p:fltVal val="1"/>
                                          </p:val>
                                        </p:tav>
                                      </p:tavLst>
                                    </p:anim>
                                    <p:anim calcmode="lin" valueType="num">
                                      <p:cBhvr>
                                        <p:cTn id="176" dur="332" tmFilter="0, 0; 0.125,0.2665; 0.25,0.4; 0.375,0.465; 0.5,0.5;  0.625,0.535; 0.75,0.6; 0.875,0.7335; 1,1">
                                          <p:stCondLst>
                                            <p:cond delay="1324"/>
                                          </p:stCondLst>
                                        </p:cTn>
                                        <p:tgtEl>
                                          <p:spTgt spid="67"/>
                                        </p:tgtEl>
                                        <p:attrNameLst>
                                          <p:attrName>ppt_y</p:attrName>
                                        </p:attrNameLst>
                                      </p:cBhvr>
                                      <p:tavLst>
                                        <p:tav tm="0" fmla="#ppt_y-sin(pi*$)/27">
                                          <p:val>
                                            <p:fltVal val="0"/>
                                          </p:val>
                                        </p:tav>
                                        <p:tav tm="100000">
                                          <p:val>
                                            <p:fltVal val="1"/>
                                          </p:val>
                                        </p:tav>
                                      </p:tavLst>
                                    </p:anim>
                                    <p:anim calcmode="lin" valueType="num">
                                      <p:cBhvr>
                                        <p:cTn id="177" dur="164" tmFilter="0, 0; 0.125,0.2665; 0.25,0.4; 0.375,0.465; 0.5,0.5;  0.625,0.535; 0.75,0.6; 0.875,0.7335; 1,1">
                                          <p:stCondLst>
                                            <p:cond delay="1656"/>
                                          </p:stCondLst>
                                        </p:cTn>
                                        <p:tgtEl>
                                          <p:spTgt spid="67"/>
                                        </p:tgtEl>
                                        <p:attrNameLst>
                                          <p:attrName>ppt_y</p:attrName>
                                        </p:attrNameLst>
                                      </p:cBhvr>
                                      <p:tavLst>
                                        <p:tav tm="0" fmla="#ppt_y-sin(pi*$)/81">
                                          <p:val>
                                            <p:fltVal val="0"/>
                                          </p:val>
                                        </p:tav>
                                        <p:tav tm="100000">
                                          <p:val>
                                            <p:fltVal val="1"/>
                                          </p:val>
                                        </p:tav>
                                      </p:tavLst>
                                    </p:anim>
                                    <p:animScale>
                                      <p:cBhvr>
                                        <p:cTn id="178" dur="26">
                                          <p:stCondLst>
                                            <p:cond delay="650"/>
                                          </p:stCondLst>
                                        </p:cTn>
                                        <p:tgtEl>
                                          <p:spTgt spid="67"/>
                                        </p:tgtEl>
                                      </p:cBhvr>
                                      <p:to x="100000" y="60000"/>
                                    </p:animScale>
                                    <p:animScale>
                                      <p:cBhvr>
                                        <p:cTn id="179" dur="166" decel="50000">
                                          <p:stCondLst>
                                            <p:cond delay="676"/>
                                          </p:stCondLst>
                                        </p:cTn>
                                        <p:tgtEl>
                                          <p:spTgt spid="67"/>
                                        </p:tgtEl>
                                      </p:cBhvr>
                                      <p:to x="100000" y="100000"/>
                                    </p:animScale>
                                    <p:animScale>
                                      <p:cBhvr>
                                        <p:cTn id="180" dur="26">
                                          <p:stCondLst>
                                            <p:cond delay="1312"/>
                                          </p:stCondLst>
                                        </p:cTn>
                                        <p:tgtEl>
                                          <p:spTgt spid="67"/>
                                        </p:tgtEl>
                                      </p:cBhvr>
                                      <p:to x="100000" y="80000"/>
                                    </p:animScale>
                                    <p:animScale>
                                      <p:cBhvr>
                                        <p:cTn id="181" dur="166" decel="50000">
                                          <p:stCondLst>
                                            <p:cond delay="1338"/>
                                          </p:stCondLst>
                                        </p:cTn>
                                        <p:tgtEl>
                                          <p:spTgt spid="67"/>
                                        </p:tgtEl>
                                      </p:cBhvr>
                                      <p:to x="100000" y="100000"/>
                                    </p:animScale>
                                    <p:animScale>
                                      <p:cBhvr>
                                        <p:cTn id="182" dur="26">
                                          <p:stCondLst>
                                            <p:cond delay="1642"/>
                                          </p:stCondLst>
                                        </p:cTn>
                                        <p:tgtEl>
                                          <p:spTgt spid="67"/>
                                        </p:tgtEl>
                                      </p:cBhvr>
                                      <p:to x="100000" y="90000"/>
                                    </p:animScale>
                                    <p:animScale>
                                      <p:cBhvr>
                                        <p:cTn id="183" dur="166" decel="50000">
                                          <p:stCondLst>
                                            <p:cond delay="1668"/>
                                          </p:stCondLst>
                                        </p:cTn>
                                        <p:tgtEl>
                                          <p:spTgt spid="67"/>
                                        </p:tgtEl>
                                      </p:cBhvr>
                                      <p:to x="100000" y="100000"/>
                                    </p:animScale>
                                    <p:animScale>
                                      <p:cBhvr>
                                        <p:cTn id="184" dur="26">
                                          <p:stCondLst>
                                            <p:cond delay="1808"/>
                                          </p:stCondLst>
                                        </p:cTn>
                                        <p:tgtEl>
                                          <p:spTgt spid="67"/>
                                        </p:tgtEl>
                                      </p:cBhvr>
                                      <p:to x="100000" y="95000"/>
                                    </p:animScale>
                                    <p:animScale>
                                      <p:cBhvr>
                                        <p:cTn id="185" dur="166" decel="50000">
                                          <p:stCondLst>
                                            <p:cond delay="1834"/>
                                          </p:stCondLst>
                                        </p:cTn>
                                        <p:tgtEl>
                                          <p:spTgt spid="67"/>
                                        </p:tgtEl>
                                      </p:cBhvr>
                                      <p:to x="100000" y="100000"/>
                                    </p:animScale>
                                  </p:childTnLst>
                                </p:cTn>
                              </p:par>
                            </p:childTnLst>
                          </p:cTn>
                        </p:par>
                      </p:childTnLst>
                    </p:cTn>
                  </p:par>
                  <p:par>
                    <p:cTn id="186" fill="hold">
                      <p:stCondLst>
                        <p:cond delay="indefinite"/>
                      </p:stCondLst>
                      <p:childTnLst>
                        <p:par>
                          <p:cTn id="187" fill="hold">
                            <p:stCondLst>
                              <p:cond delay="0"/>
                            </p:stCondLst>
                            <p:childTnLst>
                              <p:par>
                                <p:cTn id="188" presetID="22" presetClass="entr" presetSubtype="4" fill="hold" nodeType="clickEffect">
                                  <p:stCondLst>
                                    <p:cond delay="0"/>
                                  </p:stCondLst>
                                  <p:childTnLst>
                                    <p:set>
                                      <p:cBhvr>
                                        <p:cTn id="189" dur="1" fill="hold">
                                          <p:stCondLst>
                                            <p:cond delay="0"/>
                                          </p:stCondLst>
                                        </p:cTn>
                                        <p:tgtEl>
                                          <p:spTgt spid="72"/>
                                        </p:tgtEl>
                                        <p:attrNameLst>
                                          <p:attrName>style.visibility</p:attrName>
                                        </p:attrNameLst>
                                      </p:cBhvr>
                                      <p:to>
                                        <p:strVal val="visible"/>
                                      </p:to>
                                    </p:set>
                                    <p:animEffect transition="in" filter="wipe(down)">
                                      <p:cBhvr>
                                        <p:cTn id="190" dur="500"/>
                                        <p:tgtEl>
                                          <p:spTgt spid="72"/>
                                        </p:tgtEl>
                                      </p:cBhvr>
                                    </p:animEffect>
                                  </p:childTnLst>
                                </p:cTn>
                              </p:par>
                            </p:childTnLst>
                          </p:cTn>
                        </p:par>
                      </p:childTnLst>
                    </p:cTn>
                  </p:par>
                  <p:par>
                    <p:cTn id="191" fill="hold">
                      <p:stCondLst>
                        <p:cond delay="indefinite"/>
                      </p:stCondLst>
                      <p:childTnLst>
                        <p:par>
                          <p:cTn id="192" fill="hold">
                            <p:stCondLst>
                              <p:cond delay="0"/>
                            </p:stCondLst>
                            <p:childTnLst>
                              <p:par>
                                <p:cTn id="193" presetID="6" presetClass="entr" presetSubtype="16" fill="hold" nodeType="clickEffect">
                                  <p:stCondLst>
                                    <p:cond delay="0"/>
                                  </p:stCondLst>
                                  <p:childTnLst>
                                    <p:set>
                                      <p:cBhvr>
                                        <p:cTn id="194" dur="1" fill="hold">
                                          <p:stCondLst>
                                            <p:cond delay="0"/>
                                          </p:stCondLst>
                                        </p:cTn>
                                        <p:tgtEl>
                                          <p:spTgt spid="75"/>
                                        </p:tgtEl>
                                        <p:attrNameLst>
                                          <p:attrName>style.visibility</p:attrName>
                                        </p:attrNameLst>
                                      </p:cBhvr>
                                      <p:to>
                                        <p:strVal val="visible"/>
                                      </p:to>
                                    </p:set>
                                    <p:animEffect transition="in" filter="circle(in)">
                                      <p:cBhvr>
                                        <p:cTn id="195" dur="2000"/>
                                        <p:tgtEl>
                                          <p:spTgt spid="75"/>
                                        </p:tgtEl>
                                      </p:cBhvr>
                                    </p:animEffect>
                                  </p:childTnLst>
                                </p:cTn>
                              </p:par>
                            </p:childTnLst>
                          </p:cTn>
                        </p:par>
                      </p:childTnLst>
                    </p:cTn>
                  </p:par>
                  <p:par>
                    <p:cTn id="196" fill="hold">
                      <p:stCondLst>
                        <p:cond delay="indefinite"/>
                      </p:stCondLst>
                      <p:childTnLst>
                        <p:par>
                          <p:cTn id="197" fill="hold">
                            <p:stCondLst>
                              <p:cond delay="0"/>
                            </p:stCondLst>
                            <p:childTnLst>
                              <p:par>
                                <p:cTn id="198" presetID="42" presetClass="entr" presetSubtype="0" fill="hold" nodeType="clickEffect">
                                  <p:stCondLst>
                                    <p:cond delay="0"/>
                                  </p:stCondLst>
                                  <p:childTnLst>
                                    <p:set>
                                      <p:cBhvr>
                                        <p:cTn id="199" dur="1" fill="hold">
                                          <p:stCondLst>
                                            <p:cond delay="0"/>
                                          </p:stCondLst>
                                        </p:cTn>
                                        <p:tgtEl>
                                          <p:spTgt spid="77"/>
                                        </p:tgtEl>
                                        <p:attrNameLst>
                                          <p:attrName>style.visibility</p:attrName>
                                        </p:attrNameLst>
                                      </p:cBhvr>
                                      <p:to>
                                        <p:strVal val="visible"/>
                                      </p:to>
                                    </p:set>
                                    <p:animEffect transition="in" filter="fade">
                                      <p:cBhvr>
                                        <p:cTn id="200" dur="1000"/>
                                        <p:tgtEl>
                                          <p:spTgt spid="77"/>
                                        </p:tgtEl>
                                      </p:cBhvr>
                                    </p:animEffect>
                                    <p:anim calcmode="lin" valueType="num">
                                      <p:cBhvr>
                                        <p:cTn id="201" dur="1000" fill="hold"/>
                                        <p:tgtEl>
                                          <p:spTgt spid="77"/>
                                        </p:tgtEl>
                                        <p:attrNameLst>
                                          <p:attrName>ppt_x</p:attrName>
                                        </p:attrNameLst>
                                      </p:cBhvr>
                                      <p:tavLst>
                                        <p:tav tm="0">
                                          <p:val>
                                            <p:strVal val="#ppt_x"/>
                                          </p:val>
                                        </p:tav>
                                        <p:tav tm="100000">
                                          <p:val>
                                            <p:strVal val="#ppt_x"/>
                                          </p:val>
                                        </p:tav>
                                      </p:tavLst>
                                    </p:anim>
                                    <p:anim calcmode="lin" valueType="num">
                                      <p:cBhvr>
                                        <p:cTn id="202"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203" fill="hold">
                      <p:stCondLst>
                        <p:cond delay="indefinite"/>
                      </p:stCondLst>
                      <p:childTnLst>
                        <p:par>
                          <p:cTn id="204" fill="hold">
                            <p:stCondLst>
                              <p:cond delay="0"/>
                            </p:stCondLst>
                            <p:childTnLst>
                              <p:par>
                                <p:cTn id="205" presetID="14" presetClass="entr" presetSubtype="10" fill="hold" nodeType="clickEffect">
                                  <p:stCondLst>
                                    <p:cond delay="0"/>
                                  </p:stCondLst>
                                  <p:childTnLst>
                                    <p:set>
                                      <p:cBhvr>
                                        <p:cTn id="206" dur="1" fill="hold">
                                          <p:stCondLst>
                                            <p:cond delay="0"/>
                                          </p:stCondLst>
                                        </p:cTn>
                                        <p:tgtEl>
                                          <p:spTgt spid="79"/>
                                        </p:tgtEl>
                                        <p:attrNameLst>
                                          <p:attrName>style.visibility</p:attrName>
                                        </p:attrNameLst>
                                      </p:cBhvr>
                                      <p:to>
                                        <p:strVal val="visible"/>
                                      </p:to>
                                    </p:set>
                                    <p:animEffect transition="in" filter="randombar(horizontal)">
                                      <p:cBhvr>
                                        <p:cTn id="207" dur="500"/>
                                        <p:tgtEl>
                                          <p:spTgt spid="79"/>
                                        </p:tgtEl>
                                      </p:cBhvr>
                                    </p:animEffect>
                                  </p:childTnLst>
                                </p:cTn>
                              </p:par>
                            </p:childTnLst>
                          </p:cTn>
                        </p:par>
                      </p:childTnLst>
                    </p:cTn>
                  </p:par>
                  <p:par>
                    <p:cTn id="208" fill="hold">
                      <p:stCondLst>
                        <p:cond delay="indefinite"/>
                      </p:stCondLst>
                      <p:childTnLst>
                        <p:par>
                          <p:cTn id="209" fill="hold">
                            <p:stCondLst>
                              <p:cond delay="0"/>
                            </p:stCondLst>
                            <p:childTnLst>
                              <p:par>
                                <p:cTn id="210" presetID="14" presetClass="entr" presetSubtype="10" fill="hold" nodeType="clickEffect">
                                  <p:stCondLst>
                                    <p:cond delay="0"/>
                                  </p:stCondLst>
                                  <p:childTnLst>
                                    <p:set>
                                      <p:cBhvr>
                                        <p:cTn id="211" dur="1" fill="hold">
                                          <p:stCondLst>
                                            <p:cond delay="0"/>
                                          </p:stCondLst>
                                        </p:cTn>
                                        <p:tgtEl>
                                          <p:spTgt spid="82"/>
                                        </p:tgtEl>
                                        <p:attrNameLst>
                                          <p:attrName>style.visibility</p:attrName>
                                        </p:attrNameLst>
                                      </p:cBhvr>
                                      <p:to>
                                        <p:strVal val="visible"/>
                                      </p:to>
                                    </p:set>
                                    <p:animEffect transition="in" filter="randombar(horizontal)">
                                      <p:cBhvr>
                                        <p:cTn id="212" dur="500"/>
                                        <p:tgtEl>
                                          <p:spTgt spid="82"/>
                                        </p:tgtEl>
                                      </p:cBhvr>
                                    </p:animEffect>
                                  </p:childTnLst>
                                </p:cTn>
                              </p:par>
                            </p:childTnLst>
                          </p:cTn>
                        </p:par>
                      </p:childTnLst>
                    </p:cTn>
                  </p:par>
                  <p:par>
                    <p:cTn id="213" fill="hold">
                      <p:stCondLst>
                        <p:cond delay="indefinite"/>
                      </p:stCondLst>
                      <p:childTnLst>
                        <p:par>
                          <p:cTn id="214" fill="hold">
                            <p:stCondLst>
                              <p:cond delay="0"/>
                            </p:stCondLst>
                            <p:childTnLst>
                              <p:par>
                                <p:cTn id="215" presetID="31" presetClass="entr" presetSubtype="0" fill="hold" nodeType="clickEffect">
                                  <p:stCondLst>
                                    <p:cond delay="0"/>
                                  </p:stCondLst>
                                  <p:childTnLst>
                                    <p:set>
                                      <p:cBhvr>
                                        <p:cTn id="216" dur="1" fill="hold">
                                          <p:stCondLst>
                                            <p:cond delay="0"/>
                                          </p:stCondLst>
                                        </p:cTn>
                                        <p:tgtEl>
                                          <p:spTgt spid="84"/>
                                        </p:tgtEl>
                                        <p:attrNameLst>
                                          <p:attrName>style.visibility</p:attrName>
                                        </p:attrNameLst>
                                      </p:cBhvr>
                                      <p:to>
                                        <p:strVal val="visible"/>
                                      </p:to>
                                    </p:set>
                                    <p:anim calcmode="lin" valueType="num">
                                      <p:cBhvr>
                                        <p:cTn id="217" dur="1000" fill="hold"/>
                                        <p:tgtEl>
                                          <p:spTgt spid="84"/>
                                        </p:tgtEl>
                                        <p:attrNameLst>
                                          <p:attrName>ppt_w</p:attrName>
                                        </p:attrNameLst>
                                      </p:cBhvr>
                                      <p:tavLst>
                                        <p:tav tm="0">
                                          <p:val>
                                            <p:fltVal val="0"/>
                                          </p:val>
                                        </p:tav>
                                        <p:tav tm="100000">
                                          <p:val>
                                            <p:strVal val="#ppt_w"/>
                                          </p:val>
                                        </p:tav>
                                      </p:tavLst>
                                    </p:anim>
                                    <p:anim calcmode="lin" valueType="num">
                                      <p:cBhvr>
                                        <p:cTn id="218" dur="1000" fill="hold"/>
                                        <p:tgtEl>
                                          <p:spTgt spid="84"/>
                                        </p:tgtEl>
                                        <p:attrNameLst>
                                          <p:attrName>ppt_h</p:attrName>
                                        </p:attrNameLst>
                                      </p:cBhvr>
                                      <p:tavLst>
                                        <p:tav tm="0">
                                          <p:val>
                                            <p:fltVal val="0"/>
                                          </p:val>
                                        </p:tav>
                                        <p:tav tm="100000">
                                          <p:val>
                                            <p:strVal val="#ppt_h"/>
                                          </p:val>
                                        </p:tav>
                                      </p:tavLst>
                                    </p:anim>
                                    <p:anim calcmode="lin" valueType="num">
                                      <p:cBhvr>
                                        <p:cTn id="219" dur="1000" fill="hold"/>
                                        <p:tgtEl>
                                          <p:spTgt spid="84"/>
                                        </p:tgtEl>
                                        <p:attrNameLst>
                                          <p:attrName>style.rotation</p:attrName>
                                        </p:attrNameLst>
                                      </p:cBhvr>
                                      <p:tavLst>
                                        <p:tav tm="0">
                                          <p:val>
                                            <p:fltVal val="90"/>
                                          </p:val>
                                        </p:tav>
                                        <p:tav tm="100000">
                                          <p:val>
                                            <p:fltVal val="0"/>
                                          </p:val>
                                        </p:tav>
                                      </p:tavLst>
                                    </p:anim>
                                    <p:animEffect transition="in" filter="fade">
                                      <p:cBhvr>
                                        <p:cTn id="220" dur="1000"/>
                                        <p:tgtEl>
                                          <p:spTgt spid="84"/>
                                        </p:tgtEl>
                                      </p:cBhvr>
                                    </p:animEffect>
                                  </p:childTnLst>
                                </p:cTn>
                              </p:par>
                            </p:childTnLst>
                          </p:cTn>
                        </p:par>
                      </p:childTnLst>
                    </p:cTn>
                  </p:par>
                  <p:par>
                    <p:cTn id="221" fill="hold">
                      <p:stCondLst>
                        <p:cond delay="indefinite"/>
                      </p:stCondLst>
                      <p:childTnLst>
                        <p:par>
                          <p:cTn id="222" fill="hold">
                            <p:stCondLst>
                              <p:cond delay="0"/>
                            </p:stCondLst>
                            <p:childTnLst>
                              <p:par>
                                <p:cTn id="223" presetID="45" presetClass="entr" presetSubtype="0" fill="hold" nodeType="clickEffect">
                                  <p:stCondLst>
                                    <p:cond delay="0"/>
                                  </p:stCondLst>
                                  <p:childTnLst>
                                    <p:set>
                                      <p:cBhvr>
                                        <p:cTn id="224" dur="1" fill="hold">
                                          <p:stCondLst>
                                            <p:cond delay="0"/>
                                          </p:stCondLst>
                                        </p:cTn>
                                        <p:tgtEl>
                                          <p:spTgt spid="116"/>
                                        </p:tgtEl>
                                        <p:attrNameLst>
                                          <p:attrName>style.visibility</p:attrName>
                                        </p:attrNameLst>
                                      </p:cBhvr>
                                      <p:to>
                                        <p:strVal val="visible"/>
                                      </p:to>
                                    </p:set>
                                    <p:animEffect transition="in" filter="fade">
                                      <p:cBhvr>
                                        <p:cTn id="225" dur="2000"/>
                                        <p:tgtEl>
                                          <p:spTgt spid="116"/>
                                        </p:tgtEl>
                                      </p:cBhvr>
                                    </p:animEffect>
                                    <p:anim calcmode="lin" valueType="num">
                                      <p:cBhvr>
                                        <p:cTn id="226" dur="2000" fill="hold"/>
                                        <p:tgtEl>
                                          <p:spTgt spid="116"/>
                                        </p:tgtEl>
                                        <p:attrNameLst>
                                          <p:attrName>ppt_w</p:attrName>
                                        </p:attrNameLst>
                                      </p:cBhvr>
                                      <p:tavLst>
                                        <p:tav tm="0" fmla="#ppt_w*sin(2.5*pi*$)">
                                          <p:val>
                                            <p:fltVal val="0"/>
                                          </p:val>
                                        </p:tav>
                                        <p:tav tm="100000">
                                          <p:val>
                                            <p:fltVal val="1"/>
                                          </p:val>
                                        </p:tav>
                                      </p:tavLst>
                                    </p:anim>
                                    <p:anim calcmode="lin" valueType="num">
                                      <p:cBhvr>
                                        <p:cTn id="227" dur="2000" fill="hold"/>
                                        <p:tgtEl>
                                          <p:spTgt spid="116"/>
                                        </p:tgtEl>
                                        <p:attrNameLst>
                                          <p:attrName>ppt_h</p:attrName>
                                        </p:attrNameLst>
                                      </p:cBhvr>
                                      <p:tavLst>
                                        <p:tav tm="0">
                                          <p:val>
                                            <p:strVal val="#ppt_h"/>
                                          </p:val>
                                        </p:tav>
                                        <p:tav tm="100000">
                                          <p:val>
                                            <p:strVal val="#ppt_h"/>
                                          </p:val>
                                        </p:tav>
                                      </p:tavLst>
                                    </p:anim>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nodeType="clickEffect">
                                  <p:stCondLst>
                                    <p:cond delay="0"/>
                                  </p:stCondLst>
                                  <p:childTnLst>
                                    <p:set>
                                      <p:cBhvr>
                                        <p:cTn id="231" dur="1" fill="hold">
                                          <p:stCondLst>
                                            <p:cond delay="0"/>
                                          </p:stCondLst>
                                        </p:cTn>
                                        <p:tgtEl>
                                          <p:spTgt spid="99"/>
                                        </p:tgtEl>
                                        <p:attrNameLst>
                                          <p:attrName>style.visibility</p:attrName>
                                        </p:attrNameLst>
                                      </p:cBhvr>
                                      <p:to>
                                        <p:strVal val="visible"/>
                                      </p:to>
                                    </p:set>
                                    <p:animEffect transition="in" filter="fade">
                                      <p:cBhvr>
                                        <p:cTn id="232" dur="500"/>
                                        <p:tgtEl>
                                          <p:spTgt spid="99"/>
                                        </p:tgtEl>
                                      </p:cBhvr>
                                    </p:animEffect>
                                  </p:childTnLst>
                                </p:cTn>
                              </p:par>
                            </p:childTnLst>
                          </p:cTn>
                        </p:par>
                      </p:childTnLst>
                    </p:cTn>
                  </p:par>
                  <p:par>
                    <p:cTn id="233" fill="hold">
                      <p:stCondLst>
                        <p:cond delay="indefinite"/>
                      </p:stCondLst>
                      <p:childTnLst>
                        <p:par>
                          <p:cTn id="234" fill="hold">
                            <p:stCondLst>
                              <p:cond delay="0"/>
                            </p:stCondLst>
                            <p:childTnLst>
                              <p:par>
                                <p:cTn id="235" presetID="21" presetClass="entr" presetSubtype="1" fill="hold" grpId="0" nodeType="clickEffect">
                                  <p:stCondLst>
                                    <p:cond delay="0"/>
                                  </p:stCondLst>
                                  <p:childTnLst>
                                    <p:set>
                                      <p:cBhvr>
                                        <p:cTn id="236" dur="1" fill="hold">
                                          <p:stCondLst>
                                            <p:cond delay="0"/>
                                          </p:stCondLst>
                                        </p:cTn>
                                        <p:tgtEl>
                                          <p:spTgt spid="146"/>
                                        </p:tgtEl>
                                        <p:attrNameLst>
                                          <p:attrName>style.visibility</p:attrName>
                                        </p:attrNameLst>
                                      </p:cBhvr>
                                      <p:to>
                                        <p:strVal val="visible"/>
                                      </p:to>
                                    </p:set>
                                    <p:animEffect transition="in" filter="wheel(1)">
                                      <p:cBhvr>
                                        <p:cTn id="237" dur="2000"/>
                                        <p:tgtEl>
                                          <p:spTgt spid="146"/>
                                        </p:tgtEl>
                                      </p:cBhvr>
                                    </p:animEffect>
                                  </p:childTnLst>
                                </p:cTn>
                              </p:par>
                            </p:childTnLst>
                          </p:cTn>
                        </p:par>
                      </p:childTnLst>
                    </p:cTn>
                  </p:par>
                  <p:par>
                    <p:cTn id="238" fill="hold">
                      <p:stCondLst>
                        <p:cond delay="indefinite"/>
                      </p:stCondLst>
                      <p:childTnLst>
                        <p:par>
                          <p:cTn id="239" fill="hold">
                            <p:stCondLst>
                              <p:cond delay="0"/>
                            </p:stCondLst>
                            <p:childTnLst>
                              <p:par>
                                <p:cTn id="240" presetID="14" presetClass="entr" presetSubtype="10" fill="hold" nodeType="clickEffect">
                                  <p:stCondLst>
                                    <p:cond delay="0"/>
                                  </p:stCondLst>
                                  <p:childTnLst>
                                    <p:set>
                                      <p:cBhvr>
                                        <p:cTn id="241" dur="1" fill="hold">
                                          <p:stCondLst>
                                            <p:cond delay="0"/>
                                          </p:stCondLst>
                                        </p:cTn>
                                        <p:tgtEl>
                                          <p:spTgt spid="102"/>
                                        </p:tgtEl>
                                        <p:attrNameLst>
                                          <p:attrName>style.visibility</p:attrName>
                                        </p:attrNameLst>
                                      </p:cBhvr>
                                      <p:to>
                                        <p:strVal val="visible"/>
                                      </p:to>
                                    </p:set>
                                    <p:animEffect transition="in" filter="randombar(horizontal)">
                                      <p:cBhvr>
                                        <p:cTn id="242" dur="500"/>
                                        <p:tgtEl>
                                          <p:spTgt spid="102"/>
                                        </p:tgtEl>
                                      </p:cBhvr>
                                    </p:animEffect>
                                  </p:childTnLst>
                                </p:cTn>
                              </p:par>
                            </p:childTnLst>
                          </p:cTn>
                        </p:par>
                      </p:childTnLst>
                    </p:cTn>
                  </p:par>
                  <p:par>
                    <p:cTn id="243" fill="hold">
                      <p:stCondLst>
                        <p:cond delay="indefinite"/>
                      </p:stCondLst>
                      <p:childTnLst>
                        <p:par>
                          <p:cTn id="244" fill="hold">
                            <p:stCondLst>
                              <p:cond delay="0"/>
                            </p:stCondLst>
                            <p:childTnLst>
                              <p:par>
                                <p:cTn id="245" presetID="42" presetClass="entr" presetSubtype="0" fill="hold" nodeType="clickEffect">
                                  <p:stCondLst>
                                    <p:cond delay="0"/>
                                  </p:stCondLst>
                                  <p:childTnLst>
                                    <p:set>
                                      <p:cBhvr>
                                        <p:cTn id="246" dur="1" fill="hold">
                                          <p:stCondLst>
                                            <p:cond delay="0"/>
                                          </p:stCondLst>
                                        </p:cTn>
                                        <p:tgtEl>
                                          <p:spTgt spid="108"/>
                                        </p:tgtEl>
                                        <p:attrNameLst>
                                          <p:attrName>style.visibility</p:attrName>
                                        </p:attrNameLst>
                                      </p:cBhvr>
                                      <p:to>
                                        <p:strVal val="visible"/>
                                      </p:to>
                                    </p:set>
                                    <p:animEffect transition="in" filter="fade">
                                      <p:cBhvr>
                                        <p:cTn id="247" dur="1000"/>
                                        <p:tgtEl>
                                          <p:spTgt spid="108"/>
                                        </p:tgtEl>
                                      </p:cBhvr>
                                    </p:animEffect>
                                    <p:anim calcmode="lin" valueType="num">
                                      <p:cBhvr>
                                        <p:cTn id="248" dur="1000" fill="hold"/>
                                        <p:tgtEl>
                                          <p:spTgt spid="108"/>
                                        </p:tgtEl>
                                        <p:attrNameLst>
                                          <p:attrName>ppt_x</p:attrName>
                                        </p:attrNameLst>
                                      </p:cBhvr>
                                      <p:tavLst>
                                        <p:tav tm="0">
                                          <p:val>
                                            <p:strVal val="#ppt_x"/>
                                          </p:val>
                                        </p:tav>
                                        <p:tav tm="100000">
                                          <p:val>
                                            <p:strVal val="#ppt_x"/>
                                          </p:val>
                                        </p:tav>
                                      </p:tavLst>
                                    </p:anim>
                                    <p:anim calcmode="lin" valueType="num">
                                      <p:cBhvr>
                                        <p:cTn id="249"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par>
                    <p:cTn id="250" fill="hold">
                      <p:stCondLst>
                        <p:cond delay="indefinite"/>
                      </p:stCondLst>
                      <p:childTnLst>
                        <p:par>
                          <p:cTn id="251" fill="hold">
                            <p:stCondLst>
                              <p:cond delay="0"/>
                            </p:stCondLst>
                            <p:childTnLst>
                              <p:par>
                                <p:cTn id="252" presetID="42" presetClass="entr" presetSubtype="0" fill="hold" grpId="0" nodeType="clickEffect">
                                  <p:stCondLst>
                                    <p:cond delay="0"/>
                                  </p:stCondLst>
                                  <p:childTnLst>
                                    <p:set>
                                      <p:cBhvr>
                                        <p:cTn id="253" dur="1" fill="hold">
                                          <p:stCondLst>
                                            <p:cond delay="0"/>
                                          </p:stCondLst>
                                        </p:cTn>
                                        <p:tgtEl>
                                          <p:spTgt spid="51"/>
                                        </p:tgtEl>
                                        <p:attrNameLst>
                                          <p:attrName>style.visibility</p:attrName>
                                        </p:attrNameLst>
                                      </p:cBhvr>
                                      <p:to>
                                        <p:strVal val="visible"/>
                                      </p:to>
                                    </p:set>
                                    <p:animEffect transition="in" filter="fade">
                                      <p:cBhvr>
                                        <p:cTn id="254" dur="1000"/>
                                        <p:tgtEl>
                                          <p:spTgt spid="51"/>
                                        </p:tgtEl>
                                      </p:cBhvr>
                                    </p:animEffect>
                                    <p:anim calcmode="lin" valueType="num">
                                      <p:cBhvr>
                                        <p:cTn id="255" dur="1000" fill="hold"/>
                                        <p:tgtEl>
                                          <p:spTgt spid="51"/>
                                        </p:tgtEl>
                                        <p:attrNameLst>
                                          <p:attrName>ppt_x</p:attrName>
                                        </p:attrNameLst>
                                      </p:cBhvr>
                                      <p:tavLst>
                                        <p:tav tm="0">
                                          <p:val>
                                            <p:strVal val="#ppt_x"/>
                                          </p:val>
                                        </p:tav>
                                        <p:tav tm="100000">
                                          <p:val>
                                            <p:strVal val="#ppt_x"/>
                                          </p:val>
                                        </p:tav>
                                      </p:tavLst>
                                    </p:anim>
                                    <p:anim calcmode="lin" valueType="num">
                                      <p:cBhvr>
                                        <p:cTn id="256" dur="1000" fill="hold"/>
                                        <p:tgtEl>
                                          <p:spTgt spid="51"/>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52"/>
                                        </p:tgtEl>
                                        <p:attrNameLst>
                                          <p:attrName>style.visibility</p:attrName>
                                        </p:attrNameLst>
                                      </p:cBhvr>
                                      <p:to>
                                        <p:strVal val="visible"/>
                                      </p:to>
                                    </p:set>
                                    <p:animEffect transition="in" filter="fade">
                                      <p:cBhvr>
                                        <p:cTn id="259" dur="1000"/>
                                        <p:tgtEl>
                                          <p:spTgt spid="52"/>
                                        </p:tgtEl>
                                      </p:cBhvr>
                                    </p:animEffect>
                                    <p:anim calcmode="lin" valueType="num">
                                      <p:cBhvr>
                                        <p:cTn id="260" dur="1000" fill="hold"/>
                                        <p:tgtEl>
                                          <p:spTgt spid="52"/>
                                        </p:tgtEl>
                                        <p:attrNameLst>
                                          <p:attrName>ppt_x</p:attrName>
                                        </p:attrNameLst>
                                      </p:cBhvr>
                                      <p:tavLst>
                                        <p:tav tm="0">
                                          <p:val>
                                            <p:strVal val="#ppt_x"/>
                                          </p:val>
                                        </p:tav>
                                        <p:tav tm="100000">
                                          <p:val>
                                            <p:strVal val="#ppt_x"/>
                                          </p:val>
                                        </p:tav>
                                      </p:tavLst>
                                    </p:anim>
                                    <p:anim calcmode="lin" valueType="num">
                                      <p:cBhvr>
                                        <p:cTn id="26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262" fill="hold">
                      <p:stCondLst>
                        <p:cond delay="indefinite"/>
                      </p:stCondLst>
                      <p:childTnLst>
                        <p:par>
                          <p:cTn id="263" fill="hold">
                            <p:stCondLst>
                              <p:cond delay="0"/>
                            </p:stCondLst>
                            <p:childTnLst>
                              <p:par>
                                <p:cTn id="264" presetID="22" presetClass="entr" presetSubtype="4" fill="hold" nodeType="clickEffect">
                                  <p:stCondLst>
                                    <p:cond delay="0"/>
                                  </p:stCondLst>
                                  <p:childTnLst>
                                    <p:set>
                                      <p:cBhvr>
                                        <p:cTn id="265" dur="1" fill="hold">
                                          <p:stCondLst>
                                            <p:cond delay="0"/>
                                          </p:stCondLst>
                                        </p:cTn>
                                        <p:tgtEl>
                                          <p:spTgt spid="106"/>
                                        </p:tgtEl>
                                        <p:attrNameLst>
                                          <p:attrName>style.visibility</p:attrName>
                                        </p:attrNameLst>
                                      </p:cBhvr>
                                      <p:to>
                                        <p:strVal val="visible"/>
                                      </p:to>
                                    </p:set>
                                    <p:animEffect transition="in" filter="wipe(down)">
                                      <p:cBhvr>
                                        <p:cTn id="266" dur="500"/>
                                        <p:tgtEl>
                                          <p:spTgt spid="106"/>
                                        </p:tgtEl>
                                      </p:cBhvr>
                                    </p:animEffect>
                                  </p:childTnLst>
                                </p:cTn>
                              </p:par>
                            </p:childTnLst>
                          </p:cTn>
                        </p:par>
                      </p:childTnLst>
                    </p:cTn>
                  </p:par>
                  <p:par>
                    <p:cTn id="267" fill="hold">
                      <p:stCondLst>
                        <p:cond delay="indefinite"/>
                      </p:stCondLst>
                      <p:childTnLst>
                        <p:par>
                          <p:cTn id="268" fill="hold">
                            <p:stCondLst>
                              <p:cond delay="0"/>
                            </p:stCondLst>
                            <p:childTnLst>
                              <p:par>
                                <p:cTn id="269" presetID="14" presetClass="entr" presetSubtype="10" fill="hold" nodeType="clickEffect">
                                  <p:stCondLst>
                                    <p:cond delay="0"/>
                                  </p:stCondLst>
                                  <p:childTnLst>
                                    <p:set>
                                      <p:cBhvr>
                                        <p:cTn id="270" dur="1" fill="hold">
                                          <p:stCondLst>
                                            <p:cond delay="0"/>
                                          </p:stCondLst>
                                        </p:cTn>
                                        <p:tgtEl>
                                          <p:spTgt spid="109"/>
                                        </p:tgtEl>
                                        <p:attrNameLst>
                                          <p:attrName>style.visibility</p:attrName>
                                        </p:attrNameLst>
                                      </p:cBhvr>
                                      <p:to>
                                        <p:strVal val="visible"/>
                                      </p:to>
                                    </p:set>
                                    <p:animEffect transition="in" filter="randombar(horizontal)">
                                      <p:cBhvr>
                                        <p:cTn id="271" dur="500"/>
                                        <p:tgtEl>
                                          <p:spTgt spid="109"/>
                                        </p:tgtEl>
                                      </p:cBhvr>
                                    </p:animEffect>
                                  </p:childTnLst>
                                </p:cTn>
                              </p:par>
                            </p:childTnLst>
                          </p:cTn>
                        </p:par>
                      </p:childTnLst>
                    </p:cTn>
                  </p:par>
                  <p:par>
                    <p:cTn id="272" fill="hold">
                      <p:stCondLst>
                        <p:cond delay="indefinite"/>
                      </p:stCondLst>
                      <p:childTnLst>
                        <p:par>
                          <p:cTn id="273" fill="hold">
                            <p:stCondLst>
                              <p:cond delay="0"/>
                            </p:stCondLst>
                            <p:childTnLst>
                              <p:par>
                                <p:cTn id="274" presetID="21" presetClass="entr" presetSubtype="1" fill="hold" nodeType="clickEffect">
                                  <p:stCondLst>
                                    <p:cond delay="0"/>
                                  </p:stCondLst>
                                  <p:childTnLst>
                                    <p:set>
                                      <p:cBhvr>
                                        <p:cTn id="275" dur="1" fill="hold">
                                          <p:stCondLst>
                                            <p:cond delay="0"/>
                                          </p:stCondLst>
                                        </p:cTn>
                                        <p:tgtEl>
                                          <p:spTgt spid="111"/>
                                        </p:tgtEl>
                                        <p:attrNameLst>
                                          <p:attrName>style.visibility</p:attrName>
                                        </p:attrNameLst>
                                      </p:cBhvr>
                                      <p:to>
                                        <p:strVal val="visible"/>
                                      </p:to>
                                    </p:set>
                                    <p:animEffect transition="in" filter="wheel(1)">
                                      <p:cBhvr>
                                        <p:cTn id="276" dur="2000"/>
                                        <p:tgtEl>
                                          <p:spTgt spid="111"/>
                                        </p:tgtEl>
                                      </p:cBhvr>
                                    </p:animEffect>
                                  </p:childTnLst>
                                </p:cTn>
                              </p:par>
                            </p:childTnLst>
                          </p:cTn>
                        </p:par>
                      </p:childTnLst>
                    </p:cTn>
                  </p:par>
                  <p:par>
                    <p:cTn id="277" fill="hold">
                      <p:stCondLst>
                        <p:cond delay="indefinite"/>
                      </p:stCondLst>
                      <p:childTnLst>
                        <p:par>
                          <p:cTn id="278" fill="hold">
                            <p:stCondLst>
                              <p:cond delay="0"/>
                            </p:stCondLst>
                            <p:childTnLst>
                              <p:par>
                                <p:cTn id="279" presetID="31" presetClass="entr" presetSubtype="0" fill="hold" nodeType="clickEffect">
                                  <p:stCondLst>
                                    <p:cond delay="0"/>
                                  </p:stCondLst>
                                  <p:childTnLst>
                                    <p:set>
                                      <p:cBhvr>
                                        <p:cTn id="280" dur="1" fill="hold">
                                          <p:stCondLst>
                                            <p:cond delay="0"/>
                                          </p:stCondLst>
                                        </p:cTn>
                                        <p:tgtEl>
                                          <p:spTgt spid="114"/>
                                        </p:tgtEl>
                                        <p:attrNameLst>
                                          <p:attrName>style.visibility</p:attrName>
                                        </p:attrNameLst>
                                      </p:cBhvr>
                                      <p:to>
                                        <p:strVal val="visible"/>
                                      </p:to>
                                    </p:set>
                                    <p:anim calcmode="lin" valueType="num">
                                      <p:cBhvr>
                                        <p:cTn id="281" dur="1000" fill="hold"/>
                                        <p:tgtEl>
                                          <p:spTgt spid="114"/>
                                        </p:tgtEl>
                                        <p:attrNameLst>
                                          <p:attrName>ppt_w</p:attrName>
                                        </p:attrNameLst>
                                      </p:cBhvr>
                                      <p:tavLst>
                                        <p:tav tm="0">
                                          <p:val>
                                            <p:fltVal val="0"/>
                                          </p:val>
                                        </p:tav>
                                        <p:tav tm="100000">
                                          <p:val>
                                            <p:strVal val="#ppt_w"/>
                                          </p:val>
                                        </p:tav>
                                      </p:tavLst>
                                    </p:anim>
                                    <p:anim calcmode="lin" valueType="num">
                                      <p:cBhvr>
                                        <p:cTn id="282" dur="1000" fill="hold"/>
                                        <p:tgtEl>
                                          <p:spTgt spid="114"/>
                                        </p:tgtEl>
                                        <p:attrNameLst>
                                          <p:attrName>ppt_h</p:attrName>
                                        </p:attrNameLst>
                                      </p:cBhvr>
                                      <p:tavLst>
                                        <p:tav tm="0">
                                          <p:val>
                                            <p:fltVal val="0"/>
                                          </p:val>
                                        </p:tav>
                                        <p:tav tm="100000">
                                          <p:val>
                                            <p:strVal val="#ppt_h"/>
                                          </p:val>
                                        </p:tav>
                                      </p:tavLst>
                                    </p:anim>
                                    <p:anim calcmode="lin" valueType="num">
                                      <p:cBhvr>
                                        <p:cTn id="283" dur="1000" fill="hold"/>
                                        <p:tgtEl>
                                          <p:spTgt spid="114"/>
                                        </p:tgtEl>
                                        <p:attrNameLst>
                                          <p:attrName>style.rotation</p:attrName>
                                        </p:attrNameLst>
                                      </p:cBhvr>
                                      <p:tavLst>
                                        <p:tav tm="0">
                                          <p:val>
                                            <p:fltVal val="90"/>
                                          </p:val>
                                        </p:tav>
                                        <p:tav tm="100000">
                                          <p:val>
                                            <p:fltVal val="0"/>
                                          </p:val>
                                        </p:tav>
                                      </p:tavLst>
                                    </p:anim>
                                    <p:animEffect transition="in" filter="fade">
                                      <p:cBhvr>
                                        <p:cTn id="284" dur="1000"/>
                                        <p:tgtEl>
                                          <p:spTgt spid="114"/>
                                        </p:tgtEl>
                                      </p:cBhvr>
                                    </p:animEffect>
                                  </p:childTnLst>
                                </p:cTn>
                              </p:par>
                            </p:childTnLst>
                          </p:cTn>
                        </p:par>
                      </p:childTnLst>
                    </p:cTn>
                  </p:par>
                  <p:par>
                    <p:cTn id="285" fill="hold">
                      <p:stCondLst>
                        <p:cond delay="indefinite"/>
                      </p:stCondLst>
                      <p:childTnLst>
                        <p:par>
                          <p:cTn id="286" fill="hold">
                            <p:stCondLst>
                              <p:cond delay="0"/>
                            </p:stCondLst>
                            <p:childTnLst>
                              <p:par>
                                <p:cTn id="287" presetID="53" presetClass="entr" presetSubtype="16" fill="hold" nodeType="clickEffect">
                                  <p:stCondLst>
                                    <p:cond delay="0"/>
                                  </p:stCondLst>
                                  <p:childTnLst>
                                    <p:set>
                                      <p:cBhvr>
                                        <p:cTn id="288" dur="1" fill="hold">
                                          <p:stCondLst>
                                            <p:cond delay="0"/>
                                          </p:stCondLst>
                                        </p:cTn>
                                        <p:tgtEl>
                                          <p:spTgt spid="115"/>
                                        </p:tgtEl>
                                        <p:attrNameLst>
                                          <p:attrName>style.visibility</p:attrName>
                                        </p:attrNameLst>
                                      </p:cBhvr>
                                      <p:to>
                                        <p:strVal val="visible"/>
                                      </p:to>
                                    </p:set>
                                    <p:anim calcmode="lin" valueType="num">
                                      <p:cBhvr>
                                        <p:cTn id="289" dur="500" fill="hold"/>
                                        <p:tgtEl>
                                          <p:spTgt spid="115"/>
                                        </p:tgtEl>
                                        <p:attrNameLst>
                                          <p:attrName>ppt_w</p:attrName>
                                        </p:attrNameLst>
                                      </p:cBhvr>
                                      <p:tavLst>
                                        <p:tav tm="0">
                                          <p:val>
                                            <p:fltVal val="0"/>
                                          </p:val>
                                        </p:tav>
                                        <p:tav tm="100000">
                                          <p:val>
                                            <p:strVal val="#ppt_w"/>
                                          </p:val>
                                        </p:tav>
                                      </p:tavLst>
                                    </p:anim>
                                    <p:anim calcmode="lin" valueType="num">
                                      <p:cBhvr>
                                        <p:cTn id="290" dur="500" fill="hold"/>
                                        <p:tgtEl>
                                          <p:spTgt spid="115"/>
                                        </p:tgtEl>
                                        <p:attrNameLst>
                                          <p:attrName>ppt_h</p:attrName>
                                        </p:attrNameLst>
                                      </p:cBhvr>
                                      <p:tavLst>
                                        <p:tav tm="0">
                                          <p:val>
                                            <p:fltVal val="0"/>
                                          </p:val>
                                        </p:tav>
                                        <p:tav tm="100000">
                                          <p:val>
                                            <p:strVal val="#ppt_h"/>
                                          </p:val>
                                        </p:tav>
                                      </p:tavLst>
                                    </p:anim>
                                    <p:animEffect transition="in" filter="fade">
                                      <p:cBhvr>
                                        <p:cTn id="291" dur="500"/>
                                        <p:tgtEl>
                                          <p:spTgt spid="115"/>
                                        </p:tgtEl>
                                      </p:cBhvr>
                                    </p:animEffect>
                                  </p:childTnLst>
                                </p:cTn>
                              </p:par>
                            </p:childTnLst>
                          </p:cTn>
                        </p:par>
                      </p:childTnLst>
                    </p:cTn>
                  </p:par>
                  <p:par>
                    <p:cTn id="292" fill="hold">
                      <p:stCondLst>
                        <p:cond delay="indefinite"/>
                      </p:stCondLst>
                      <p:childTnLst>
                        <p:par>
                          <p:cTn id="293" fill="hold">
                            <p:stCondLst>
                              <p:cond delay="0"/>
                            </p:stCondLst>
                            <p:childTnLst>
                              <p:par>
                                <p:cTn id="294" presetID="53" presetClass="entr" presetSubtype="16" fill="hold" nodeType="clickEffect">
                                  <p:stCondLst>
                                    <p:cond delay="0"/>
                                  </p:stCondLst>
                                  <p:childTnLst>
                                    <p:set>
                                      <p:cBhvr>
                                        <p:cTn id="295" dur="1" fill="hold">
                                          <p:stCondLst>
                                            <p:cond delay="0"/>
                                          </p:stCondLst>
                                        </p:cTn>
                                        <p:tgtEl>
                                          <p:spTgt spid="127"/>
                                        </p:tgtEl>
                                        <p:attrNameLst>
                                          <p:attrName>style.visibility</p:attrName>
                                        </p:attrNameLst>
                                      </p:cBhvr>
                                      <p:to>
                                        <p:strVal val="visible"/>
                                      </p:to>
                                    </p:set>
                                    <p:anim calcmode="lin" valueType="num">
                                      <p:cBhvr>
                                        <p:cTn id="296" dur="500" fill="hold"/>
                                        <p:tgtEl>
                                          <p:spTgt spid="127"/>
                                        </p:tgtEl>
                                        <p:attrNameLst>
                                          <p:attrName>ppt_w</p:attrName>
                                        </p:attrNameLst>
                                      </p:cBhvr>
                                      <p:tavLst>
                                        <p:tav tm="0">
                                          <p:val>
                                            <p:fltVal val="0"/>
                                          </p:val>
                                        </p:tav>
                                        <p:tav tm="100000">
                                          <p:val>
                                            <p:strVal val="#ppt_w"/>
                                          </p:val>
                                        </p:tav>
                                      </p:tavLst>
                                    </p:anim>
                                    <p:anim calcmode="lin" valueType="num">
                                      <p:cBhvr>
                                        <p:cTn id="297" dur="500" fill="hold"/>
                                        <p:tgtEl>
                                          <p:spTgt spid="127"/>
                                        </p:tgtEl>
                                        <p:attrNameLst>
                                          <p:attrName>ppt_h</p:attrName>
                                        </p:attrNameLst>
                                      </p:cBhvr>
                                      <p:tavLst>
                                        <p:tav tm="0">
                                          <p:val>
                                            <p:fltVal val="0"/>
                                          </p:val>
                                        </p:tav>
                                        <p:tav tm="100000">
                                          <p:val>
                                            <p:strVal val="#ppt_h"/>
                                          </p:val>
                                        </p:tav>
                                      </p:tavLst>
                                    </p:anim>
                                    <p:animEffect transition="in" filter="fade">
                                      <p:cBhvr>
                                        <p:cTn id="298" dur="500"/>
                                        <p:tgtEl>
                                          <p:spTgt spid="127"/>
                                        </p:tgtEl>
                                      </p:cBhvr>
                                    </p:animEffect>
                                  </p:childTnLst>
                                </p:cTn>
                              </p:par>
                            </p:childTnLst>
                          </p:cTn>
                        </p:par>
                      </p:childTnLst>
                    </p:cTn>
                  </p:par>
                  <p:par>
                    <p:cTn id="299" fill="hold">
                      <p:stCondLst>
                        <p:cond delay="indefinite"/>
                      </p:stCondLst>
                      <p:childTnLst>
                        <p:par>
                          <p:cTn id="300" fill="hold">
                            <p:stCondLst>
                              <p:cond delay="0"/>
                            </p:stCondLst>
                            <p:childTnLst>
                              <p:par>
                                <p:cTn id="301" presetID="22" presetClass="entr" presetSubtype="4" fill="hold" nodeType="clickEffect">
                                  <p:stCondLst>
                                    <p:cond delay="0"/>
                                  </p:stCondLst>
                                  <p:childTnLst>
                                    <p:set>
                                      <p:cBhvr>
                                        <p:cTn id="302" dur="1" fill="hold">
                                          <p:stCondLst>
                                            <p:cond delay="0"/>
                                          </p:stCondLst>
                                        </p:cTn>
                                        <p:tgtEl>
                                          <p:spTgt spid="129"/>
                                        </p:tgtEl>
                                        <p:attrNameLst>
                                          <p:attrName>style.visibility</p:attrName>
                                        </p:attrNameLst>
                                      </p:cBhvr>
                                      <p:to>
                                        <p:strVal val="visible"/>
                                      </p:to>
                                    </p:set>
                                    <p:animEffect transition="in" filter="wipe(down)">
                                      <p:cBhvr>
                                        <p:cTn id="303" dur="500"/>
                                        <p:tgtEl>
                                          <p:spTgt spid="129"/>
                                        </p:tgtEl>
                                      </p:cBhvr>
                                    </p:animEffect>
                                  </p:childTnLst>
                                </p:cTn>
                              </p:par>
                            </p:childTnLst>
                          </p:cTn>
                        </p:par>
                      </p:childTnLst>
                    </p:cTn>
                  </p:par>
                  <p:par>
                    <p:cTn id="304" fill="hold">
                      <p:stCondLst>
                        <p:cond delay="indefinite"/>
                      </p:stCondLst>
                      <p:childTnLst>
                        <p:par>
                          <p:cTn id="305" fill="hold">
                            <p:stCondLst>
                              <p:cond delay="0"/>
                            </p:stCondLst>
                            <p:childTnLst>
                              <p:par>
                                <p:cTn id="306" presetID="10" presetClass="entr" presetSubtype="0" fill="hold" grpId="0" nodeType="clickEffect">
                                  <p:stCondLst>
                                    <p:cond delay="0"/>
                                  </p:stCondLst>
                                  <p:childTnLst>
                                    <p:set>
                                      <p:cBhvr>
                                        <p:cTn id="307" dur="1" fill="hold">
                                          <p:stCondLst>
                                            <p:cond delay="0"/>
                                          </p:stCondLst>
                                        </p:cTn>
                                        <p:tgtEl>
                                          <p:spTgt spid="148"/>
                                        </p:tgtEl>
                                        <p:attrNameLst>
                                          <p:attrName>style.visibility</p:attrName>
                                        </p:attrNameLst>
                                      </p:cBhvr>
                                      <p:to>
                                        <p:strVal val="visible"/>
                                      </p:to>
                                    </p:set>
                                    <p:animEffect transition="in" filter="fade">
                                      <p:cBhvr>
                                        <p:cTn id="308" dur="500"/>
                                        <p:tgtEl>
                                          <p:spTgt spid="148"/>
                                        </p:tgtEl>
                                      </p:cBhvr>
                                    </p:animEffect>
                                  </p:childTnLst>
                                </p:cTn>
                              </p:par>
                            </p:childTnLst>
                          </p:cTn>
                        </p:par>
                      </p:childTnLst>
                    </p:cTn>
                  </p:par>
                  <p:par>
                    <p:cTn id="309" fill="hold">
                      <p:stCondLst>
                        <p:cond delay="indefinite"/>
                      </p:stCondLst>
                      <p:childTnLst>
                        <p:par>
                          <p:cTn id="310" fill="hold">
                            <p:stCondLst>
                              <p:cond delay="0"/>
                            </p:stCondLst>
                            <p:childTnLst>
                              <p:par>
                                <p:cTn id="311" presetID="53" presetClass="entr" presetSubtype="16" fill="hold" grpId="0" nodeType="clickEffect">
                                  <p:stCondLst>
                                    <p:cond delay="0"/>
                                  </p:stCondLst>
                                  <p:childTnLst>
                                    <p:set>
                                      <p:cBhvr>
                                        <p:cTn id="312" dur="1" fill="hold">
                                          <p:stCondLst>
                                            <p:cond delay="0"/>
                                          </p:stCondLst>
                                        </p:cTn>
                                        <p:tgtEl>
                                          <p:spTgt spid="147"/>
                                        </p:tgtEl>
                                        <p:attrNameLst>
                                          <p:attrName>style.visibility</p:attrName>
                                        </p:attrNameLst>
                                      </p:cBhvr>
                                      <p:to>
                                        <p:strVal val="visible"/>
                                      </p:to>
                                    </p:set>
                                    <p:anim calcmode="lin" valueType="num">
                                      <p:cBhvr>
                                        <p:cTn id="313" dur="500" fill="hold"/>
                                        <p:tgtEl>
                                          <p:spTgt spid="147"/>
                                        </p:tgtEl>
                                        <p:attrNameLst>
                                          <p:attrName>ppt_w</p:attrName>
                                        </p:attrNameLst>
                                      </p:cBhvr>
                                      <p:tavLst>
                                        <p:tav tm="0">
                                          <p:val>
                                            <p:fltVal val="0"/>
                                          </p:val>
                                        </p:tav>
                                        <p:tav tm="100000">
                                          <p:val>
                                            <p:strVal val="#ppt_w"/>
                                          </p:val>
                                        </p:tav>
                                      </p:tavLst>
                                    </p:anim>
                                    <p:anim calcmode="lin" valueType="num">
                                      <p:cBhvr>
                                        <p:cTn id="314" dur="500" fill="hold"/>
                                        <p:tgtEl>
                                          <p:spTgt spid="147"/>
                                        </p:tgtEl>
                                        <p:attrNameLst>
                                          <p:attrName>ppt_h</p:attrName>
                                        </p:attrNameLst>
                                      </p:cBhvr>
                                      <p:tavLst>
                                        <p:tav tm="0">
                                          <p:val>
                                            <p:fltVal val="0"/>
                                          </p:val>
                                        </p:tav>
                                        <p:tav tm="100000">
                                          <p:val>
                                            <p:strVal val="#ppt_h"/>
                                          </p:val>
                                        </p:tav>
                                      </p:tavLst>
                                    </p:anim>
                                    <p:animEffect transition="in" filter="fade">
                                      <p:cBhvr>
                                        <p:cTn id="315" dur="500"/>
                                        <p:tgtEl>
                                          <p:spTgt spid="147"/>
                                        </p:tgtEl>
                                      </p:cBhvr>
                                    </p:animEffect>
                                  </p:childTnLst>
                                </p:cTn>
                              </p:par>
                            </p:childTnLst>
                          </p:cTn>
                        </p:par>
                      </p:childTnLst>
                    </p:cTn>
                  </p:par>
                  <p:par>
                    <p:cTn id="316" fill="hold">
                      <p:stCondLst>
                        <p:cond delay="indefinite"/>
                      </p:stCondLst>
                      <p:childTnLst>
                        <p:par>
                          <p:cTn id="317" fill="hold">
                            <p:stCondLst>
                              <p:cond delay="0"/>
                            </p:stCondLst>
                            <p:childTnLst>
                              <p:par>
                                <p:cTn id="318" presetID="6" presetClass="entr" presetSubtype="16" fill="hold" nodeType="clickEffect">
                                  <p:stCondLst>
                                    <p:cond delay="0"/>
                                  </p:stCondLst>
                                  <p:childTnLst>
                                    <p:set>
                                      <p:cBhvr>
                                        <p:cTn id="319" dur="1" fill="hold">
                                          <p:stCondLst>
                                            <p:cond delay="0"/>
                                          </p:stCondLst>
                                        </p:cTn>
                                        <p:tgtEl>
                                          <p:spTgt spid="88"/>
                                        </p:tgtEl>
                                        <p:attrNameLst>
                                          <p:attrName>style.visibility</p:attrName>
                                        </p:attrNameLst>
                                      </p:cBhvr>
                                      <p:to>
                                        <p:strVal val="visible"/>
                                      </p:to>
                                    </p:set>
                                    <p:animEffect transition="in" filter="circle(in)">
                                      <p:cBhvr>
                                        <p:cTn id="320" dur="2000"/>
                                        <p:tgtEl>
                                          <p:spTgt spid="88"/>
                                        </p:tgtEl>
                                      </p:cBhvr>
                                    </p:animEffect>
                                  </p:childTnLst>
                                </p:cTn>
                              </p:par>
                            </p:childTnLst>
                          </p:cTn>
                        </p:par>
                      </p:childTnLst>
                    </p:cTn>
                  </p:par>
                  <p:par>
                    <p:cTn id="321" fill="hold">
                      <p:stCondLst>
                        <p:cond delay="indefinite"/>
                      </p:stCondLst>
                      <p:childTnLst>
                        <p:par>
                          <p:cTn id="322" fill="hold">
                            <p:stCondLst>
                              <p:cond delay="0"/>
                            </p:stCondLst>
                            <p:childTnLst>
                              <p:par>
                                <p:cTn id="323" presetID="10" presetClass="entr" presetSubtype="0" fill="hold" nodeType="clickEffect">
                                  <p:stCondLst>
                                    <p:cond delay="0"/>
                                  </p:stCondLst>
                                  <p:childTnLst>
                                    <p:set>
                                      <p:cBhvr>
                                        <p:cTn id="324" dur="1" fill="hold">
                                          <p:stCondLst>
                                            <p:cond delay="0"/>
                                          </p:stCondLst>
                                        </p:cTn>
                                        <p:tgtEl>
                                          <p:spTgt spid="120"/>
                                        </p:tgtEl>
                                        <p:attrNameLst>
                                          <p:attrName>style.visibility</p:attrName>
                                        </p:attrNameLst>
                                      </p:cBhvr>
                                      <p:to>
                                        <p:strVal val="visible"/>
                                      </p:to>
                                    </p:set>
                                    <p:animEffect transition="in" filter="fade">
                                      <p:cBhvr>
                                        <p:cTn id="325" dur="500"/>
                                        <p:tgtEl>
                                          <p:spTgt spid="120"/>
                                        </p:tgtEl>
                                      </p:cBhvr>
                                    </p:animEffect>
                                  </p:childTnLst>
                                </p:cTn>
                              </p:par>
                            </p:childTnLst>
                          </p:cTn>
                        </p:par>
                      </p:childTnLst>
                    </p:cTn>
                  </p:par>
                  <p:par>
                    <p:cTn id="326" fill="hold">
                      <p:stCondLst>
                        <p:cond delay="indefinite"/>
                      </p:stCondLst>
                      <p:childTnLst>
                        <p:par>
                          <p:cTn id="327" fill="hold">
                            <p:stCondLst>
                              <p:cond delay="0"/>
                            </p:stCondLst>
                            <p:childTnLst>
                              <p:par>
                                <p:cTn id="328" presetID="10" presetClass="entr" presetSubtype="0" fill="hold" nodeType="clickEffect">
                                  <p:stCondLst>
                                    <p:cond delay="0"/>
                                  </p:stCondLst>
                                  <p:childTnLst>
                                    <p:set>
                                      <p:cBhvr>
                                        <p:cTn id="329" dur="1" fill="hold">
                                          <p:stCondLst>
                                            <p:cond delay="0"/>
                                          </p:stCondLst>
                                        </p:cTn>
                                        <p:tgtEl>
                                          <p:spTgt spid="139"/>
                                        </p:tgtEl>
                                        <p:attrNameLst>
                                          <p:attrName>style.visibility</p:attrName>
                                        </p:attrNameLst>
                                      </p:cBhvr>
                                      <p:to>
                                        <p:strVal val="visible"/>
                                      </p:to>
                                    </p:set>
                                    <p:animEffect transition="in" filter="fade">
                                      <p:cBhvr>
                                        <p:cTn id="330" dur="500"/>
                                        <p:tgtEl>
                                          <p:spTgt spid="139"/>
                                        </p:tgtEl>
                                      </p:cBhvr>
                                    </p:animEffect>
                                  </p:childTnLst>
                                </p:cTn>
                              </p:par>
                            </p:childTnLst>
                          </p:cTn>
                        </p:par>
                      </p:childTnLst>
                    </p:cTn>
                  </p:par>
                  <p:par>
                    <p:cTn id="331" fill="hold">
                      <p:stCondLst>
                        <p:cond delay="indefinite"/>
                      </p:stCondLst>
                      <p:childTnLst>
                        <p:par>
                          <p:cTn id="332" fill="hold">
                            <p:stCondLst>
                              <p:cond delay="0"/>
                            </p:stCondLst>
                            <p:childTnLst>
                              <p:par>
                                <p:cTn id="333" presetID="10" presetClass="entr" presetSubtype="0" fill="hold" grpId="0" nodeType="clickEffect">
                                  <p:stCondLst>
                                    <p:cond delay="0"/>
                                  </p:stCondLst>
                                  <p:childTnLst>
                                    <p:set>
                                      <p:cBhvr>
                                        <p:cTn id="334" dur="1" fill="hold">
                                          <p:stCondLst>
                                            <p:cond delay="0"/>
                                          </p:stCondLst>
                                        </p:cTn>
                                        <p:tgtEl>
                                          <p:spTgt spid="53"/>
                                        </p:tgtEl>
                                        <p:attrNameLst>
                                          <p:attrName>style.visibility</p:attrName>
                                        </p:attrNameLst>
                                      </p:cBhvr>
                                      <p:to>
                                        <p:strVal val="visible"/>
                                      </p:to>
                                    </p:set>
                                    <p:animEffect transition="in" filter="fade">
                                      <p:cBhvr>
                                        <p:cTn id="335" dur="500"/>
                                        <p:tgtEl>
                                          <p:spTgt spid="53"/>
                                        </p:tgtEl>
                                      </p:cBhvr>
                                    </p:animEffect>
                                  </p:childTnLst>
                                </p:cTn>
                              </p:par>
                              <p:par>
                                <p:cTn id="336" presetID="10" presetClass="entr" presetSubtype="0" fill="hold" grpId="0" nodeType="withEffect">
                                  <p:stCondLst>
                                    <p:cond delay="0"/>
                                  </p:stCondLst>
                                  <p:childTnLst>
                                    <p:set>
                                      <p:cBhvr>
                                        <p:cTn id="337" dur="1" fill="hold">
                                          <p:stCondLst>
                                            <p:cond delay="0"/>
                                          </p:stCondLst>
                                        </p:cTn>
                                        <p:tgtEl>
                                          <p:spTgt spid="54"/>
                                        </p:tgtEl>
                                        <p:attrNameLst>
                                          <p:attrName>style.visibility</p:attrName>
                                        </p:attrNameLst>
                                      </p:cBhvr>
                                      <p:to>
                                        <p:strVal val="visible"/>
                                      </p:to>
                                    </p:set>
                                    <p:animEffect transition="in" filter="fade">
                                      <p:cBhvr>
                                        <p:cTn id="338" dur="500"/>
                                        <p:tgtEl>
                                          <p:spTgt spid="54"/>
                                        </p:tgtEl>
                                      </p:cBhvr>
                                    </p:animEffect>
                                  </p:childTnLst>
                                </p:cTn>
                              </p:par>
                            </p:childTnLst>
                          </p:cTn>
                        </p:par>
                      </p:childTnLst>
                    </p:cTn>
                  </p:par>
                  <p:par>
                    <p:cTn id="339" fill="hold">
                      <p:stCondLst>
                        <p:cond delay="indefinite"/>
                      </p:stCondLst>
                      <p:childTnLst>
                        <p:par>
                          <p:cTn id="340" fill="hold">
                            <p:stCondLst>
                              <p:cond delay="0"/>
                            </p:stCondLst>
                            <p:childTnLst>
                              <p:par>
                                <p:cTn id="341" presetID="45" presetClass="entr" presetSubtype="0" fill="hold" nodeType="clickEffect">
                                  <p:stCondLst>
                                    <p:cond delay="0"/>
                                  </p:stCondLst>
                                  <p:childTnLst>
                                    <p:set>
                                      <p:cBhvr>
                                        <p:cTn id="342" dur="1" fill="hold">
                                          <p:stCondLst>
                                            <p:cond delay="0"/>
                                          </p:stCondLst>
                                        </p:cTn>
                                        <p:tgtEl>
                                          <p:spTgt spid="92"/>
                                        </p:tgtEl>
                                        <p:attrNameLst>
                                          <p:attrName>style.visibility</p:attrName>
                                        </p:attrNameLst>
                                      </p:cBhvr>
                                      <p:to>
                                        <p:strVal val="visible"/>
                                      </p:to>
                                    </p:set>
                                    <p:animEffect transition="in" filter="fade">
                                      <p:cBhvr>
                                        <p:cTn id="343" dur="2000"/>
                                        <p:tgtEl>
                                          <p:spTgt spid="92"/>
                                        </p:tgtEl>
                                      </p:cBhvr>
                                    </p:animEffect>
                                    <p:anim calcmode="lin" valueType="num">
                                      <p:cBhvr>
                                        <p:cTn id="344" dur="2000" fill="hold"/>
                                        <p:tgtEl>
                                          <p:spTgt spid="92"/>
                                        </p:tgtEl>
                                        <p:attrNameLst>
                                          <p:attrName>ppt_w</p:attrName>
                                        </p:attrNameLst>
                                      </p:cBhvr>
                                      <p:tavLst>
                                        <p:tav tm="0" fmla="#ppt_w*sin(2.5*pi*$)">
                                          <p:val>
                                            <p:fltVal val="0"/>
                                          </p:val>
                                        </p:tav>
                                        <p:tav tm="100000">
                                          <p:val>
                                            <p:fltVal val="1"/>
                                          </p:val>
                                        </p:tav>
                                      </p:tavLst>
                                    </p:anim>
                                    <p:anim calcmode="lin" valueType="num">
                                      <p:cBhvr>
                                        <p:cTn id="345" dur="2000" fill="hold"/>
                                        <p:tgtEl>
                                          <p:spTgt spid="92"/>
                                        </p:tgtEl>
                                        <p:attrNameLst>
                                          <p:attrName>ppt_h</p:attrName>
                                        </p:attrNameLst>
                                      </p:cBhvr>
                                      <p:tavLst>
                                        <p:tav tm="0">
                                          <p:val>
                                            <p:strVal val="#ppt_h"/>
                                          </p:val>
                                        </p:tav>
                                        <p:tav tm="100000">
                                          <p:val>
                                            <p:strVal val="#ppt_h"/>
                                          </p:val>
                                        </p:tav>
                                      </p:tavLst>
                                    </p:anim>
                                  </p:childTnLst>
                                </p:cTn>
                              </p:par>
                            </p:childTnLst>
                          </p:cTn>
                        </p:par>
                      </p:childTnLst>
                    </p:cTn>
                  </p:par>
                  <p:par>
                    <p:cTn id="346" fill="hold">
                      <p:stCondLst>
                        <p:cond delay="indefinite"/>
                      </p:stCondLst>
                      <p:childTnLst>
                        <p:par>
                          <p:cTn id="347" fill="hold">
                            <p:stCondLst>
                              <p:cond delay="0"/>
                            </p:stCondLst>
                            <p:childTnLst>
                              <p:par>
                                <p:cTn id="348" presetID="42" presetClass="entr" presetSubtype="0" fill="hold" nodeType="clickEffect">
                                  <p:stCondLst>
                                    <p:cond delay="0"/>
                                  </p:stCondLst>
                                  <p:childTnLst>
                                    <p:set>
                                      <p:cBhvr>
                                        <p:cTn id="349" dur="1" fill="hold">
                                          <p:stCondLst>
                                            <p:cond delay="0"/>
                                          </p:stCondLst>
                                        </p:cTn>
                                        <p:tgtEl>
                                          <p:spTgt spid="94"/>
                                        </p:tgtEl>
                                        <p:attrNameLst>
                                          <p:attrName>style.visibility</p:attrName>
                                        </p:attrNameLst>
                                      </p:cBhvr>
                                      <p:to>
                                        <p:strVal val="visible"/>
                                      </p:to>
                                    </p:set>
                                    <p:animEffect transition="in" filter="fade">
                                      <p:cBhvr>
                                        <p:cTn id="350" dur="1000"/>
                                        <p:tgtEl>
                                          <p:spTgt spid="94"/>
                                        </p:tgtEl>
                                      </p:cBhvr>
                                    </p:animEffect>
                                    <p:anim calcmode="lin" valueType="num">
                                      <p:cBhvr>
                                        <p:cTn id="351" dur="1000" fill="hold"/>
                                        <p:tgtEl>
                                          <p:spTgt spid="94"/>
                                        </p:tgtEl>
                                        <p:attrNameLst>
                                          <p:attrName>ppt_x</p:attrName>
                                        </p:attrNameLst>
                                      </p:cBhvr>
                                      <p:tavLst>
                                        <p:tav tm="0">
                                          <p:val>
                                            <p:strVal val="#ppt_x"/>
                                          </p:val>
                                        </p:tav>
                                        <p:tav tm="100000">
                                          <p:val>
                                            <p:strVal val="#ppt_x"/>
                                          </p:val>
                                        </p:tav>
                                      </p:tavLst>
                                    </p:anim>
                                    <p:anim calcmode="lin" valueType="num">
                                      <p:cBhvr>
                                        <p:cTn id="352"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par>
                    <p:cTn id="353" fill="hold">
                      <p:stCondLst>
                        <p:cond delay="indefinite"/>
                      </p:stCondLst>
                      <p:childTnLst>
                        <p:par>
                          <p:cTn id="354" fill="hold">
                            <p:stCondLst>
                              <p:cond delay="0"/>
                            </p:stCondLst>
                            <p:childTnLst>
                              <p:par>
                                <p:cTn id="355" presetID="16" presetClass="entr" presetSubtype="21" fill="hold" nodeType="clickEffect">
                                  <p:stCondLst>
                                    <p:cond delay="0"/>
                                  </p:stCondLst>
                                  <p:childTnLst>
                                    <p:set>
                                      <p:cBhvr>
                                        <p:cTn id="356" dur="1" fill="hold">
                                          <p:stCondLst>
                                            <p:cond delay="0"/>
                                          </p:stCondLst>
                                        </p:cTn>
                                        <p:tgtEl>
                                          <p:spTgt spid="93"/>
                                        </p:tgtEl>
                                        <p:attrNameLst>
                                          <p:attrName>style.visibility</p:attrName>
                                        </p:attrNameLst>
                                      </p:cBhvr>
                                      <p:to>
                                        <p:strVal val="visible"/>
                                      </p:to>
                                    </p:set>
                                    <p:animEffect transition="in" filter="barn(inVertical)">
                                      <p:cBhvr>
                                        <p:cTn id="357" dur="500"/>
                                        <p:tgtEl>
                                          <p:spTgt spid="93"/>
                                        </p:tgtEl>
                                      </p:cBhvr>
                                    </p:animEffect>
                                  </p:childTnLst>
                                </p:cTn>
                              </p:par>
                            </p:childTnLst>
                          </p:cTn>
                        </p:par>
                      </p:childTnLst>
                    </p:cTn>
                  </p:par>
                  <p:par>
                    <p:cTn id="358" fill="hold">
                      <p:stCondLst>
                        <p:cond delay="indefinite"/>
                      </p:stCondLst>
                      <p:childTnLst>
                        <p:par>
                          <p:cTn id="359" fill="hold">
                            <p:stCondLst>
                              <p:cond delay="0"/>
                            </p:stCondLst>
                            <p:childTnLst>
                              <p:par>
                                <p:cTn id="360" presetID="2" presetClass="entr" presetSubtype="4" fill="hold" nodeType="clickEffect">
                                  <p:stCondLst>
                                    <p:cond delay="0"/>
                                  </p:stCondLst>
                                  <p:childTnLst>
                                    <p:set>
                                      <p:cBhvr>
                                        <p:cTn id="361" dur="1" fill="hold">
                                          <p:stCondLst>
                                            <p:cond delay="0"/>
                                          </p:stCondLst>
                                        </p:cTn>
                                        <p:tgtEl>
                                          <p:spTgt spid="122"/>
                                        </p:tgtEl>
                                        <p:attrNameLst>
                                          <p:attrName>style.visibility</p:attrName>
                                        </p:attrNameLst>
                                      </p:cBhvr>
                                      <p:to>
                                        <p:strVal val="visible"/>
                                      </p:to>
                                    </p:set>
                                    <p:anim calcmode="lin" valueType="num">
                                      <p:cBhvr additive="base">
                                        <p:cTn id="362" dur="500" fill="hold"/>
                                        <p:tgtEl>
                                          <p:spTgt spid="122"/>
                                        </p:tgtEl>
                                        <p:attrNameLst>
                                          <p:attrName>ppt_x</p:attrName>
                                        </p:attrNameLst>
                                      </p:cBhvr>
                                      <p:tavLst>
                                        <p:tav tm="0">
                                          <p:val>
                                            <p:strVal val="#ppt_x"/>
                                          </p:val>
                                        </p:tav>
                                        <p:tav tm="100000">
                                          <p:val>
                                            <p:strVal val="#ppt_x"/>
                                          </p:val>
                                        </p:tav>
                                      </p:tavLst>
                                    </p:anim>
                                    <p:anim calcmode="lin" valueType="num">
                                      <p:cBhvr additive="base">
                                        <p:cTn id="363"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par>
                    <p:cTn id="364" fill="hold">
                      <p:stCondLst>
                        <p:cond delay="indefinite"/>
                      </p:stCondLst>
                      <p:childTnLst>
                        <p:par>
                          <p:cTn id="365" fill="hold">
                            <p:stCondLst>
                              <p:cond delay="0"/>
                            </p:stCondLst>
                            <p:childTnLst>
                              <p:par>
                                <p:cTn id="366" presetID="42" presetClass="entr" presetSubtype="0" fill="hold" grpId="0" nodeType="clickEffect">
                                  <p:stCondLst>
                                    <p:cond delay="0"/>
                                  </p:stCondLst>
                                  <p:childTnLst>
                                    <p:set>
                                      <p:cBhvr>
                                        <p:cTn id="367" dur="1" fill="hold">
                                          <p:stCondLst>
                                            <p:cond delay="0"/>
                                          </p:stCondLst>
                                        </p:cTn>
                                        <p:tgtEl>
                                          <p:spTgt spid="138"/>
                                        </p:tgtEl>
                                        <p:attrNameLst>
                                          <p:attrName>style.visibility</p:attrName>
                                        </p:attrNameLst>
                                      </p:cBhvr>
                                      <p:to>
                                        <p:strVal val="visible"/>
                                      </p:to>
                                    </p:set>
                                    <p:animEffect transition="in" filter="fade">
                                      <p:cBhvr>
                                        <p:cTn id="368" dur="1000"/>
                                        <p:tgtEl>
                                          <p:spTgt spid="138"/>
                                        </p:tgtEl>
                                      </p:cBhvr>
                                    </p:animEffect>
                                    <p:anim calcmode="lin" valueType="num">
                                      <p:cBhvr>
                                        <p:cTn id="369" dur="1000" fill="hold"/>
                                        <p:tgtEl>
                                          <p:spTgt spid="138"/>
                                        </p:tgtEl>
                                        <p:attrNameLst>
                                          <p:attrName>ppt_x</p:attrName>
                                        </p:attrNameLst>
                                      </p:cBhvr>
                                      <p:tavLst>
                                        <p:tav tm="0">
                                          <p:val>
                                            <p:strVal val="#ppt_x"/>
                                          </p:val>
                                        </p:tav>
                                        <p:tav tm="100000">
                                          <p:val>
                                            <p:strVal val="#ppt_x"/>
                                          </p:val>
                                        </p:tav>
                                      </p:tavLst>
                                    </p:anim>
                                    <p:anim calcmode="lin" valueType="num">
                                      <p:cBhvr>
                                        <p:cTn id="370" dur="1000" fill="hold"/>
                                        <p:tgtEl>
                                          <p:spTgt spid="138"/>
                                        </p:tgtEl>
                                        <p:attrNameLst>
                                          <p:attrName>ppt_y</p:attrName>
                                        </p:attrNameLst>
                                      </p:cBhvr>
                                      <p:tavLst>
                                        <p:tav tm="0">
                                          <p:val>
                                            <p:strVal val="#ppt_y+.1"/>
                                          </p:val>
                                        </p:tav>
                                        <p:tav tm="100000">
                                          <p:val>
                                            <p:strVal val="#ppt_y"/>
                                          </p:val>
                                        </p:tav>
                                      </p:tavLst>
                                    </p:anim>
                                  </p:childTnLst>
                                </p:cTn>
                              </p:par>
                            </p:childTnLst>
                          </p:cTn>
                        </p:par>
                      </p:childTnLst>
                    </p:cTn>
                  </p:par>
                  <p:par>
                    <p:cTn id="371" fill="hold">
                      <p:stCondLst>
                        <p:cond delay="indefinite"/>
                      </p:stCondLst>
                      <p:childTnLst>
                        <p:par>
                          <p:cTn id="372" fill="hold">
                            <p:stCondLst>
                              <p:cond delay="0"/>
                            </p:stCondLst>
                            <p:childTnLst>
                              <p:par>
                                <p:cTn id="373" presetID="16" presetClass="entr" presetSubtype="21" fill="hold" grpId="0" nodeType="clickEffect">
                                  <p:stCondLst>
                                    <p:cond delay="0"/>
                                  </p:stCondLst>
                                  <p:childTnLst>
                                    <p:set>
                                      <p:cBhvr>
                                        <p:cTn id="374" dur="1" fill="hold">
                                          <p:stCondLst>
                                            <p:cond delay="0"/>
                                          </p:stCondLst>
                                        </p:cTn>
                                        <p:tgtEl>
                                          <p:spTgt spid="149"/>
                                        </p:tgtEl>
                                        <p:attrNameLst>
                                          <p:attrName>style.visibility</p:attrName>
                                        </p:attrNameLst>
                                      </p:cBhvr>
                                      <p:to>
                                        <p:strVal val="visible"/>
                                      </p:to>
                                    </p:set>
                                    <p:animEffect transition="in" filter="barn(inVertical)">
                                      <p:cBhvr>
                                        <p:cTn id="375" dur="500"/>
                                        <p:tgtEl>
                                          <p:spTgt spid="149"/>
                                        </p:tgtEl>
                                      </p:cBhvr>
                                    </p:animEffect>
                                  </p:childTnLst>
                                </p:cTn>
                              </p:par>
                            </p:childTnLst>
                          </p:cTn>
                        </p:par>
                      </p:childTnLst>
                    </p:cTn>
                  </p:par>
                  <p:par>
                    <p:cTn id="376" fill="hold">
                      <p:stCondLst>
                        <p:cond delay="indefinite"/>
                      </p:stCondLst>
                      <p:childTnLst>
                        <p:par>
                          <p:cTn id="377" fill="hold">
                            <p:stCondLst>
                              <p:cond delay="0"/>
                            </p:stCondLst>
                            <p:childTnLst>
                              <p:par>
                                <p:cTn id="378" presetID="45" presetClass="entr" presetSubtype="0" fill="hold" nodeType="clickEffect">
                                  <p:stCondLst>
                                    <p:cond delay="0"/>
                                  </p:stCondLst>
                                  <p:childTnLst>
                                    <p:set>
                                      <p:cBhvr>
                                        <p:cTn id="379" dur="1" fill="hold">
                                          <p:stCondLst>
                                            <p:cond delay="0"/>
                                          </p:stCondLst>
                                        </p:cTn>
                                        <p:tgtEl>
                                          <p:spTgt spid="134"/>
                                        </p:tgtEl>
                                        <p:attrNameLst>
                                          <p:attrName>style.visibility</p:attrName>
                                        </p:attrNameLst>
                                      </p:cBhvr>
                                      <p:to>
                                        <p:strVal val="visible"/>
                                      </p:to>
                                    </p:set>
                                    <p:animEffect transition="in" filter="fade">
                                      <p:cBhvr>
                                        <p:cTn id="380" dur="2000"/>
                                        <p:tgtEl>
                                          <p:spTgt spid="134"/>
                                        </p:tgtEl>
                                      </p:cBhvr>
                                    </p:animEffect>
                                    <p:anim calcmode="lin" valueType="num">
                                      <p:cBhvr>
                                        <p:cTn id="381" dur="2000" fill="hold"/>
                                        <p:tgtEl>
                                          <p:spTgt spid="134"/>
                                        </p:tgtEl>
                                        <p:attrNameLst>
                                          <p:attrName>ppt_w</p:attrName>
                                        </p:attrNameLst>
                                      </p:cBhvr>
                                      <p:tavLst>
                                        <p:tav tm="0" fmla="#ppt_w*sin(2.5*pi*$)">
                                          <p:val>
                                            <p:fltVal val="0"/>
                                          </p:val>
                                        </p:tav>
                                        <p:tav tm="100000">
                                          <p:val>
                                            <p:fltVal val="1"/>
                                          </p:val>
                                        </p:tav>
                                      </p:tavLst>
                                    </p:anim>
                                    <p:anim calcmode="lin" valueType="num">
                                      <p:cBhvr>
                                        <p:cTn id="382" dur="2000" fill="hold"/>
                                        <p:tgtEl>
                                          <p:spTgt spid="134"/>
                                        </p:tgtEl>
                                        <p:attrNameLst>
                                          <p:attrName>ppt_h</p:attrName>
                                        </p:attrNameLst>
                                      </p:cBhvr>
                                      <p:tavLst>
                                        <p:tav tm="0">
                                          <p:val>
                                            <p:strVal val="#ppt_h"/>
                                          </p:val>
                                        </p:tav>
                                        <p:tav tm="100000">
                                          <p:val>
                                            <p:strVal val="#ppt_h"/>
                                          </p:val>
                                        </p:tav>
                                      </p:tavLst>
                                    </p:anim>
                                  </p:childTnLst>
                                </p:cTn>
                              </p:par>
                            </p:childTnLst>
                          </p:cTn>
                        </p:par>
                      </p:childTnLst>
                    </p:cTn>
                  </p:par>
                  <p:par>
                    <p:cTn id="383" fill="hold">
                      <p:stCondLst>
                        <p:cond delay="indefinite"/>
                      </p:stCondLst>
                      <p:childTnLst>
                        <p:par>
                          <p:cTn id="384" fill="hold">
                            <p:stCondLst>
                              <p:cond delay="0"/>
                            </p:stCondLst>
                            <p:childTnLst>
                              <p:par>
                                <p:cTn id="385" presetID="1" presetClass="entr" presetSubtype="0" fill="hold" grpId="0" nodeType="clickEffect">
                                  <p:stCondLst>
                                    <p:cond delay="0"/>
                                  </p:stCondLst>
                                  <p:childTnLst>
                                    <p:set>
                                      <p:cBhvr>
                                        <p:cTn id="386" dur="1" fill="hold">
                                          <p:stCondLst>
                                            <p:cond delay="0"/>
                                          </p:stCondLst>
                                        </p:cTn>
                                        <p:tgtEl>
                                          <p:spTgt spid="131"/>
                                        </p:tgtEl>
                                        <p:attrNameLst>
                                          <p:attrName>style.visibility</p:attrName>
                                        </p:attrNameLst>
                                      </p:cBhvr>
                                      <p:to>
                                        <p:strVal val="visible"/>
                                      </p:to>
                                    </p:set>
                                  </p:childTnLst>
                                </p:cTn>
                              </p:par>
                              <p:par>
                                <p:cTn id="387" presetID="1" presetClass="entr" presetSubtype="0" fill="hold" grpId="0" nodeType="withEffect">
                                  <p:stCondLst>
                                    <p:cond delay="0"/>
                                  </p:stCondLst>
                                  <p:childTnLst>
                                    <p:set>
                                      <p:cBhvr>
                                        <p:cTn id="388" dur="1" fill="hold">
                                          <p:stCondLst>
                                            <p:cond delay="0"/>
                                          </p:stCondLst>
                                        </p:cTn>
                                        <p:tgtEl>
                                          <p:spTgt spid="132"/>
                                        </p:tgtEl>
                                        <p:attrNameLst>
                                          <p:attrName>style.visibility</p:attrName>
                                        </p:attrNameLst>
                                      </p:cBhvr>
                                      <p:to>
                                        <p:strVal val="visible"/>
                                      </p:to>
                                    </p:set>
                                  </p:childTnLst>
                                </p:cTn>
                              </p:par>
                            </p:childTnLst>
                          </p:cTn>
                        </p:par>
                      </p:childTnLst>
                    </p:cTn>
                  </p:par>
                  <p:par>
                    <p:cTn id="389" fill="hold">
                      <p:stCondLst>
                        <p:cond delay="indefinite"/>
                      </p:stCondLst>
                      <p:childTnLst>
                        <p:par>
                          <p:cTn id="390" fill="hold">
                            <p:stCondLst>
                              <p:cond delay="0"/>
                            </p:stCondLst>
                            <p:childTnLst>
                              <p:par>
                                <p:cTn id="391" presetID="10" presetClass="entr" presetSubtype="0" fill="hold" nodeType="clickEffect">
                                  <p:stCondLst>
                                    <p:cond delay="0"/>
                                  </p:stCondLst>
                                  <p:childTnLst>
                                    <p:set>
                                      <p:cBhvr>
                                        <p:cTn id="392" dur="1" fill="hold">
                                          <p:stCondLst>
                                            <p:cond delay="0"/>
                                          </p:stCondLst>
                                        </p:cTn>
                                        <p:tgtEl>
                                          <p:spTgt spid="133"/>
                                        </p:tgtEl>
                                        <p:attrNameLst>
                                          <p:attrName>style.visibility</p:attrName>
                                        </p:attrNameLst>
                                      </p:cBhvr>
                                      <p:to>
                                        <p:strVal val="visible"/>
                                      </p:to>
                                    </p:set>
                                    <p:animEffect transition="in" filter="fade">
                                      <p:cBhvr>
                                        <p:cTn id="393"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P spid="13" grpId="0"/>
      <p:bldP spid="17" grpId="0"/>
      <p:bldP spid="18" grpId="0" animBg="1"/>
      <p:bldP spid="31" grpId="0"/>
      <p:bldP spid="32" grpId="0"/>
      <p:bldP spid="33" grpId="0"/>
      <p:bldP spid="34" grpId="0"/>
      <p:bldP spid="35" grpId="0"/>
      <p:bldP spid="51" grpId="0" animBg="1"/>
      <p:bldP spid="48" grpId="0" animBg="1"/>
      <p:bldP spid="49" grpId="0" animBg="1"/>
      <p:bldP spid="50" grpId="0" animBg="1"/>
      <p:bldP spid="52" grpId="0" animBg="1"/>
      <p:bldP spid="53" grpId="0" animBg="1"/>
      <p:bldP spid="54" grpId="0" animBg="1"/>
      <p:bldP spid="56" grpId="0" animBg="1"/>
      <p:bldP spid="4" grpId="0" animBg="1"/>
      <p:bldP spid="58" grpId="0" animBg="1"/>
      <p:bldP spid="59" grpId="0" animBg="1"/>
      <p:bldP spid="60" grpId="0" animBg="1"/>
      <p:bldP spid="61" grpId="0" animBg="1"/>
      <p:bldP spid="62" grpId="0" animBg="1"/>
      <p:bldP spid="63" grpId="0" animBg="1"/>
      <p:bldP spid="86" grpId="0" animBg="1"/>
      <p:bldP spid="131" grpId="0" animBg="1"/>
      <p:bldP spid="132" grpId="0" animBg="1"/>
      <p:bldP spid="138" grpId="0" animBg="1"/>
      <p:bldP spid="144" grpId="0" animBg="1"/>
      <p:bldP spid="145" grpId="0" animBg="1"/>
      <p:bldP spid="146" grpId="0" animBg="1"/>
      <p:bldP spid="147" grpId="0" animBg="1"/>
      <p:bldP spid="148" grpId="0" animBg="1"/>
      <p:bldP spid="149" grpId="0" animBg="1"/>
      <p:bldP spid="151" grpId="0" animBg="1"/>
      <p:bldP spid="152" grpId="0" animBg="1"/>
      <p:bldP spid="156" grpId="0" animBg="1"/>
      <p:bldP spid="157" grpId="0"/>
      <p:bldP spid="15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Arial Narrow" panose="020B0606020202030204" pitchFamily="34" charset="0"/>
                <a:ea typeface="Roboto Cn" pitchFamily="2" charset="0"/>
              </a:rPr>
              <a:t>IMPLANTACIÓN</a:t>
            </a:r>
          </a:p>
          <a:p>
            <a:r>
              <a:rPr lang="es-EC" sz="800" dirty="0">
                <a:solidFill>
                  <a:schemeClr val="bg1">
                    <a:lumMod val="50000"/>
                  </a:schemeClr>
                </a:solidFill>
                <a:latin typeface="Arial Narrow" panose="020B0606020202030204" pitchFamily="34" charset="0"/>
                <a:ea typeface="Roboto Lt" pitchFamily="2" charset="0"/>
              </a:rPr>
              <a:t>CONTEXTO</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750" t="7654" r="11944" b="14815"/>
          <a:stretch/>
        </p:blipFill>
        <p:spPr bwMode="auto">
          <a:xfrm>
            <a:off x="42360" y="927100"/>
            <a:ext cx="9023268" cy="52958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14954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wheel(1)">
                                      <p:cBhvr>
                                        <p:cTn id="12"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Arial Narrow" panose="020B0606020202030204" pitchFamily="34" charset="0"/>
                <a:ea typeface="Roboto Cn" pitchFamily="2" charset="0"/>
              </a:rPr>
              <a:t>PROYECTO ARQUITECTÓNICO</a:t>
            </a:r>
          </a:p>
          <a:p>
            <a:r>
              <a:rPr lang="es-EC" sz="800" dirty="0" smtClean="0">
                <a:solidFill>
                  <a:schemeClr val="bg1">
                    <a:lumMod val="50000"/>
                  </a:schemeClr>
                </a:solidFill>
                <a:latin typeface="Arial Narrow" panose="020B0606020202030204" pitchFamily="34" charset="0"/>
                <a:ea typeface="Roboto Lt" pitchFamily="2" charset="0"/>
              </a:rPr>
              <a:t>PLANTA BAJA GENERAL</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962614"/>
            <a:ext cx="8999891" cy="55359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976999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GENERALES</a:t>
            </a:r>
            <a:endParaRPr lang="es-EC" sz="900" b="1" dirty="0">
              <a:latin typeface="Arial Narrow" panose="020B0606020202030204" pitchFamily="34" charset="0"/>
              <a:ea typeface="Roboto Cn" pitchFamily="2" charset="0"/>
            </a:endParaRPr>
          </a:p>
          <a:p>
            <a:r>
              <a:rPr lang="es-EC" sz="800" dirty="0" smtClean="0">
                <a:solidFill>
                  <a:schemeClr val="bg1">
                    <a:lumMod val="50000"/>
                  </a:schemeClr>
                </a:solidFill>
                <a:latin typeface="Arial Narrow" panose="020B0606020202030204" pitchFamily="34" charset="0"/>
                <a:ea typeface="Roboto Lt" pitchFamily="2" charset="0"/>
              </a:rPr>
              <a:t>CORTES GENERALES DEL PROYECTO</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12" y="881063"/>
            <a:ext cx="8916988" cy="264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9850"/>
            <a:ext cx="9029700" cy="2493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846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wheel(1)">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p:cTn id="17" dur="1000" fill="hold"/>
                                        <p:tgtEl>
                                          <p:spTgt spid="2052"/>
                                        </p:tgtEl>
                                        <p:attrNameLst>
                                          <p:attrName>ppt_w</p:attrName>
                                        </p:attrNameLst>
                                      </p:cBhvr>
                                      <p:tavLst>
                                        <p:tav tm="0">
                                          <p:val>
                                            <p:fltVal val="0"/>
                                          </p:val>
                                        </p:tav>
                                        <p:tav tm="100000">
                                          <p:val>
                                            <p:strVal val="#ppt_w"/>
                                          </p:val>
                                        </p:tav>
                                      </p:tavLst>
                                    </p:anim>
                                    <p:anim calcmode="lin" valueType="num">
                                      <p:cBhvr>
                                        <p:cTn id="18" dur="1000" fill="hold"/>
                                        <p:tgtEl>
                                          <p:spTgt spid="2052"/>
                                        </p:tgtEl>
                                        <p:attrNameLst>
                                          <p:attrName>ppt_h</p:attrName>
                                        </p:attrNameLst>
                                      </p:cBhvr>
                                      <p:tavLst>
                                        <p:tav tm="0">
                                          <p:val>
                                            <p:fltVal val="0"/>
                                          </p:val>
                                        </p:tav>
                                        <p:tav tm="100000">
                                          <p:val>
                                            <p:strVal val="#ppt_h"/>
                                          </p:val>
                                        </p:tav>
                                      </p:tavLst>
                                    </p:anim>
                                    <p:anim calcmode="lin" valueType="num">
                                      <p:cBhvr>
                                        <p:cTn id="19" dur="1000" fill="hold"/>
                                        <p:tgtEl>
                                          <p:spTgt spid="2052"/>
                                        </p:tgtEl>
                                        <p:attrNameLst>
                                          <p:attrName>style.rotation</p:attrName>
                                        </p:attrNameLst>
                                      </p:cBhvr>
                                      <p:tavLst>
                                        <p:tav tm="0">
                                          <p:val>
                                            <p:fltVal val="90"/>
                                          </p:val>
                                        </p:tav>
                                        <p:tav tm="100000">
                                          <p:val>
                                            <p:fltVal val="0"/>
                                          </p:val>
                                        </p:tav>
                                      </p:tavLst>
                                    </p:anim>
                                    <p:animEffect transition="in" filter="fade">
                                      <p:cBhvr>
                                        <p:cTn id="20"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57314"/>
            <a:ext cx="9393015" cy="2973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GENERALES</a:t>
            </a:r>
            <a:endParaRPr lang="es-EC" sz="900" b="1" dirty="0">
              <a:latin typeface="Arial Narrow" panose="020B0606020202030204" pitchFamily="34" charset="0"/>
              <a:ea typeface="Roboto Cn" pitchFamily="2" charset="0"/>
            </a:endParaRPr>
          </a:p>
          <a:p>
            <a:r>
              <a:rPr lang="es-EC" sz="800" dirty="0" smtClean="0">
                <a:solidFill>
                  <a:schemeClr val="bg1">
                    <a:lumMod val="50000"/>
                  </a:schemeClr>
                </a:solidFill>
                <a:latin typeface="Arial Narrow" panose="020B0606020202030204" pitchFamily="34" charset="0"/>
                <a:ea typeface="Roboto Lt" pitchFamily="2" charset="0"/>
              </a:rPr>
              <a:t>CORTES GENERALES DEL PROYECTO</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23" y="4116388"/>
            <a:ext cx="9003982" cy="2373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18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p:cTn id="12" dur="1000" fill="hold"/>
                                        <p:tgtEl>
                                          <p:spTgt spid="3074"/>
                                        </p:tgtEl>
                                        <p:attrNameLst>
                                          <p:attrName>ppt_w</p:attrName>
                                        </p:attrNameLst>
                                      </p:cBhvr>
                                      <p:tavLst>
                                        <p:tav tm="0">
                                          <p:val>
                                            <p:fltVal val="0"/>
                                          </p:val>
                                        </p:tav>
                                        <p:tav tm="100000">
                                          <p:val>
                                            <p:strVal val="#ppt_w"/>
                                          </p:val>
                                        </p:tav>
                                      </p:tavLst>
                                    </p:anim>
                                    <p:anim calcmode="lin" valueType="num">
                                      <p:cBhvr>
                                        <p:cTn id="13" dur="1000" fill="hold"/>
                                        <p:tgtEl>
                                          <p:spTgt spid="3074"/>
                                        </p:tgtEl>
                                        <p:attrNameLst>
                                          <p:attrName>ppt_h</p:attrName>
                                        </p:attrNameLst>
                                      </p:cBhvr>
                                      <p:tavLst>
                                        <p:tav tm="0">
                                          <p:val>
                                            <p:fltVal val="0"/>
                                          </p:val>
                                        </p:tav>
                                        <p:tav tm="100000">
                                          <p:val>
                                            <p:strVal val="#ppt_h"/>
                                          </p:val>
                                        </p:tav>
                                      </p:tavLst>
                                    </p:anim>
                                    <p:anim calcmode="lin" valueType="num">
                                      <p:cBhvr>
                                        <p:cTn id="14" dur="1000" fill="hold"/>
                                        <p:tgtEl>
                                          <p:spTgt spid="3074"/>
                                        </p:tgtEl>
                                        <p:attrNameLst>
                                          <p:attrName>style.rotation</p:attrName>
                                        </p:attrNameLst>
                                      </p:cBhvr>
                                      <p:tavLst>
                                        <p:tav tm="0">
                                          <p:val>
                                            <p:fltVal val="90"/>
                                          </p:val>
                                        </p:tav>
                                        <p:tav tm="100000">
                                          <p:val>
                                            <p:fltVal val="0"/>
                                          </p:val>
                                        </p:tav>
                                      </p:tavLst>
                                    </p:anim>
                                    <p:animEffect transition="in" filter="fade">
                                      <p:cBhvr>
                                        <p:cTn id="15" dur="1000"/>
                                        <p:tgtEl>
                                          <p:spTgt spid="3074"/>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3075"/>
                                        </p:tgtEl>
                                        <p:attrNameLst>
                                          <p:attrName>style.visibility</p:attrName>
                                        </p:attrNameLst>
                                      </p:cBhvr>
                                      <p:to>
                                        <p:strVal val="visible"/>
                                      </p:to>
                                    </p:set>
                                    <p:animEffect transition="in" filter="fade">
                                      <p:cBhvr>
                                        <p:cTn id="20" dur="2000"/>
                                        <p:tgtEl>
                                          <p:spTgt spid="3075"/>
                                        </p:tgtEl>
                                      </p:cBhvr>
                                    </p:animEffect>
                                    <p:anim calcmode="lin" valueType="num">
                                      <p:cBhvr>
                                        <p:cTn id="21" dur="2000" fill="hold"/>
                                        <p:tgtEl>
                                          <p:spTgt spid="3075"/>
                                        </p:tgtEl>
                                        <p:attrNameLst>
                                          <p:attrName>ppt_w</p:attrName>
                                        </p:attrNameLst>
                                      </p:cBhvr>
                                      <p:tavLst>
                                        <p:tav tm="0" fmla="#ppt_w*sin(2.5*pi*$)">
                                          <p:val>
                                            <p:fltVal val="0"/>
                                          </p:val>
                                        </p:tav>
                                        <p:tav tm="100000">
                                          <p:val>
                                            <p:fltVal val="1"/>
                                          </p:val>
                                        </p:tav>
                                      </p:tavLst>
                                    </p:anim>
                                    <p:anim calcmode="lin" valueType="num">
                                      <p:cBhvr>
                                        <p:cTn id="22" dur="2000" fill="hold"/>
                                        <p:tgtEl>
                                          <p:spTgt spid="307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PLANTA </a:t>
            </a:r>
            <a:r>
              <a:rPr lang="es-EC" sz="900" b="1" dirty="0">
                <a:latin typeface="Arial Narrow" panose="020B0606020202030204" pitchFamily="34" charset="0"/>
                <a:ea typeface="Roboto Cn" pitchFamily="2" charset="0"/>
              </a:rPr>
              <a:t>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1</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3219" b="5652"/>
          <a:stretch/>
        </p:blipFill>
        <p:spPr bwMode="auto">
          <a:xfrm>
            <a:off x="232860" y="657812"/>
            <a:ext cx="8587169" cy="5717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160901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990462"/>
            <a:ext cx="8458200" cy="5550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1</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8040878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85962" y="179167"/>
            <a:ext cx="2440092" cy="276999"/>
          </a:xfrm>
          <a:prstGeom prst="rect">
            <a:avLst/>
          </a:prstGeom>
        </p:spPr>
        <p:txBody>
          <a:bodyPr wrap="none">
            <a:spAutoFit/>
          </a:bodyPr>
          <a:lstStyle/>
          <a:p>
            <a:r>
              <a:rPr lang="es-EC" sz="1200" cap="all" dirty="0" smtClean="0">
                <a:latin typeface="ISOCPEUR" panose="020B0604020202020204" pitchFamily="34" charset="0"/>
                <a:cs typeface="Arial" panose="020B0604020202020204" pitchFamily="34" charset="0"/>
              </a:rPr>
              <a:t>SITUACIÓN ACTUAL CANTÓN SIGCHOS</a:t>
            </a:r>
            <a:endParaRPr lang="es-EC" sz="1200" cap="all" dirty="0">
              <a:latin typeface="ISOCPEUR" panose="020B0604020202020204" pitchFamily="34" charset="0"/>
              <a:cs typeface="Arial" panose="020B0604020202020204" pitchFamily="34" charset="0"/>
            </a:endParaRPr>
          </a:p>
        </p:txBody>
      </p:sp>
      <p:pic>
        <p:nvPicPr>
          <p:cNvPr id="4098" name="Picture 2" descr="C:\Users\Intel\Desktop\CORRECCIONES\EERCTREW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03" y="2057400"/>
            <a:ext cx="9703911" cy="374650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13216" y="2311400"/>
            <a:ext cx="1182687" cy="27559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5" name="4 Rectángulo"/>
          <p:cNvSpPr/>
          <p:nvPr/>
        </p:nvSpPr>
        <p:spPr>
          <a:xfrm>
            <a:off x="4979458" y="2565400"/>
            <a:ext cx="1168400" cy="22479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Rectángulo"/>
          <p:cNvSpPr/>
          <p:nvPr/>
        </p:nvSpPr>
        <p:spPr>
          <a:xfrm>
            <a:off x="6706658" y="2565400"/>
            <a:ext cx="1168400" cy="2247900"/>
          </a:xfrm>
          <a:prstGeom prst="rect">
            <a:avLst/>
          </a:prstGeom>
          <a:solidFill>
            <a:schemeClr val="bg1">
              <a:lumMod val="85000"/>
              <a:alpha val="19000"/>
            </a:schemeClr>
          </a:solid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Título 1">
            <a:extLst>
              <a:ext uri="{FF2B5EF4-FFF2-40B4-BE49-F238E27FC236}">
                <a16:creationId xmlns="" xmlns:a16="http://schemas.microsoft.com/office/drawing/2014/main" id="{A53D739C-BDA0-49EA-97E6-DF05161A12C5}"/>
              </a:ext>
            </a:extLst>
          </p:cNvPr>
          <p:cNvSpPr txBox="1">
            <a:spLocks/>
          </p:cNvSpPr>
          <p:nvPr/>
        </p:nvSpPr>
        <p:spPr>
          <a:xfrm>
            <a:off x="474907" y="752732"/>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EC" sz="900" b="1" dirty="0" smtClean="0">
              <a:latin typeface="Arial Narrow" panose="020B0606020202030204" pitchFamily="34" charset="0"/>
              <a:ea typeface="Roboto Cn" pitchFamily="2" charset="0"/>
            </a:endParaRPr>
          </a:p>
        </p:txBody>
      </p:sp>
      <p:sp>
        <p:nvSpPr>
          <p:cNvPr id="3" name="2 CuadroTexto"/>
          <p:cNvSpPr txBox="1"/>
          <p:nvPr/>
        </p:nvSpPr>
        <p:spPr>
          <a:xfrm>
            <a:off x="467970" y="744046"/>
            <a:ext cx="8300793" cy="984885"/>
          </a:xfrm>
          <a:prstGeom prst="rect">
            <a:avLst/>
          </a:prstGeom>
          <a:noFill/>
        </p:spPr>
        <p:txBody>
          <a:bodyPr wrap="square" rtlCol="0">
            <a:spAutoFit/>
          </a:bodyPr>
          <a:lstStyle/>
          <a:p>
            <a:pPr algn="just"/>
            <a:r>
              <a:rPr lang="es-EC" sz="1000" dirty="0" err="1">
                <a:solidFill>
                  <a:schemeClr val="bg2">
                    <a:lumMod val="75000"/>
                  </a:schemeClr>
                </a:solidFill>
                <a:latin typeface="ISOCPEUR" panose="020B0604020202020204" pitchFamily="34" charset="0"/>
                <a:cs typeface="Arial" panose="020B0604020202020204" pitchFamily="34" charset="0"/>
              </a:rPr>
              <a:t>Sigchos</a:t>
            </a:r>
            <a:r>
              <a:rPr lang="es-EC" sz="1000" dirty="0">
                <a:solidFill>
                  <a:schemeClr val="bg2">
                    <a:lumMod val="75000"/>
                  </a:schemeClr>
                </a:solidFill>
                <a:latin typeface="ISOCPEUR" panose="020B0604020202020204" pitchFamily="34" charset="0"/>
                <a:cs typeface="Arial" panose="020B0604020202020204" pitchFamily="34" charset="0"/>
              </a:rPr>
              <a:t> es un cantón que se ha conformado por centralidades ubicadas en las escasas mesetas </a:t>
            </a:r>
            <a:r>
              <a:rPr lang="es-EC" sz="1000" dirty="0" smtClean="0">
                <a:solidFill>
                  <a:schemeClr val="bg2">
                    <a:lumMod val="75000"/>
                  </a:schemeClr>
                </a:solidFill>
                <a:latin typeface="ISOCPEUR" panose="020B0604020202020204" pitchFamily="34" charset="0"/>
                <a:cs typeface="Arial" panose="020B0604020202020204" pitchFamily="34" charset="0"/>
              </a:rPr>
              <a:t>que se </a:t>
            </a:r>
            <a:r>
              <a:rPr lang="es-EC" sz="1000" dirty="0">
                <a:solidFill>
                  <a:schemeClr val="bg2">
                    <a:lumMod val="75000"/>
                  </a:schemeClr>
                </a:solidFill>
                <a:latin typeface="ISOCPEUR" panose="020B0604020202020204" pitchFamily="34" charset="0"/>
                <a:cs typeface="Arial" panose="020B0604020202020204" pitchFamily="34" charset="0"/>
              </a:rPr>
              <a:t>abren paso entre los grandes cañones que se han ido formando en todo el cantón. Siendo </a:t>
            </a:r>
            <a:r>
              <a:rPr lang="es-EC" sz="1000" dirty="0" smtClean="0">
                <a:solidFill>
                  <a:schemeClr val="bg2">
                    <a:lumMod val="75000"/>
                  </a:schemeClr>
                </a:solidFill>
                <a:latin typeface="ISOCPEUR" panose="020B0604020202020204" pitchFamily="34" charset="0"/>
                <a:cs typeface="Arial" panose="020B0604020202020204" pitchFamily="34" charset="0"/>
              </a:rPr>
              <a:t>importantes los </a:t>
            </a:r>
            <a:r>
              <a:rPr lang="es-EC" sz="1000" dirty="0">
                <a:solidFill>
                  <a:schemeClr val="bg2">
                    <a:lumMod val="75000"/>
                  </a:schemeClr>
                </a:solidFill>
                <a:latin typeface="ISOCPEUR" panose="020B0604020202020204" pitchFamily="34" charset="0"/>
                <a:cs typeface="Arial" panose="020B0604020202020204" pitchFamily="34" charset="0"/>
              </a:rPr>
              <a:t>asentamientos humanos o centralidades conformados por las comunidades </a:t>
            </a:r>
            <a:r>
              <a:rPr lang="es-EC" sz="1000" dirty="0" smtClean="0">
                <a:solidFill>
                  <a:schemeClr val="bg2">
                    <a:lumMod val="75000"/>
                  </a:schemeClr>
                </a:solidFill>
                <a:latin typeface="ISOCPEUR" panose="020B0604020202020204" pitchFamily="34" charset="0"/>
                <a:cs typeface="Arial" panose="020B0604020202020204" pitchFamily="34" charset="0"/>
              </a:rPr>
              <a:t>existentes. Mismas </a:t>
            </a:r>
            <a:r>
              <a:rPr lang="es-EC" sz="1000" dirty="0">
                <a:solidFill>
                  <a:schemeClr val="bg2">
                    <a:lumMod val="75000"/>
                  </a:schemeClr>
                </a:solidFill>
                <a:latin typeface="ISOCPEUR" panose="020B0604020202020204" pitchFamily="34" charset="0"/>
                <a:cs typeface="Arial" panose="020B0604020202020204" pitchFamily="34" charset="0"/>
              </a:rPr>
              <a:t>que se han dado a conocer por la fertilidad de la tierra en este sector, dedicados </a:t>
            </a:r>
            <a:r>
              <a:rPr lang="es-EC" sz="1000" dirty="0" smtClean="0">
                <a:solidFill>
                  <a:schemeClr val="bg2">
                    <a:lumMod val="75000"/>
                  </a:schemeClr>
                </a:solidFill>
                <a:latin typeface="ISOCPEUR" panose="020B0604020202020204" pitchFamily="34" charset="0"/>
                <a:cs typeface="Arial" panose="020B0604020202020204" pitchFamily="34" charset="0"/>
              </a:rPr>
              <a:t>exclusivamente a </a:t>
            </a:r>
            <a:r>
              <a:rPr lang="es-EC" sz="1000" dirty="0">
                <a:solidFill>
                  <a:schemeClr val="bg2">
                    <a:lumMod val="75000"/>
                  </a:schemeClr>
                </a:solidFill>
                <a:latin typeface="ISOCPEUR" panose="020B0604020202020204" pitchFamily="34" charset="0"/>
                <a:cs typeface="Arial" panose="020B0604020202020204" pitchFamily="34" charset="0"/>
              </a:rPr>
              <a:t>la producción agrícola; han basado su economía en la importancia de sus atractivos </a:t>
            </a:r>
            <a:r>
              <a:rPr lang="es-EC" sz="1000" dirty="0" smtClean="0">
                <a:solidFill>
                  <a:schemeClr val="bg2">
                    <a:lumMod val="75000"/>
                  </a:schemeClr>
                </a:solidFill>
                <a:latin typeface="ISOCPEUR" panose="020B0604020202020204" pitchFamily="34" charset="0"/>
                <a:cs typeface="Arial" panose="020B0604020202020204" pitchFamily="34" charset="0"/>
              </a:rPr>
              <a:t>turísticos y </a:t>
            </a:r>
            <a:r>
              <a:rPr lang="es-EC" sz="1000" dirty="0">
                <a:solidFill>
                  <a:schemeClr val="bg2">
                    <a:lumMod val="75000"/>
                  </a:schemeClr>
                </a:solidFill>
                <a:latin typeface="ISOCPEUR" panose="020B0604020202020204" pitchFamily="34" charset="0"/>
                <a:cs typeface="Arial" panose="020B0604020202020204" pitchFamily="34" charset="0"/>
              </a:rPr>
              <a:t>la pequeña producción en sus pequeñas chacras</a:t>
            </a:r>
          </a:p>
          <a:p>
            <a:pPr algn="just"/>
            <a:endParaRPr lang="es-EC" dirty="0">
              <a:latin typeface="ISOCPEUR" panose="020B0604020202020204" pitchFamily="34" charset="0"/>
            </a:endParaRPr>
          </a:p>
        </p:txBody>
      </p:sp>
    </p:spTree>
    <p:extLst>
      <p:ext uri="{BB962C8B-B14F-4D97-AF65-F5344CB8AC3E}">
        <p14:creationId xmlns:p14="http://schemas.microsoft.com/office/powerpoint/2010/main" val="189325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randombar(horizontal)">
                                      <p:cBhvr>
                                        <p:cTn id="14" dur="500"/>
                                        <p:tgtEl>
                                          <p:spTgt spid="4098"/>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circle(in)">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style.rotation</p:attrName>
                                        </p:attrNameLst>
                                      </p:cBhvr>
                                      <p:tavLst>
                                        <p:tav tm="0">
                                          <p:val>
                                            <p:fltVal val="90"/>
                                          </p:val>
                                        </p:tav>
                                        <p:tav tm="100000">
                                          <p:val>
                                            <p:fltVal val="0"/>
                                          </p:val>
                                        </p:tav>
                                      </p:tavLst>
                                    </p:anim>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1000" fill="hold"/>
                                        <p:tgtEl>
                                          <p:spTgt spid="3"/>
                                        </p:tgtEl>
                                        <p:attrNameLst>
                                          <p:attrName>ppt_w</p:attrName>
                                        </p:attrNameLst>
                                      </p:cBhvr>
                                      <p:tavLst>
                                        <p:tav tm="0">
                                          <p:val>
                                            <p:fltVal val="0"/>
                                          </p:val>
                                        </p:tav>
                                        <p:tav tm="100000">
                                          <p:val>
                                            <p:strVal val="#ppt_w"/>
                                          </p:val>
                                        </p:tav>
                                      </p:tavLst>
                                    </p:anim>
                                    <p:anim calcmode="lin" valueType="num">
                                      <p:cBhvr>
                                        <p:cTn id="38" dur="1000" fill="hold"/>
                                        <p:tgtEl>
                                          <p:spTgt spid="3"/>
                                        </p:tgtEl>
                                        <p:attrNameLst>
                                          <p:attrName>ppt_h</p:attrName>
                                        </p:attrNameLst>
                                      </p:cBhvr>
                                      <p:tavLst>
                                        <p:tav tm="0">
                                          <p:val>
                                            <p:fltVal val="0"/>
                                          </p:val>
                                        </p:tav>
                                        <p:tav tm="100000">
                                          <p:val>
                                            <p:strVal val="#ppt_h"/>
                                          </p:val>
                                        </p:tav>
                                      </p:tavLst>
                                    </p:anim>
                                    <p:anim calcmode="lin" valueType="num">
                                      <p:cBhvr>
                                        <p:cTn id="39" dur="1000" fill="hold"/>
                                        <p:tgtEl>
                                          <p:spTgt spid="3"/>
                                        </p:tgtEl>
                                        <p:attrNameLst>
                                          <p:attrName>style.rotation</p:attrName>
                                        </p:attrNameLst>
                                      </p:cBhvr>
                                      <p:tavLst>
                                        <p:tav tm="0">
                                          <p:val>
                                            <p:fltVal val="90"/>
                                          </p:val>
                                        </p:tav>
                                        <p:tav tm="100000">
                                          <p:val>
                                            <p:fltVal val="0"/>
                                          </p:val>
                                        </p:tav>
                                      </p:tavLst>
                                    </p:anim>
                                    <p:animEffect transition="in" filter="fade">
                                      <p:cBhvr>
                                        <p:cTn id="4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1165225"/>
            <a:ext cx="9047028" cy="507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1</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900870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49267" y="647701"/>
            <a:ext cx="8651935" cy="55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1</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78765927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 y="850901"/>
            <a:ext cx="8661108" cy="5600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PLANTA </a:t>
            </a:r>
            <a:r>
              <a:rPr lang="es-EC" sz="900" b="1" dirty="0">
                <a:latin typeface="Arial Narrow" panose="020B0606020202030204" pitchFamily="34" charset="0"/>
                <a:ea typeface="Roboto Cn" pitchFamily="2" charset="0"/>
              </a:rPr>
              <a:t>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2</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65055141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1" y="730399"/>
            <a:ext cx="8940800" cy="5772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2</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77732261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1225550"/>
            <a:ext cx="8864600" cy="5095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2</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43196381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1" y="876300"/>
            <a:ext cx="8883966" cy="570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2</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2519683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ángulo 25">
            <a:extLst>
              <a:ext uri="{FF2B5EF4-FFF2-40B4-BE49-F238E27FC236}">
                <a16:creationId xmlns="" xmlns:a16="http://schemas.microsoft.com/office/drawing/2014/main" id="{E8EA2FF7-04D2-4422-80F7-B89BE7DFB9C5}"/>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Arial Narrow" panose="020B0606020202030204" pitchFamily="34" charset="0"/>
                <a:ea typeface="Roboto Cn" pitchFamily="2" charset="0"/>
              </a:rPr>
              <a:t>PROYECTO ARQUITECTÓNICO</a:t>
            </a:r>
          </a:p>
          <a:p>
            <a:r>
              <a:rPr lang="es-EC" sz="800" dirty="0">
                <a:solidFill>
                  <a:schemeClr val="bg1">
                    <a:lumMod val="50000"/>
                  </a:schemeClr>
                </a:solidFill>
                <a:latin typeface="Arial Narrow" panose="020B0606020202030204" pitchFamily="34" charset="0"/>
                <a:ea typeface="Roboto Lt" pitchFamily="2" charset="0"/>
              </a:rPr>
              <a:t>ESQUEMA DE PROGRAMA ARQUITECTÓNICO</a:t>
            </a:r>
          </a:p>
        </p:txBody>
      </p:sp>
      <p:sp>
        <p:nvSpPr>
          <p:cNvPr id="9" name="Título 1">
            <a:extLst>
              <a:ext uri="{FF2B5EF4-FFF2-40B4-BE49-F238E27FC236}">
                <a16:creationId xmlns="" xmlns:a16="http://schemas.microsoft.com/office/drawing/2014/main" id="{F61CFF36-4080-4FF1-99BE-22E2B33DF1B1}"/>
              </a:ext>
            </a:extLst>
          </p:cNvPr>
          <p:cNvSpPr txBox="1">
            <a:spLocks/>
          </p:cNvSpPr>
          <p:nvPr/>
        </p:nvSpPr>
        <p:spPr>
          <a:xfrm>
            <a:off x="582325" y="724611"/>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smtClean="0">
                <a:latin typeface="Arial Narrow" panose="020B0606020202030204" pitchFamily="34" charset="0"/>
                <a:ea typeface="Roboto Cn" pitchFamily="2" charset="0"/>
              </a:rPr>
              <a:t>BLOQUES DE APRENDIZAJE INTERACTIVO</a:t>
            </a:r>
            <a:endParaRPr lang="es-EC" sz="800" dirty="0">
              <a:latin typeface="Arial Narrow" panose="020B0606020202030204" pitchFamily="34" charset="0"/>
              <a:ea typeface="Roboto Cn" pitchFamily="2" charset="0"/>
            </a:endParaRPr>
          </a:p>
          <a:p>
            <a:r>
              <a:rPr lang="es-EC" sz="800" dirty="0">
                <a:solidFill>
                  <a:schemeClr val="bg1">
                    <a:lumMod val="50000"/>
                  </a:schemeClr>
                </a:solidFill>
                <a:latin typeface="Arial Narrow" panose="020B0606020202030204" pitchFamily="34" charset="0"/>
                <a:ea typeface="Roboto Lt" pitchFamily="2" charset="0"/>
              </a:rPr>
              <a:t>FORMACIÓN Y CAPACITACIÓN</a:t>
            </a:r>
          </a:p>
        </p:txBody>
      </p:sp>
      <p:pic>
        <p:nvPicPr>
          <p:cNvPr id="2" name="Imagen 1">
            <a:extLst>
              <a:ext uri="{FF2B5EF4-FFF2-40B4-BE49-F238E27FC236}">
                <a16:creationId xmlns="" xmlns:a16="http://schemas.microsoft.com/office/drawing/2014/main" id="{2B860532-20F5-4235-8614-8CB9361AADC6}"/>
              </a:ext>
            </a:extLst>
          </p:cNvPr>
          <p:cNvPicPr>
            <a:picLocks noChangeAspect="1"/>
          </p:cNvPicPr>
          <p:nvPr/>
        </p:nvPicPr>
        <p:blipFill rotWithShape="1">
          <a:blip r:embed="rId2"/>
          <a:srcRect l="30882" t="29259" r="41079" b="29260"/>
          <a:stretch/>
        </p:blipFill>
        <p:spPr>
          <a:xfrm>
            <a:off x="372035" y="1761565"/>
            <a:ext cx="1053353" cy="876566"/>
          </a:xfrm>
          <a:prstGeom prst="rect">
            <a:avLst/>
          </a:prstGeom>
        </p:spPr>
      </p:pic>
      <p:sp>
        <p:nvSpPr>
          <p:cNvPr id="10" name="Título 1">
            <a:extLst>
              <a:ext uri="{FF2B5EF4-FFF2-40B4-BE49-F238E27FC236}">
                <a16:creationId xmlns="" xmlns:a16="http://schemas.microsoft.com/office/drawing/2014/main" id="{B300816F-76B9-45A2-BE63-D7EB294C6D10}"/>
              </a:ext>
            </a:extLst>
          </p:cNvPr>
          <p:cNvSpPr txBox="1">
            <a:spLocks/>
          </p:cNvSpPr>
          <p:nvPr/>
        </p:nvSpPr>
        <p:spPr>
          <a:xfrm>
            <a:off x="450402" y="2713403"/>
            <a:ext cx="1017494" cy="31498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smtClean="0">
                <a:latin typeface="Arial Narrow" panose="020B0606020202030204" pitchFamily="34" charset="0"/>
                <a:ea typeface="Roboto Cn" pitchFamily="2" charset="0"/>
              </a:rPr>
              <a:t>APRENDIZAJE </a:t>
            </a:r>
            <a:endParaRPr lang="es-EC" sz="900" b="1" dirty="0">
              <a:solidFill>
                <a:schemeClr val="bg1">
                  <a:lumMod val="50000"/>
                </a:schemeClr>
              </a:solidFill>
              <a:latin typeface="Arial Narrow" panose="020B0606020202030204" pitchFamily="34" charset="0"/>
              <a:ea typeface="Roboto Lt" pitchFamily="2" charset="0"/>
            </a:endParaRPr>
          </a:p>
        </p:txBody>
      </p:sp>
      <p:pic>
        <p:nvPicPr>
          <p:cNvPr id="3" name="Imagen 2">
            <a:extLst>
              <a:ext uri="{FF2B5EF4-FFF2-40B4-BE49-F238E27FC236}">
                <a16:creationId xmlns="" xmlns:a16="http://schemas.microsoft.com/office/drawing/2014/main" id="{F6485EA4-6157-453C-B899-366A31EC932C}"/>
              </a:ext>
            </a:extLst>
          </p:cNvPr>
          <p:cNvPicPr>
            <a:picLocks noChangeAspect="1"/>
          </p:cNvPicPr>
          <p:nvPr/>
        </p:nvPicPr>
        <p:blipFill rotWithShape="1">
          <a:blip r:embed="rId3"/>
          <a:srcRect l="26617" t="17582" r="36275" b="18366"/>
          <a:stretch/>
        </p:blipFill>
        <p:spPr>
          <a:xfrm>
            <a:off x="2221678" y="1706527"/>
            <a:ext cx="941294" cy="913938"/>
          </a:xfrm>
          <a:prstGeom prst="rect">
            <a:avLst/>
          </a:prstGeom>
        </p:spPr>
      </p:pic>
      <p:sp>
        <p:nvSpPr>
          <p:cNvPr id="11" name="Título 1">
            <a:extLst>
              <a:ext uri="{FF2B5EF4-FFF2-40B4-BE49-F238E27FC236}">
                <a16:creationId xmlns="" xmlns:a16="http://schemas.microsoft.com/office/drawing/2014/main" id="{AB233259-F9CF-469C-93A9-48E82A1C7BC6}"/>
              </a:ext>
            </a:extLst>
          </p:cNvPr>
          <p:cNvSpPr txBox="1">
            <a:spLocks/>
          </p:cNvSpPr>
          <p:nvPr/>
        </p:nvSpPr>
        <p:spPr>
          <a:xfrm>
            <a:off x="2145478" y="2638131"/>
            <a:ext cx="1017494" cy="31498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LABORATORIOS</a:t>
            </a:r>
            <a:endParaRPr lang="es-EC" sz="900" b="1" dirty="0">
              <a:solidFill>
                <a:schemeClr val="bg1">
                  <a:lumMod val="50000"/>
                </a:schemeClr>
              </a:solidFill>
              <a:latin typeface="Arial Narrow" panose="020B0606020202030204" pitchFamily="34" charset="0"/>
              <a:ea typeface="Roboto Lt" pitchFamily="2" charset="0"/>
            </a:endParaRPr>
          </a:p>
        </p:txBody>
      </p:sp>
      <p:pic>
        <p:nvPicPr>
          <p:cNvPr id="12" name="Imagen 11">
            <a:extLst>
              <a:ext uri="{FF2B5EF4-FFF2-40B4-BE49-F238E27FC236}">
                <a16:creationId xmlns="" xmlns:a16="http://schemas.microsoft.com/office/drawing/2014/main" id="{C242FE21-12DC-4F62-8FE1-F46425ED8273}"/>
              </a:ext>
            </a:extLst>
          </p:cNvPr>
          <p:cNvPicPr>
            <a:picLocks noChangeAspect="1"/>
          </p:cNvPicPr>
          <p:nvPr/>
        </p:nvPicPr>
        <p:blipFill rotWithShape="1">
          <a:blip r:embed="rId4"/>
          <a:srcRect l="27500" t="17582" r="41666" b="25512"/>
          <a:stretch/>
        </p:blipFill>
        <p:spPr>
          <a:xfrm>
            <a:off x="3691888" y="1674890"/>
            <a:ext cx="941295" cy="977211"/>
          </a:xfrm>
          <a:prstGeom prst="rect">
            <a:avLst/>
          </a:prstGeom>
        </p:spPr>
      </p:pic>
      <p:pic>
        <p:nvPicPr>
          <p:cNvPr id="13" name="Imagen 12">
            <a:extLst>
              <a:ext uri="{FF2B5EF4-FFF2-40B4-BE49-F238E27FC236}">
                <a16:creationId xmlns="" xmlns:a16="http://schemas.microsoft.com/office/drawing/2014/main" id="{B88C6041-42BF-44B7-AD8C-5CDE9E37F1B0}"/>
              </a:ext>
            </a:extLst>
          </p:cNvPr>
          <p:cNvPicPr>
            <a:picLocks noChangeAspect="1"/>
          </p:cNvPicPr>
          <p:nvPr/>
        </p:nvPicPr>
        <p:blipFill rotWithShape="1">
          <a:blip r:embed="rId5"/>
          <a:srcRect l="29375" t="23629" r="43708" b="24593"/>
          <a:stretch/>
        </p:blipFill>
        <p:spPr>
          <a:xfrm>
            <a:off x="5199232" y="1575535"/>
            <a:ext cx="1019428" cy="1103065"/>
          </a:xfrm>
          <a:prstGeom prst="rect">
            <a:avLst/>
          </a:prstGeom>
        </p:spPr>
      </p:pic>
      <p:pic>
        <p:nvPicPr>
          <p:cNvPr id="14" name="Imagen 13">
            <a:extLst>
              <a:ext uri="{FF2B5EF4-FFF2-40B4-BE49-F238E27FC236}">
                <a16:creationId xmlns="" xmlns:a16="http://schemas.microsoft.com/office/drawing/2014/main" id="{A27914FF-2FA2-4C5B-8B8C-133F3D1B9EFC}"/>
              </a:ext>
            </a:extLst>
          </p:cNvPr>
          <p:cNvPicPr>
            <a:picLocks noChangeAspect="1"/>
          </p:cNvPicPr>
          <p:nvPr/>
        </p:nvPicPr>
        <p:blipFill rotWithShape="1">
          <a:blip r:embed="rId6"/>
          <a:srcRect l="28382" t="35926" r="42500" b="37630"/>
          <a:stretch/>
        </p:blipFill>
        <p:spPr>
          <a:xfrm>
            <a:off x="6678936" y="1594558"/>
            <a:ext cx="2147201" cy="1096913"/>
          </a:xfrm>
          <a:prstGeom prst="rect">
            <a:avLst/>
          </a:prstGeom>
        </p:spPr>
      </p:pic>
      <p:sp>
        <p:nvSpPr>
          <p:cNvPr id="15" name="Título 1">
            <a:extLst>
              <a:ext uri="{FF2B5EF4-FFF2-40B4-BE49-F238E27FC236}">
                <a16:creationId xmlns="" xmlns:a16="http://schemas.microsoft.com/office/drawing/2014/main" id="{0ABD2E8E-FEDB-456A-9524-D14F9F27B5F7}"/>
              </a:ext>
            </a:extLst>
          </p:cNvPr>
          <p:cNvSpPr txBox="1">
            <a:spLocks/>
          </p:cNvSpPr>
          <p:nvPr/>
        </p:nvSpPr>
        <p:spPr>
          <a:xfrm>
            <a:off x="3668316" y="2709232"/>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ADMINISTRACIÓN EDUCATIVA</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16" name="Título 1">
            <a:extLst>
              <a:ext uri="{FF2B5EF4-FFF2-40B4-BE49-F238E27FC236}">
                <a16:creationId xmlns="" xmlns:a16="http://schemas.microsoft.com/office/drawing/2014/main" id="{15B60FD3-795F-4666-985B-6E369F0995E7}"/>
              </a:ext>
            </a:extLst>
          </p:cNvPr>
          <p:cNvSpPr txBox="1">
            <a:spLocks/>
          </p:cNvSpPr>
          <p:nvPr/>
        </p:nvSpPr>
        <p:spPr>
          <a:xfrm>
            <a:off x="5191155" y="2691471"/>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CONSULTORIOS COMUNITARIOS</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17" name="Título 1">
            <a:extLst>
              <a:ext uri="{FF2B5EF4-FFF2-40B4-BE49-F238E27FC236}">
                <a16:creationId xmlns="" xmlns:a16="http://schemas.microsoft.com/office/drawing/2014/main" id="{A2FE6F08-13F5-47E1-B922-758C6CD1038B}"/>
              </a:ext>
            </a:extLst>
          </p:cNvPr>
          <p:cNvSpPr txBox="1">
            <a:spLocks/>
          </p:cNvSpPr>
          <p:nvPr/>
        </p:nvSpPr>
        <p:spPr>
          <a:xfrm>
            <a:off x="7243789" y="2691471"/>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HIDROPONÍA EDUCATIVA</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19" name="Título 1">
            <a:extLst>
              <a:ext uri="{FF2B5EF4-FFF2-40B4-BE49-F238E27FC236}">
                <a16:creationId xmlns="" xmlns:a16="http://schemas.microsoft.com/office/drawing/2014/main" id="{40DD0C5C-5BB1-4F4C-9E4B-17A237F6CDC4}"/>
              </a:ext>
            </a:extLst>
          </p:cNvPr>
          <p:cNvSpPr txBox="1">
            <a:spLocks/>
          </p:cNvSpPr>
          <p:nvPr/>
        </p:nvSpPr>
        <p:spPr>
          <a:xfrm>
            <a:off x="582325" y="4047601"/>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BLOQUE </a:t>
            </a:r>
            <a:r>
              <a:rPr lang="es-EC" sz="800" dirty="0" smtClean="0">
                <a:latin typeface="Arial Narrow" panose="020B0606020202030204" pitchFamily="34" charset="0"/>
                <a:ea typeface="Roboto Cn" pitchFamily="2" charset="0"/>
              </a:rPr>
              <a:t>MUESTRARIO</a:t>
            </a:r>
            <a:endParaRPr lang="es-EC" sz="800"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ALIMENTACIÓN Y MUESTRARIO</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20" name="Imagen 19">
            <a:extLst>
              <a:ext uri="{FF2B5EF4-FFF2-40B4-BE49-F238E27FC236}">
                <a16:creationId xmlns="" xmlns:a16="http://schemas.microsoft.com/office/drawing/2014/main" id="{A91979AF-1C92-4E10-A58B-EF5D666AC620}"/>
              </a:ext>
            </a:extLst>
          </p:cNvPr>
          <p:cNvPicPr>
            <a:picLocks noChangeAspect="1"/>
          </p:cNvPicPr>
          <p:nvPr/>
        </p:nvPicPr>
        <p:blipFill rotWithShape="1">
          <a:blip r:embed="rId7"/>
          <a:srcRect l="54809" t="56115" r="40912" b="36913"/>
          <a:stretch/>
        </p:blipFill>
        <p:spPr>
          <a:xfrm>
            <a:off x="5166293" y="4757627"/>
            <a:ext cx="997399" cy="913938"/>
          </a:xfrm>
          <a:prstGeom prst="rect">
            <a:avLst/>
          </a:prstGeom>
        </p:spPr>
      </p:pic>
      <p:pic>
        <p:nvPicPr>
          <p:cNvPr id="21" name="Imagen 20">
            <a:extLst>
              <a:ext uri="{FF2B5EF4-FFF2-40B4-BE49-F238E27FC236}">
                <a16:creationId xmlns="" xmlns:a16="http://schemas.microsoft.com/office/drawing/2014/main" id="{6B6B19E5-93D1-43EE-A910-EB9951C05FD3}"/>
              </a:ext>
            </a:extLst>
          </p:cNvPr>
          <p:cNvPicPr>
            <a:picLocks noChangeAspect="1"/>
          </p:cNvPicPr>
          <p:nvPr/>
        </p:nvPicPr>
        <p:blipFill rotWithShape="1">
          <a:blip r:embed="rId4"/>
          <a:srcRect l="27500" t="17582" r="41666" b="25512"/>
          <a:stretch/>
        </p:blipFill>
        <p:spPr>
          <a:xfrm>
            <a:off x="402441" y="4637223"/>
            <a:ext cx="941295" cy="977211"/>
          </a:xfrm>
          <a:prstGeom prst="rect">
            <a:avLst/>
          </a:prstGeom>
        </p:spPr>
      </p:pic>
      <p:sp>
        <p:nvSpPr>
          <p:cNvPr id="22" name="Título 1">
            <a:extLst>
              <a:ext uri="{FF2B5EF4-FFF2-40B4-BE49-F238E27FC236}">
                <a16:creationId xmlns="" xmlns:a16="http://schemas.microsoft.com/office/drawing/2014/main" id="{D2BD74AE-2267-48CF-B6E3-12C2559B6C75}"/>
              </a:ext>
            </a:extLst>
          </p:cNvPr>
          <p:cNvSpPr txBox="1">
            <a:spLocks/>
          </p:cNvSpPr>
          <p:nvPr/>
        </p:nvSpPr>
        <p:spPr>
          <a:xfrm>
            <a:off x="378869" y="5671565"/>
            <a:ext cx="1017494" cy="314980"/>
          </a:xfrm>
          <a:prstGeom prst="rect">
            <a:avLst/>
          </a:prstGeom>
        </p:spPr>
        <p:txBody>
          <a:bodyPr vert="horz" lIns="68580" tIns="34290" rIns="68580" bIns="3429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smtClean="0">
                <a:latin typeface="Arial Narrow" panose="020B0606020202030204" pitchFamily="34" charset="0"/>
                <a:ea typeface="Roboto Cn" pitchFamily="2" charset="0"/>
              </a:rPr>
              <a:t>CONTROL Y REGLAS DE JUEGO</a:t>
            </a:r>
            <a:endParaRPr lang="es-EC" sz="900" b="1" dirty="0">
              <a:solidFill>
                <a:schemeClr val="bg1">
                  <a:lumMod val="50000"/>
                </a:schemeClr>
              </a:solidFill>
              <a:latin typeface="Arial Narrow" panose="020B0606020202030204" pitchFamily="34" charset="0"/>
              <a:ea typeface="Roboto Lt" pitchFamily="2" charset="0"/>
            </a:endParaRPr>
          </a:p>
        </p:txBody>
      </p:sp>
      <p:pic>
        <p:nvPicPr>
          <p:cNvPr id="23" name="Imagen 22">
            <a:extLst>
              <a:ext uri="{FF2B5EF4-FFF2-40B4-BE49-F238E27FC236}">
                <a16:creationId xmlns="" xmlns:a16="http://schemas.microsoft.com/office/drawing/2014/main" id="{161C51DC-AE1F-47BD-ABE5-47A99C420E54}"/>
              </a:ext>
            </a:extLst>
          </p:cNvPr>
          <p:cNvPicPr>
            <a:picLocks noChangeAspect="1"/>
          </p:cNvPicPr>
          <p:nvPr/>
        </p:nvPicPr>
        <p:blipFill rotWithShape="1">
          <a:blip r:embed="rId8"/>
          <a:srcRect l="19729" t="26645" r="34591" b="23856"/>
          <a:stretch/>
        </p:blipFill>
        <p:spPr>
          <a:xfrm>
            <a:off x="2566663" y="4846811"/>
            <a:ext cx="1353119" cy="824754"/>
          </a:xfrm>
          <a:prstGeom prst="rect">
            <a:avLst/>
          </a:prstGeom>
        </p:spPr>
      </p:pic>
      <p:sp>
        <p:nvSpPr>
          <p:cNvPr id="25" name="Título 1">
            <a:extLst>
              <a:ext uri="{FF2B5EF4-FFF2-40B4-BE49-F238E27FC236}">
                <a16:creationId xmlns="" xmlns:a16="http://schemas.microsoft.com/office/drawing/2014/main" id="{413DE570-E5FF-490C-A48E-5E5168804F1A}"/>
              </a:ext>
            </a:extLst>
          </p:cNvPr>
          <p:cNvSpPr txBox="1">
            <a:spLocks/>
          </p:cNvSpPr>
          <p:nvPr/>
        </p:nvSpPr>
        <p:spPr>
          <a:xfrm>
            <a:off x="7243789" y="5671565"/>
            <a:ext cx="1017494" cy="31498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smtClean="0">
                <a:latin typeface="Arial Narrow" panose="020B0606020202030204" pitchFamily="34" charset="0"/>
                <a:ea typeface="Roboto Cn" pitchFamily="2" charset="0"/>
              </a:rPr>
              <a:t>MERCADO</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27" name="Título 1">
            <a:extLst>
              <a:ext uri="{FF2B5EF4-FFF2-40B4-BE49-F238E27FC236}">
                <a16:creationId xmlns="" xmlns:a16="http://schemas.microsoft.com/office/drawing/2014/main" id="{10A676DB-1160-4122-B363-72CA11032E4E}"/>
              </a:ext>
            </a:extLst>
          </p:cNvPr>
          <p:cNvSpPr txBox="1">
            <a:spLocks/>
          </p:cNvSpPr>
          <p:nvPr/>
        </p:nvSpPr>
        <p:spPr>
          <a:xfrm>
            <a:off x="2772581" y="5671565"/>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APREDIZAJE COOPERATIVO</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28" name="Título 1">
            <a:extLst>
              <a:ext uri="{FF2B5EF4-FFF2-40B4-BE49-F238E27FC236}">
                <a16:creationId xmlns="" xmlns:a16="http://schemas.microsoft.com/office/drawing/2014/main" id="{B80B47D6-6506-4336-8747-6EE6ECF96119}"/>
              </a:ext>
            </a:extLst>
          </p:cNvPr>
          <p:cNvSpPr txBox="1">
            <a:spLocks/>
          </p:cNvSpPr>
          <p:nvPr/>
        </p:nvSpPr>
        <p:spPr>
          <a:xfrm>
            <a:off x="5137892" y="5671565"/>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EMPRENDIMIENTO COMUNITARIO</a:t>
            </a:r>
            <a:endParaRPr lang="es-EC" sz="900" b="1" dirty="0">
              <a:solidFill>
                <a:schemeClr val="bg1">
                  <a:lumMod val="50000"/>
                </a:schemeClr>
              </a:solidFill>
              <a:latin typeface="Arial Narrow" panose="020B0606020202030204" pitchFamily="34" charset="0"/>
              <a:ea typeface="Roboto Lt" pitchFamily="2" charset="0"/>
            </a:endParaRPr>
          </a:p>
        </p:txBody>
      </p:sp>
      <p:pic>
        <p:nvPicPr>
          <p:cNvPr id="12290" name="Picture 2" descr="C:\Users\Intel\Downloads\ecology.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02455" y="4196730"/>
            <a:ext cx="1300162" cy="1300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65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5" grpId="0"/>
      <p:bldP spid="16" grpId="0"/>
      <p:bldP spid="17" grpId="0"/>
      <p:bldP spid="19" grpId="0"/>
      <p:bldP spid="22" grpId="0"/>
      <p:bldP spid="25" grpId="0"/>
      <p:bldP spid="27" grpId="0"/>
      <p:bldP spid="2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736600"/>
            <a:ext cx="8655528" cy="612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PLANTA </a:t>
            </a:r>
            <a:r>
              <a:rPr lang="es-EC" sz="900" b="1" dirty="0">
                <a:latin typeface="Arial Narrow" panose="020B0606020202030204" pitchFamily="34" charset="0"/>
                <a:ea typeface="Roboto Cn" pitchFamily="2" charset="0"/>
              </a:rPr>
              <a:t>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3</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70451942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812800"/>
            <a:ext cx="8974281" cy="580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3</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14031848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1" y="1298575"/>
            <a:ext cx="8987896" cy="505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3</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987615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85962" y="179167"/>
            <a:ext cx="1471878"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ANÁLISIS AMBIENTAL</a:t>
            </a:r>
            <a:endParaRPr lang="es-EC" sz="1200" b="1" cap="all" dirty="0">
              <a:latin typeface="ISOCPEUR" panose="020B0604020202020204" pitchFamily="34" charset="0"/>
              <a:cs typeface="Arial" panose="020B0604020202020204" pitchFamily="34" charset="0"/>
            </a:endParaRPr>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9502"/>
          <a:stretch/>
        </p:blipFill>
        <p:spPr bwMode="auto">
          <a:xfrm>
            <a:off x="385962" y="456166"/>
            <a:ext cx="8051800" cy="624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09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2000"/>
                                        <p:tgtEl>
                                          <p:spTgt spid="1027"/>
                                        </p:tgtEl>
                                      </p:cBhvr>
                                    </p:animEffect>
                                    <p:anim calcmode="lin" valueType="num">
                                      <p:cBhvr>
                                        <p:cTn id="15" dur="2000" fill="hold"/>
                                        <p:tgtEl>
                                          <p:spTgt spid="1027"/>
                                        </p:tgtEl>
                                        <p:attrNameLst>
                                          <p:attrName>ppt_w</p:attrName>
                                        </p:attrNameLst>
                                      </p:cBhvr>
                                      <p:tavLst>
                                        <p:tav tm="0" fmla="#ppt_w*sin(2.5*pi*$)">
                                          <p:val>
                                            <p:fltVal val="0"/>
                                          </p:val>
                                        </p:tav>
                                        <p:tav tm="100000">
                                          <p:val>
                                            <p:fltVal val="1"/>
                                          </p:val>
                                        </p:tav>
                                      </p:tavLst>
                                    </p:anim>
                                    <p:anim calcmode="lin" valueType="num">
                                      <p:cBhvr>
                                        <p:cTn id="16" dur="2000" fill="hold"/>
                                        <p:tgtEl>
                                          <p:spTgt spid="10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99" y="635000"/>
            <a:ext cx="8957147" cy="605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3</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20649532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 xmlns:a16="http://schemas.microsoft.com/office/drawing/2014/main" id="{9195A926-0571-415A-BCBA-505E26A3A603}"/>
              </a:ext>
            </a:extLst>
          </p:cNvPr>
          <p:cNvSpPr/>
          <p:nvPr/>
        </p:nvSpPr>
        <p:spPr>
          <a:xfrm>
            <a:off x="0" y="7640"/>
            <a:ext cx="9144000" cy="6850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4" name="Título 1">
            <a:extLst>
              <a:ext uri="{FF2B5EF4-FFF2-40B4-BE49-F238E27FC236}">
                <a16:creationId xmlns="" xmlns:a16="http://schemas.microsoft.com/office/drawing/2014/main" id="{BD6602AD-570D-4E51-B55D-0A23D02BF936}"/>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a:latin typeface="Arial Narrow" panose="020B0606020202030204" pitchFamily="34" charset="0"/>
                <a:ea typeface="Roboto Cn" pitchFamily="2" charset="0"/>
              </a:rPr>
              <a:t>PROYECTO ARQUITECTÓNICO</a:t>
            </a:r>
          </a:p>
          <a:p>
            <a:r>
              <a:rPr lang="es-EC" sz="800" dirty="0">
                <a:solidFill>
                  <a:schemeClr val="bg1">
                    <a:lumMod val="50000"/>
                  </a:schemeClr>
                </a:solidFill>
                <a:latin typeface="Arial Narrow" panose="020B0606020202030204" pitchFamily="34" charset="0"/>
                <a:ea typeface="Roboto Lt" pitchFamily="2" charset="0"/>
              </a:rPr>
              <a:t>ESQUEMA DE PROGRAMA ARQUITECTÓNICO</a:t>
            </a:r>
          </a:p>
        </p:txBody>
      </p:sp>
      <p:sp>
        <p:nvSpPr>
          <p:cNvPr id="9" name="Título 1">
            <a:extLst>
              <a:ext uri="{FF2B5EF4-FFF2-40B4-BE49-F238E27FC236}">
                <a16:creationId xmlns="" xmlns:a16="http://schemas.microsoft.com/office/drawing/2014/main" id="{F61CFF36-4080-4FF1-99BE-22E2B33DF1B1}"/>
              </a:ext>
            </a:extLst>
          </p:cNvPr>
          <p:cNvSpPr txBox="1">
            <a:spLocks/>
          </p:cNvSpPr>
          <p:nvPr/>
        </p:nvSpPr>
        <p:spPr>
          <a:xfrm>
            <a:off x="582325" y="724611"/>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800" dirty="0">
                <a:latin typeface="Arial Narrow" panose="020B0606020202030204" pitchFamily="34" charset="0"/>
                <a:ea typeface="Roboto Cn" pitchFamily="2" charset="0"/>
              </a:rPr>
              <a:t>BLOQUE COMERCIAL</a:t>
            </a:r>
          </a:p>
          <a:p>
            <a:r>
              <a:rPr lang="es-EC" sz="800" dirty="0">
                <a:solidFill>
                  <a:schemeClr val="bg1">
                    <a:lumMod val="50000"/>
                  </a:schemeClr>
                </a:solidFill>
                <a:latin typeface="Arial Narrow" panose="020B0606020202030204" pitchFamily="34" charset="0"/>
                <a:ea typeface="Roboto Lt" pitchFamily="2" charset="0"/>
              </a:rPr>
              <a:t>PROCESO Y COMERCIALIZACIÓN</a:t>
            </a:r>
          </a:p>
        </p:txBody>
      </p:sp>
      <p:pic>
        <p:nvPicPr>
          <p:cNvPr id="5" name="Imagen 4">
            <a:extLst>
              <a:ext uri="{FF2B5EF4-FFF2-40B4-BE49-F238E27FC236}">
                <a16:creationId xmlns="" xmlns:a16="http://schemas.microsoft.com/office/drawing/2014/main" id="{869C3FDD-4AE2-4580-BFCF-E32865FEEA2E}"/>
              </a:ext>
            </a:extLst>
          </p:cNvPr>
          <p:cNvPicPr>
            <a:picLocks noChangeAspect="1"/>
          </p:cNvPicPr>
          <p:nvPr/>
        </p:nvPicPr>
        <p:blipFill rotWithShape="1">
          <a:blip r:embed="rId2"/>
          <a:srcRect l="24608" t="20196" r="45637" b="22985"/>
          <a:stretch/>
        </p:blipFill>
        <p:spPr>
          <a:xfrm>
            <a:off x="3044955" y="2550460"/>
            <a:ext cx="1304326" cy="1401023"/>
          </a:xfrm>
          <a:prstGeom prst="rect">
            <a:avLst/>
          </a:prstGeom>
        </p:spPr>
      </p:pic>
      <p:pic>
        <p:nvPicPr>
          <p:cNvPr id="6" name="Imagen 5">
            <a:extLst>
              <a:ext uri="{FF2B5EF4-FFF2-40B4-BE49-F238E27FC236}">
                <a16:creationId xmlns="" xmlns:a16="http://schemas.microsoft.com/office/drawing/2014/main" id="{FFA15920-C84A-4990-B593-7C7D2A83FC0D}"/>
              </a:ext>
            </a:extLst>
          </p:cNvPr>
          <p:cNvPicPr>
            <a:picLocks noChangeAspect="1"/>
          </p:cNvPicPr>
          <p:nvPr/>
        </p:nvPicPr>
        <p:blipFill rotWithShape="1">
          <a:blip r:embed="rId3"/>
          <a:srcRect l="13480" t="18104" r="31716" b="13486"/>
          <a:stretch/>
        </p:blipFill>
        <p:spPr>
          <a:xfrm>
            <a:off x="438373" y="2597813"/>
            <a:ext cx="1762781" cy="1237731"/>
          </a:xfrm>
          <a:prstGeom prst="rect">
            <a:avLst/>
          </a:prstGeom>
        </p:spPr>
      </p:pic>
      <p:pic>
        <p:nvPicPr>
          <p:cNvPr id="7" name="Imagen 6">
            <a:extLst>
              <a:ext uri="{FF2B5EF4-FFF2-40B4-BE49-F238E27FC236}">
                <a16:creationId xmlns="" xmlns:a16="http://schemas.microsoft.com/office/drawing/2014/main" id="{B05FEEF0-69C6-428A-9A0E-C1B5A9289FC6}"/>
              </a:ext>
            </a:extLst>
          </p:cNvPr>
          <p:cNvPicPr>
            <a:picLocks noChangeAspect="1"/>
          </p:cNvPicPr>
          <p:nvPr/>
        </p:nvPicPr>
        <p:blipFill rotWithShape="1">
          <a:blip r:embed="rId4"/>
          <a:srcRect l="30245" t="39543" r="50343" b="26035"/>
          <a:stretch/>
        </p:blipFill>
        <p:spPr>
          <a:xfrm>
            <a:off x="5056678" y="2681423"/>
            <a:ext cx="1301215" cy="1297930"/>
          </a:xfrm>
          <a:prstGeom prst="rect">
            <a:avLst/>
          </a:prstGeom>
        </p:spPr>
      </p:pic>
      <p:pic>
        <p:nvPicPr>
          <p:cNvPr id="26" name="Imagen 25">
            <a:extLst>
              <a:ext uri="{FF2B5EF4-FFF2-40B4-BE49-F238E27FC236}">
                <a16:creationId xmlns="" xmlns:a16="http://schemas.microsoft.com/office/drawing/2014/main" id="{B306351B-C66D-4BF8-B22A-AEEDC5F8D8EE}"/>
              </a:ext>
            </a:extLst>
          </p:cNvPr>
          <p:cNvPicPr>
            <a:picLocks noChangeAspect="1"/>
          </p:cNvPicPr>
          <p:nvPr/>
        </p:nvPicPr>
        <p:blipFill rotWithShape="1">
          <a:blip r:embed="rId5"/>
          <a:srcRect l="30000" t="38671" r="50000" b="23682"/>
          <a:stretch/>
        </p:blipFill>
        <p:spPr>
          <a:xfrm>
            <a:off x="6950178" y="2597813"/>
            <a:ext cx="1278466" cy="1353670"/>
          </a:xfrm>
          <a:prstGeom prst="rect">
            <a:avLst/>
          </a:prstGeom>
        </p:spPr>
      </p:pic>
      <p:sp>
        <p:nvSpPr>
          <p:cNvPr id="29" name="Título 1">
            <a:extLst>
              <a:ext uri="{FF2B5EF4-FFF2-40B4-BE49-F238E27FC236}">
                <a16:creationId xmlns="" xmlns:a16="http://schemas.microsoft.com/office/drawing/2014/main" id="{D808720C-93B0-465F-AF83-8282C71F7AEE}"/>
              </a:ext>
            </a:extLst>
          </p:cNvPr>
          <p:cNvSpPr txBox="1">
            <a:spLocks/>
          </p:cNvSpPr>
          <p:nvPr/>
        </p:nvSpPr>
        <p:spPr>
          <a:xfrm>
            <a:off x="3188371" y="3979353"/>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PROCESO DE ALIMENTOS</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30" name="Título 1">
            <a:extLst>
              <a:ext uri="{FF2B5EF4-FFF2-40B4-BE49-F238E27FC236}">
                <a16:creationId xmlns="" xmlns:a16="http://schemas.microsoft.com/office/drawing/2014/main" id="{3A01CFA7-4C5C-43F2-97FD-8176A6A1056B}"/>
              </a:ext>
            </a:extLst>
          </p:cNvPr>
          <p:cNvSpPr txBox="1">
            <a:spLocks/>
          </p:cNvSpPr>
          <p:nvPr/>
        </p:nvSpPr>
        <p:spPr>
          <a:xfrm>
            <a:off x="972464" y="3863414"/>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ACOPIO Y DEPURACIÓN</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31" name="Título 1">
            <a:extLst>
              <a:ext uri="{FF2B5EF4-FFF2-40B4-BE49-F238E27FC236}">
                <a16:creationId xmlns="" xmlns:a16="http://schemas.microsoft.com/office/drawing/2014/main" id="{D1BB72B0-BDFF-4C69-A744-DC22A23CFF53}"/>
              </a:ext>
            </a:extLst>
          </p:cNvPr>
          <p:cNvSpPr txBox="1">
            <a:spLocks/>
          </p:cNvSpPr>
          <p:nvPr/>
        </p:nvSpPr>
        <p:spPr>
          <a:xfrm>
            <a:off x="7122701" y="3979353"/>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FERIAS PRODUCTIVAS </a:t>
            </a:r>
            <a:endParaRPr lang="es-EC" sz="900" b="1" dirty="0">
              <a:solidFill>
                <a:schemeClr val="bg1">
                  <a:lumMod val="50000"/>
                </a:schemeClr>
              </a:solidFill>
              <a:latin typeface="Arial Narrow" panose="020B0606020202030204" pitchFamily="34" charset="0"/>
              <a:ea typeface="Roboto Lt" pitchFamily="2" charset="0"/>
            </a:endParaRPr>
          </a:p>
        </p:txBody>
      </p:sp>
      <p:sp>
        <p:nvSpPr>
          <p:cNvPr id="32" name="Título 1">
            <a:extLst>
              <a:ext uri="{FF2B5EF4-FFF2-40B4-BE49-F238E27FC236}">
                <a16:creationId xmlns="" xmlns:a16="http://schemas.microsoft.com/office/drawing/2014/main" id="{9A353E79-D5BA-4D0D-9AD7-8A6EDBE58D77}"/>
              </a:ext>
            </a:extLst>
          </p:cNvPr>
          <p:cNvSpPr txBox="1">
            <a:spLocks/>
          </p:cNvSpPr>
          <p:nvPr/>
        </p:nvSpPr>
        <p:spPr>
          <a:xfrm>
            <a:off x="5198538" y="4007223"/>
            <a:ext cx="1017494" cy="314980"/>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900" b="1" dirty="0">
                <a:latin typeface="Arial Narrow" panose="020B0606020202030204" pitchFamily="34" charset="0"/>
                <a:ea typeface="Roboto Cn" pitchFamily="2" charset="0"/>
              </a:rPr>
              <a:t>COMERCIO Y CONSUMO</a:t>
            </a:r>
            <a:endParaRPr lang="es-EC" sz="900" b="1"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97687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9" grpId="0"/>
      <p:bldP spid="30" grpId="0"/>
      <p:bldP spid="31" grpId="0"/>
      <p:bldP spid="3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15" y="1066800"/>
            <a:ext cx="9174015" cy="553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PLANTA </a:t>
            </a:r>
            <a:r>
              <a:rPr lang="es-EC" sz="900" b="1" dirty="0">
                <a:latin typeface="Arial Narrow" panose="020B0606020202030204" pitchFamily="34" charset="0"/>
                <a:ea typeface="Roboto Cn" pitchFamily="2" charset="0"/>
              </a:rPr>
              <a:t>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4</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19808063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838201"/>
            <a:ext cx="9033422" cy="5689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4</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11596856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1341439"/>
            <a:ext cx="8915399" cy="5029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4</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16964135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1103945"/>
            <a:ext cx="8736133" cy="5322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4</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46931611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99" y="533400"/>
            <a:ext cx="8539901" cy="632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PLANTA </a:t>
            </a:r>
            <a:r>
              <a:rPr lang="es-EC" sz="900" b="1" dirty="0">
                <a:latin typeface="Arial Narrow" panose="020B0606020202030204" pitchFamily="34" charset="0"/>
                <a:ea typeface="Roboto Cn" pitchFamily="2" charset="0"/>
              </a:rPr>
              <a:t>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5</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43886010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800" y="932240"/>
            <a:ext cx="8857710" cy="5735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5</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74205008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1" y="1490663"/>
            <a:ext cx="8777880" cy="4897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5</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11233382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409" y="723900"/>
            <a:ext cx="9006591" cy="603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5</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682881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85962" y="179167"/>
            <a:ext cx="2010487" cy="276999"/>
          </a:xfrm>
          <a:prstGeom prst="rect">
            <a:avLst/>
          </a:prstGeom>
        </p:spPr>
        <p:txBody>
          <a:bodyPr wrap="none">
            <a:spAutoFit/>
          </a:bodyPr>
          <a:lstStyle/>
          <a:p>
            <a:r>
              <a:rPr lang="es-EC" sz="1200" b="1" cap="all" dirty="0" smtClean="0">
                <a:latin typeface="ISOCPEUR" panose="020B0604020202020204" pitchFamily="34" charset="0"/>
                <a:cs typeface="Arial" panose="020B0604020202020204" pitchFamily="34" charset="0"/>
              </a:rPr>
              <a:t>DESEQUILIBRIOS AMBIENTALES</a:t>
            </a:r>
            <a:endParaRPr lang="es-EC" sz="1200" b="1" cap="all" dirty="0">
              <a:latin typeface="ISOCPEUR" panose="020B0604020202020204" pitchFamily="34" charset="0"/>
              <a:cs typeface="Arial" panose="020B0604020202020204" pitchFamily="34"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145" y="708125"/>
            <a:ext cx="5799243" cy="588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5386" y="1471814"/>
            <a:ext cx="4138614" cy="4359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601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2000"/>
                                        <p:tgtEl>
                                          <p:spTgt spid="2052"/>
                                        </p:tgtEl>
                                      </p:cBhvr>
                                    </p:animEffect>
                                    <p:anim calcmode="lin" valueType="num">
                                      <p:cBhvr>
                                        <p:cTn id="13" dur="2000" fill="hold"/>
                                        <p:tgtEl>
                                          <p:spTgt spid="2052"/>
                                        </p:tgtEl>
                                        <p:attrNameLst>
                                          <p:attrName>ppt_w</p:attrName>
                                        </p:attrNameLst>
                                      </p:cBhvr>
                                      <p:tavLst>
                                        <p:tav tm="0" fmla="#ppt_w*sin(2.5*pi*$)">
                                          <p:val>
                                            <p:fltVal val="0"/>
                                          </p:val>
                                        </p:tav>
                                        <p:tav tm="100000">
                                          <p:val>
                                            <p:fltVal val="1"/>
                                          </p:val>
                                        </p:tav>
                                      </p:tavLst>
                                    </p:anim>
                                    <p:anim calcmode="lin" valueType="num">
                                      <p:cBhvr>
                                        <p:cTn id="14" dur="2000" fill="hold"/>
                                        <p:tgtEl>
                                          <p:spTgt spid="2052"/>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circle(in)">
                                      <p:cBhvr>
                                        <p:cTn id="19"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85839"/>
            <a:ext cx="8712200" cy="4923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41874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 y="1168400"/>
            <a:ext cx="9132735" cy="5562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900" b="1" dirty="0" smtClean="0">
                <a:latin typeface="Arial Narrow" panose="020B0606020202030204" pitchFamily="34" charset="0"/>
                <a:ea typeface="Roboto Cn" pitchFamily="2" charset="0"/>
              </a:rPr>
              <a:t>ELEVACIONES</a:t>
            </a:r>
            <a:endParaRPr lang="es-EC" sz="900" b="1" dirty="0">
              <a:latin typeface="Arial Narrow" panose="020B0606020202030204" pitchFamily="34" charset="0"/>
              <a:ea typeface="Roboto Cn" pitchFamily="2" charset="0"/>
            </a:endParaRPr>
          </a:p>
          <a:p>
            <a:r>
              <a:rPr lang="es-ES" sz="800" dirty="0" smtClean="0">
                <a:solidFill>
                  <a:schemeClr val="bg1">
                    <a:lumMod val="50000"/>
                  </a:schemeClr>
                </a:solidFill>
                <a:latin typeface="Arial Narrow" panose="020B0606020202030204" pitchFamily="34" charset="0"/>
                <a:ea typeface="Roboto Lt" pitchFamily="2" charset="0"/>
              </a:rPr>
              <a:t>BLOQUE INTERACTIVO 6</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338211591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1" y="1462089"/>
            <a:ext cx="8940436" cy="5002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VISUALIZACIÓN ARQUITECTÓNICA</a:t>
            </a:r>
          </a:p>
          <a:p>
            <a:r>
              <a:rPr lang="es-ES" sz="800" dirty="0" smtClean="0">
                <a:solidFill>
                  <a:schemeClr val="bg1">
                    <a:lumMod val="50000"/>
                  </a:schemeClr>
                </a:solidFill>
                <a:latin typeface="Arial Narrow" panose="020B0606020202030204" pitchFamily="34" charset="0"/>
                <a:ea typeface="Roboto Lt" pitchFamily="2" charset="0"/>
              </a:rPr>
              <a:t>BLOQUE INTERACTIVO  6</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428727476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1" y="777420"/>
            <a:ext cx="8913746" cy="5712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ARQUITECTÓNICOS</a:t>
            </a:r>
          </a:p>
          <a:p>
            <a:r>
              <a:rPr lang="es-ES" sz="800" dirty="0" smtClean="0">
                <a:solidFill>
                  <a:schemeClr val="bg1">
                    <a:lumMod val="50000"/>
                  </a:schemeClr>
                </a:solidFill>
                <a:latin typeface="Arial Narrow" panose="020B0606020202030204" pitchFamily="34" charset="0"/>
                <a:ea typeface="Roboto Lt" pitchFamily="2" charset="0"/>
              </a:rPr>
              <a:t>BLOUE INTERACTIVO 6</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90409321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CORTES CONSTRUCTIVO</a:t>
            </a:r>
          </a:p>
          <a:p>
            <a:r>
              <a:rPr lang="es-ES" sz="800" dirty="0" smtClean="0">
                <a:solidFill>
                  <a:schemeClr val="bg1">
                    <a:lumMod val="50000"/>
                  </a:schemeClr>
                </a:solidFill>
                <a:latin typeface="Arial Narrow" panose="020B0606020202030204" pitchFamily="34" charset="0"/>
                <a:ea typeface="Roboto Lt" pitchFamily="2" charset="0"/>
              </a:rPr>
              <a:t>BLOUE INTERACTIVO 6</a:t>
            </a:r>
            <a:endParaRPr lang="es-EC" sz="800" dirty="0">
              <a:solidFill>
                <a:schemeClr val="bg1">
                  <a:lumMod val="50000"/>
                </a:schemeClr>
              </a:solidFill>
              <a:latin typeface="Arial Narrow" panose="020B0606020202030204" pitchFamily="34" charset="0"/>
              <a:ea typeface="Roboto Lt" pitchFamily="2" charset="0"/>
            </a:endParaRPr>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0" y="887140"/>
            <a:ext cx="8978900" cy="5635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858093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14149"/>
            <a:ext cx="8978900" cy="5777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CORTE POR  MURO</a:t>
            </a:r>
          </a:p>
          <a:p>
            <a:r>
              <a:rPr lang="es-ES" sz="800" dirty="0" smtClean="0">
                <a:solidFill>
                  <a:schemeClr val="bg1">
                    <a:lumMod val="50000"/>
                  </a:schemeClr>
                </a:solidFill>
                <a:latin typeface="Arial Narrow" panose="020B0606020202030204" pitchFamily="34" charset="0"/>
                <a:ea typeface="Roboto Lt" pitchFamily="2" charset="0"/>
              </a:rPr>
              <a:t>BLOUE INTERACTIVO 6</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39527629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774701"/>
            <a:ext cx="9065588" cy="5537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FACHADA CONSTRUCTIVA</a:t>
            </a:r>
          </a:p>
          <a:p>
            <a:r>
              <a:rPr lang="es-ES" sz="800" dirty="0" smtClean="0">
                <a:solidFill>
                  <a:schemeClr val="bg1">
                    <a:lumMod val="50000"/>
                  </a:schemeClr>
                </a:solidFill>
                <a:latin typeface="Arial Narrow" panose="020B0606020202030204" pitchFamily="34" charset="0"/>
                <a:ea typeface="Roboto Lt" pitchFamily="2" charset="0"/>
              </a:rPr>
              <a:t>BLOUE INTERACTIVO  4</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289619272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71561"/>
            <a:ext cx="8915400" cy="5759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COCINA</a:t>
            </a:r>
          </a:p>
          <a:p>
            <a:r>
              <a:rPr lang="es-ES" sz="800" dirty="0" smtClean="0">
                <a:solidFill>
                  <a:schemeClr val="bg1">
                    <a:lumMod val="50000"/>
                  </a:schemeClr>
                </a:solidFill>
                <a:latin typeface="Arial Narrow" panose="020B0606020202030204" pitchFamily="34" charset="0"/>
                <a:ea typeface="Roboto Lt" pitchFamily="2" charset="0"/>
              </a:rPr>
              <a:t>PLANTA ARQUITECTÓNICA</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110938750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081423"/>
            <a:ext cx="8978900" cy="5700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COCINA</a:t>
            </a:r>
          </a:p>
          <a:p>
            <a:r>
              <a:rPr lang="es-ES" sz="800" dirty="0" smtClean="0">
                <a:solidFill>
                  <a:schemeClr val="bg1">
                    <a:lumMod val="50000"/>
                  </a:schemeClr>
                </a:solidFill>
                <a:latin typeface="Arial Narrow" panose="020B0606020202030204" pitchFamily="34" charset="0"/>
                <a:ea typeface="Roboto Lt" pitchFamily="2" charset="0"/>
              </a:rPr>
              <a:t>CORTES CONSTRUCTIVOS</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65936087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4100"/>
            <a:ext cx="8966951" cy="580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ítulo 1">
            <a:extLst>
              <a:ext uri="{FF2B5EF4-FFF2-40B4-BE49-F238E27FC236}">
                <a16:creationId xmlns="" xmlns:a16="http://schemas.microsoft.com/office/drawing/2014/main" id="{616780F2-FEDA-4838-8307-DFDA19B43B17}"/>
              </a:ext>
            </a:extLst>
          </p:cNvPr>
          <p:cNvSpPr txBox="1">
            <a:spLocks/>
          </p:cNvSpPr>
          <p:nvPr/>
        </p:nvSpPr>
        <p:spPr>
          <a:xfrm>
            <a:off x="232860" y="171429"/>
            <a:ext cx="3427671" cy="48638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C" sz="900" b="1" dirty="0" smtClean="0">
                <a:latin typeface="Arial Narrow" panose="020B0606020202030204" pitchFamily="34" charset="0"/>
                <a:ea typeface="Roboto Cn" pitchFamily="2" charset="0"/>
              </a:rPr>
              <a:t>DETALLE DE BAÑO</a:t>
            </a:r>
          </a:p>
          <a:p>
            <a:r>
              <a:rPr lang="es-ES" sz="800" dirty="0" smtClean="0">
                <a:solidFill>
                  <a:schemeClr val="bg1">
                    <a:lumMod val="50000"/>
                  </a:schemeClr>
                </a:solidFill>
                <a:latin typeface="Arial Narrow" panose="020B0606020202030204" pitchFamily="34" charset="0"/>
                <a:ea typeface="Roboto Lt" pitchFamily="2" charset="0"/>
              </a:rPr>
              <a:t>PLANTA ARQUITECTÓNICA</a:t>
            </a:r>
            <a:endParaRPr lang="es-EC" sz="800" dirty="0">
              <a:solidFill>
                <a:schemeClr val="bg1">
                  <a:lumMod val="50000"/>
                </a:schemeClr>
              </a:solidFill>
              <a:latin typeface="Arial Narrow" panose="020B0606020202030204" pitchFamily="34" charset="0"/>
              <a:ea typeface="Roboto Lt" pitchFamily="2" charset="0"/>
            </a:endParaRPr>
          </a:p>
        </p:txBody>
      </p:sp>
    </p:spTree>
    <p:extLst>
      <p:ext uri="{BB962C8B-B14F-4D97-AF65-F5344CB8AC3E}">
        <p14:creationId xmlns:p14="http://schemas.microsoft.com/office/powerpoint/2010/main" val="498983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8124</TotalTime>
  <Words>2382</Words>
  <Application>Microsoft Office PowerPoint</Application>
  <PresentationFormat>Presentación en pantalla (4:3)</PresentationFormat>
  <Paragraphs>393</Paragraphs>
  <Slides>108</Slides>
  <Notes>1</Notes>
  <HiddenSlides>0</HiddenSlides>
  <MMClips>0</MMClips>
  <ScaleCrop>false</ScaleCrop>
  <HeadingPairs>
    <vt:vector size="4" baseType="variant">
      <vt:variant>
        <vt:lpstr>Tema</vt:lpstr>
      </vt:variant>
      <vt:variant>
        <vt:i4>2</vt:i4>
      </vt:variant>
      <vt:variant>
        <vt:lpstr>Títulos de diapositiva</vt:lpstr>
      </vt:variant>
      <vt:variant>
        <vt:i4>108</vt:i4>
      </vt:variant>
    </vt:vector>
  </HeadingPairs>
  <TitlesOfParts>
    <vt:vector size="110" baseType="lpstr">
      <vt:lpstr>Tema de Office</vt:lpstr>
      <vt:lpstr>Office Theme</vt:lpstr>
      <vt:lpstr>ESCUELA VIVA DE APRENDIZAJE AGRICOLA EN LA PARROQUIA SIGCHOS SIGCHOS -  COTOPAXI</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Sebastián Ricaurte</dc:creator>
  <cp:lastModifiedBy>Home</cp:lastModifiedBy>
  <cp:revision>260</cp:revision>
  <dcterms:created xsi:type="dcterms:W3CDTF">2018-11-22T15:18:15Z</dcterms:created>
  <dcterms:modified xsi:type="dcterms:W3CDTF">2019-05-31T05:12:18Z</dcterms:modified>
</cp:coreProperties>
</file>