
<file path=[Content_Types].xml><?xml version="1.0" encoding="utf-8"?>
<Types xmlns="http://schemas.openxmlformats.org/package/2006/content-types"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69.xml" ContentType="application/vnd.openxmlformats-officedocument.presentationml.slide+xml"/>
  <Override PartName="/ppt/slides/slide14.xml" ContentType="application/vnd.openxmlformats-officedocument.presentationml.slide+xml"/>
  <Default Extension="rels" ContentType="application/vnd.openxmlformats-package.relationships+xml"/>
  <Override PartName="/ppt/slides/slide62.xml" ContentType="application/vnd.openxmlformats-officedocument.presentationml.slide+xml"/>
  <Override PartName="/ppt/slides/slide78.xml" ContentType="application/vnd.openxmlformats-officedocument.presentationml.slide+xml"/>
  <Default Extension="xml" ContentType="application/xml"/>
  <Override PartName="/ppt/slides/slide45.xml" ContentType="application/vnd.openxmlformats-officedocument.presentationml.slide+xml"/>
  <Override PartName="/ppt/tableStyles.xml" ContentType="application/vnd.openxmlformats-officedocument.presentationml.tableStyles+xml"/>
  <Override PartName="/ppt/slides/slide28.xml" ContentType="application/vnd.openxmlformats-officedocument.presentationml.slide+xml"/>
  <Override PartName="/ppt/slides/slide54.xml" ContentType="application/vnd.openxmlformats-officedocument.presentationml.slide+xml"/>
  <Override PartName="/ppt/slides/slide21.xml" ContentType="application/vnd.openxmlformats-officedocument.presentationml.slide+xml"/>
  <Override PartName="/ppt/slides/slide37.xml" ContentType="application/vnd.openxmlformats-officedocument.presentationml.slide+xml"/>
  <Override PartName="/ppt/slides/slide5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30.xml" ContentType="application/vnd.openxmlformats-officedocument.presentationml.slide+xml"/>
  <Override PartName="/ppt/slides/slide85.xml" ContentType="application/vnd.openxmlformats-officedocument.presentationml.slide+xml"/>
  <Override PartName="/ppt/slides/slide68.xml" ContentType="application/vnd.openxmlformats-officedocument.presentationml.slide+xml"/>
  <Override PartName="/ppt/slides/slide13.xml" ContentType="application/vnd.openxmlformats-officedocument.presentationml.slide+xml"/>
  <Override PartName="/ppt/slideMasters/slideMaster1.xml" ContentType="application/vnd.openxmlformats-officedocument.presentationml.slideMaster+xml"/>
  <Override PartName="/docProps/core.xml" ContentType="application/vnd.openxmlformats-package.core-properties+xml"/>
  <Override PartName="/ppt/slides/slide61.xml" ContentType="application/vnd.openxmlformats-officedocument.presentationml.slide+xml"/>
  <Override PartName="/ppt/slides/slide77.xml" ContentType="application/vnd.openxmlformats-officedocument.presentationml.slide+xml"/>
  <Override PartName="/ppt/slides/slide44.xml" ContentType="application/vnd.openxmlformats-officedocument.presentationml.slide+xml"/>
  <Override PartName="/ppt/slides/slide27.xml" ContentType="application/vnd.openxmlformats-officedocument.presentationml.slide+xml"/>
  <Override PartName="/ppt/slides/slide53.xml" ContentType="application/vnd.openxmlformats-officedocument.presentationml.slide+xml"/>
  <Override PartName="/ppt/slides/slide20.xml" ContentType="application/vnd.openxmlformats-officedocument.presentationml.slide+xml"/>
  <Override PartName="/ppt/slides/slide36.xml" ContentType="application/vnd.openxmlformats-officedocument.presentationml.slide+xml"/>
  <Override PartName="/ppt/slides/slide4.xml" ContentType="application/vnd.openxmlformats-officedocument.presentationml.slide+xml"/>
  <Override PartName="/ppt/slides/slide19.xml" ContentType="application/vnd.openxmlformats-officedocument.presentationml.slide+xml"/>
  <Override PartName="/ppt/slides/slide84.xml" ContentType="application/vnd.openxmlformats-officedocument.presentationml.slide+xml"/>
  <Override PartName="/ppt/slideLayouts/slideLayout4.xml" ContentType="application/vnd.openxmlformats-officedocument.presentationml.slideLayout+xml"/>
  <Default Extension="png" ContentType="image/png"/>
  <Override PartName="/ppt/slides/slide67.xml" ContentType="application/vnd.openxmlformats-officedocument.presentationml.slide+xml"/>
  <Override PartName="/ppt/slides/slide12.xml" ContentType="application/vnd.openxmlformats-officedocument.presentationml.slide+xml"/>
  <Override PartName="/ppt/slides/slide60.xml" ContentType="application/vnd.openxmlformats-officedocument.presentationml.slide+xml"/>
  <Override PartName="/ppt/slides/slide76.xml" ContentType="application/vnd.openxmlformats-officedocument.presentationml.slide+xml"/>
  <Override PartName="/ppt/presProps.xml" ContentType="application/vnd.openxmlformats-officedocument.presentationml.presProps+xml"/>
  <Override PartName="/ppt/slides/slide43.xml" ContentType="application/vnd.openxmlformats-officedocument.presentationml.slide+xml"/>
  <Override PartName="/ppt/slides/slide59.xml" ContentType="application/vnd.openxmlformats-officedocument.presentationml.slide+xml"/>
  <Override PartName="/ppt/slides/slide26.xml" ContentType="application/vnd.openxmlformats-officedocument.presentationml.slide+xml"/>
  <Override PartName="/ppt/slides/slide52.xml" ContentType="application/vnd.openxmlformats-officedocument.presentationml.slide+xml"/>
  <Override PartName="/ppt/slides/slide35.xml" ContentType="application/vnd.openxmlformats-officedocument.presentationml.slide+xml"/>
  <Override PartName="/ppt/slides/slide3.xml" ContentType="application/vnd.openxmlformats-officedocument.presentationml.slide+xml"/>
  <Override PartName="/ppt/slides/slide18.xml" ContentType="application/vnd.openxmlformats-officedocument.presentationml.slide+xml"/>
  <Override PartName="/ppt/slides/slide83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66.xml" ContentType="application/vnd.openxmlformats-officedocument.presentationml.slide+xml"/>
  <Override PartName="/ppt/slides/slide11.xml" ContentType="application/vnd.openxmlformats-officedocument.presentationml.slide+xml"/>
  <Override PartName="/ppt/slides/slide49.xml" ContentType="application/vnd.openxmlformats-officedocument.presentationml.slide+xml"/>
  <Override PartName="/ppt/slides/slide75.xml" ContentType="application/vnd.openxmlformats-officedocument.presentationml.slide+xml"/>
  <Override PartName="/ppt/slides/slide42.xml" ContentType="application/vnd.openxmlformats-officedocument.presentationml.slide+xml"/>
  <Override PartName="/ppt/slides/slide58.xml" ContentType="application/vnd.openxmlformats-officedocument.presentationml.slide+xml"/>
  <Override PartName="/ppt/slides/slide25.xml" ContentType="application/vnd.openxmlformats-officedocument.presentationml.slide+xml"/>
  <Override PartName="/ppt/slides/slide51.xml" ContentType="application/vnd.openxmlformats-officedocument.presentationml.slide+xml"/>
  <Override PartName="/ppt/slides/slide9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34.xml" ContentType="application/vnd.openxmlformats-officedocument.presentationml.slide+xml"/>
  <Override PartName="/ppt/slides/slide2.xml" ContentType="application/vnd.openxmlformats-officedocument.presentationml.slide+xml"/>
  <Override PartName="/ppt/slides/slide17.xml" ContentType="application/vnd.openxmlformats-officedocument.presentationml.slide+xml"/>
  <Override PartName="/ppt/slides/slide82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65.xml" ContentType="application/vnd.openxmlformats-officedocument.presentationml.slide+xml"/>
  <Override PartName="/ppt/slides/slide10.xml" ContentType="application/vnd.openxmlformats-officedocument.presentationml.slide+xml"/>
  <Override PartName="/docProps/app.xml" ContentType="application/vnd.openxmlformats-officedocument.extended-properties+xml"/>
  <Override PartName="/ppt/slides/slide48.xml" ContentType="application/vnd.openxmlformats-officedocument.presentationml.slide+xml"/>
  <Override PartName="/ppt/slides/slide74.xml" ContentType="application/vnd.openxmlformats-officedocument.presentationml.slide+xml"/>
  <Override PartName="/ppt/slides/slide41.xml" ContentType="application/vnd.openxmlformats-officedocument.presentationml.slide+xml"/>
  <Override PartName="/ppt/slides/slide57.xml" ContentType="application/vnd.openxmlformats-officedocument.presentationml.slide+xml"/>
  <Override PartName="/ppt/slides/slide24.xml" ContentType="application/vnd.openxmlformats-officedocument.presentationml.slide+xml"/>
  <Override PartName="/ppt/slides/slide50.xml" ContentType="application/vnd.openxmlformats-officedocument.presentationml.slide+xml"/>
  <Override PartName="/ppt/slides/slide8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33.xml" ContentType="application/vnd.openxmlformats-officedocument.presentationml.slide+xml"/>
  <Override PartName="/ppt/slides/slide1.xml" ContentType="application/vnd.openxmlformats-officedocument.presentationml.slide+xml"/>
  <Override PartName="/ppt/slides/slide16.xml" ContentType="application/vnd.openxmlformats-officedocument.presentationml.slide+xml"/>
  <Override PartName="/ppt/slides/slide81.xml" ContentType="application/vnd.openxmlformats-officedocument.presentationml.slide+xml"/>
  <Override PartName="/ppt/slideLayouts/slideLayout1.xml" ContentType="application/vnd.openxmlformats-officedocument.presentationml.slideLayout+xml"/>
  <Override PartName="/ppt/viewProps.xml" ContentType="application/vnd.openxmlformats-officedocument.presentationml.viewProps+xml"/>
  <Override PartName="/ppt/slides/slide64.xml" ContentType="application/vnd.openxmlformats-officedocument.presentationml.slide+xml"/>
  <Default Extension="jpeg" ContentType="image/jpeg"/>
  <Override PartName="/ppt/slides/slide47.xml" ContentType="application/vnd.openxmlformats-officedocument.presentationml.slide+xml"/>
  <Override PartName="/ppt/slides/slide73.xml" ContentType="application/vnd.openxmlformats-officedocument.presentationml.slide+xml"/>
  <Override PartName="/ppt/slides/slide40.xml" ContentType="application/vnd.openxmlformats-officedocument.presentationml.slide+xml"/>
  <Override PartName="/ppt/slides/slide56.xml" ContentType="application/vnd.openxmlformats-officedocument.presentationml.slide+xml"/>
  <Override PartName="/ppt/slides/slide23.xml" ContentType="application/vnd.openxmlformats-officedocument.presentationml.slide+xml"/>
  <Override PartName="/ppt/slides/slide39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71.xml" ContentType="application/vnd.openxmlformats-officedocument.presentationml.slide+xml"/>
  <Override PartName="/ppt/slides/slide32.xml" ContentType="application/vnd.openxmlformats-officedocument.presentationml.slide+xml"/>
  <Override PartName="/ppt/slides/slide87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15.xml" ContentType="application/vnd.openxmlformats-officedocument.presentationml.slide+xml"/>
  <Override PartName="/ppt/slides/slide80.xml" ContentType="application/vnd.openxmlformats-officedocument.presentationml.slide+xml"/>
  <Override PartName="/ppt/slides/slide63.xml" ContentType="application/vnd.openxmlformats-officedocument.presentationml.slide+xml"/>
  <Override PartName="/ppt/slides/slide79.xml" ContentType="application/vnd.openxmlformats-officedocument.presentationml.slide+xml"/>
  <Override PartName="/ppt/slides/slide46.xml" ContentType="application/vnd.openxmlformats-officedocument.presentationml.slide+xml"/>
  <Override PartName="/ppt/slides/slide72.xml" ContentType="application/vnd.openxmlformats-officedocument.presentationml.slide+xml"/>
  <Override PartName="/ppt/slides/slide29.xml" ContentType="application/vnd.openxmlformats-officedocument.presentationml.slide+xml"/>
  <Override PartName="/ppt/slides/slide55.xml" ContentType="application/vnd.openxmlformats-officedocument.presentationml.slide+xml"/>
  <Override PartName="/ppt/theme/theme1.xml" ContentType="application/vnd.openxmlformats-officedocument.theme+xml"/>
  <Override PartName="/ppt/slides/slide22.xml" ContentType="application/vnd.openxmlformats-officedocument.presentationml.slide+xml"/>
  <Override PartName="/ppt/slides/slide38.xml" ContentType="application/vnd.openxmlformats-officedocument.presentationml.slide+xml"/>
  <Override PartName="/ppt/presentation.xml" ContentType="application/vnd.openxmlformats-officedocument.presentationml.presentation.main+xml"/>
  <Override PartName="/ppt/slides/slide6.xml" ContentType="application/vnd.openxmlformats-officedocument.presentationml.slide+xml"/>
  <Default Extension="bin" ContentType="application/vnd.openxmlformats-officedocument.presentationml.printerSettings"/>
  <Override PartName="/ppt/slides/slide70.xml" ContentType="application/vnd.openxmlformats-officedocument.presentationml.slide+xml"/>
  <Override PartName="/ppt/slides/slide31.xml" ContentType="application/vnd.openxmlformats-officedocument.presentationml.slide+xml"/>
  <Override PartName="/ppt/slides/slide86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8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7" r:id="rId33"/>
    <p:sldId id="288" r:id="rId34"/>
    <p:sldId id="330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31" r:id="rId51"/>
    <p:sldId id="332" r:id="rId52"/>
    <p:sldId id="333" r:id="rId53"/>
    <p:sldId id="334" r:id="rId54"/>
    <p:sldId id="335" r:id="rId55"/>
    <p:sldId id="336" r:id="rId56"/>
    <p:sldId id="337" r:id="rId57"/>
    <p:sldId id="338" r:id="rId58"/>
    <p:sldId id="339" r:id="rId59"/>
    <p:sldId id="340" r:id="rId60"/>
    <p:sldId id="341" r:id="rId61"/>
    <p:sldId id="342" r:id="rId62"/>
    <p:sldId id="343" r:id="rId63"/>
    <p:sldId id="304" r:id="rId64"/>
    <p:sldId id="305" r:id="rId65"/>
    <p:sldId id="306" r:id="rId66"/>
    <p:sldId id="307" r:id="rId67"/>
    <p:sldId id="308" r:id="rId68"/>
    <p:sldId id="309" r:id="rId69"/>
    <p:sldId id="310" r:id="rId70"/>
    <p:sldId id="311" r:id="rId71"/>
    <p:sldId id="312" r:id="rId72"/>
    <p:sldId id="313" r:id="rId73"/>
    <p:sldId id="314" r:id="rId74"/>
    <p:sldId id="315" r:id="rId75"/>
    <p:sldId id="316" r:id="rId76"/>
    <p:sldId id="317" r:id="rId77"/>
    <p:sldId id="318" r:id="rId78"/>
    <p:sldId id="319" r:id="rId79"/>
    <p:sldId id="320" r:id="rId80"/>
    <p:sldId id="321" r:id="rId81"/>
    <p:sldId id="322" r:id="rId82"/>
    <p:sldId id="323" r:id="rId83"/>
    <p:sldId id="324" r:id="rId84"/>
    <p:sldId id="325" r:id="rId85"/>
    <p:sldId id="327" r:id="rId86"/>
    <p:sldId id="328" r:id="rId87"/>
    <p:sldId id="329" r:id="rId88"/>
  </p:sldIdLst>
  <p:sldSz cx="9144000" cy="6858000" type="screen4x3"/>
  <p:notesSz cx="6858000" cy="9144000"/>
  <p:defaultTextStyle>
    <a:defPPr>
      <a:defRPr lang="es-ES_trad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 showOutlineIcons="0">
    <p:restoredLeft sz="15620"/>
    <p:restoredTop sz="94660"/>
  </p:normalViewPr>
  <p:slideViewPr>
    <p:cSldViewPr snapToObjects="1">
      <p:cViewPr varScale="1">
        <p:scale>
          <a:sx n="98" d="100"/>
          <a:sy n="98" d="100"/>
        </p:scale>
        <p:origin x="-62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slide" Target="slides/slide77.xml"/><Relationship Id="rId79" Type="http://schemas.openxmlformats.org/officeDocument/2006/relationships/slide" Target="slides/slide78.xml"/><Relationship Id="rId90" Type="http://schemas.openxmlformats.org/officeDocument/2006/relationships/presProps" Target="presProps.xml"/><Relationship Id="rId91" Type="http://schemas.openxmlformats.org/officeDocument/2006/relationships/viewProps" Target="viewProps.xml"/><Relationship Id="rId92" Type="http://schemas.openxmlformats.org/officeDocument/2006/relationships/theme" Target="theme/theme1.xml"/><Relationship Id="rId93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1" Type="http://schemas.openxmlformats.org/officeDocument/2006/relationships/slide" Target="slides/slide80.xml"/><Relationship Id="rId82" Type="http://schemas.openxmlformats.org/officeDocument/2006/relationships/slide" Target="slides/slide81.xml"/><Relationship Id="rId83" Type="http://schemas.openxmlformats.org/officeDocument/2006/relationships/slide" Target="slides/slide82.xml"/><Relationship Id="rId84" Type="http://schemas.openxmlformats.org/officeDocument/2006/relationships/slide" Target="slides/slide83.xml"/><Relationship Id="rId85" Type="http://schemas.openxmlformats.org/officeDocument/2006/relationships/slide" Target="slides/slide84.xml"/><Relationship Id="rId86" Type="http://schemas.openxmlformats.org/officeDocument/2006/relationships/slide" Target="slides/slide85.xml"/><Relationship Id="rId87" Type="http://schemas.openxmlformats.org/officeDocument/2006/relationships/slide" Target="slides/slide86.xml"/><Relationship Id="rId88" Type="http://schemas.openxmlformats.org/officeDocument/2006/relationships/slide" Target="slides/slide87.xml"/><Relationship Id="rId89" Type="http://schemas.openxmlformats.org/officeDocument/2006/relationships/printerSettings" Target="printerSettings/printerSettings1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38F9F-6820-7C4D-928D-3113F9900EDF}" type="datetimeFigureOut">
              <a:rPr lang="es-ES_tradnl" smtClean="0"/>
              <a:pPr/>
              <a:t>21/5/15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5171F-F2F8-684E-8A6B-AE3A83F918AD}" type="slidenum">
              <a:rPr lang="es-ES_tradnl" smtClean="0"/>
              <a:pPr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38F9F-6820-7C4D-928D-3113F9900EDF}" type="datetimeFigureOut">
              <a:rPr lang="es-ES_tradnl" smtClean="0"/>
              <a:pPr/>
              <a:t>21/5/15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5171F-F2F8-684E-8A6B-AE3A83F918AD}" type="slidenum">
              <a:rPr lang="es-ES_tradnl" smtClean="0"/>
              <a:pPr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38F9F-6820-7C4D-928D-3113F9900EDF}" type="datetimeFigureOut">
              <a:rPr lang="es-ES_tradnl" smtClean="0"/>
              <a:pPr/>
              <a:t>21/5/15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5171F-F2F8-684E-8A6B-AE3A83F918AD}" type="slidenum">
              <a:rPr lang="es-ES_tradnl" smtClean="0"/>
              <a:pPr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38F9F-6820-7C4D-928D-3113F9900EDF}" type="datetimeFigureOut">
              <a:rPr lang="es-ES_tradnl" smtClean="0"/>
              <a:pPr/>
              <a:t>21/5/15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5171F-F2F8-684E-8A6B-AE3A83F918AD}" type="slidenum">
              <a:rPr lang="es-ES_tradnl" smtClean="0"/>
              <a:pPr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38F9F-6820-7C4D-928D-3113F9900EDF}" type="datetimeFigureOut">
              <a:rPr lang="es-ES_tradnl" smtClean="0"/>
              <a:pPr/>
              <a:t>21/5/15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5171F-F2F8-684E-8A6B-AE3A83F918AD}" type="slidenum">
              <a:rPr lang="es-ES_tradnl" smtClean="0"/>
              <a:pPr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38F9F-6820-7C4D-928D-3113F9900EDF}" type="datetimeFigureOut">
              <a:rPr lang="es-ES_tradnl" smtClean="0"/>
              <a:pPr/>
              <a:t>21/5/15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5171F-F2F8-684E-8A6B-AE3A83F918AD}" type="slidenum">
              <a:rPr lang="es-ES_tradnl" smtClean="0"/>
              <a:pPr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38F9F-6820-7C4D-928D-3113F9900EDF}" type="datetimeFigureOut">
              <a:rPr lang="es-ES_tradnl" smtClean="0"/>
              <a:pPr/>
              <a:t>21/5/15</a:t>
            </a:fld>
            <a:endParaRPr lang="es-ES_tradnl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5171F-F2F8-684E-8A6B-AE3A83F918AD}" type="slidenum">
              <a:rPr lang="es-ES_tradnl" smtClean="0"/>
              <a:pPr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38F9F-6820-7C4D-928D-3113F9900EDF}" type="datetimeFigureOut">
              <a:rPr lang="es-ES_tradnl" smtClean="0"/>
              <a:pPr/>
              <a:t>21/5/15</a:t>
            </a:fld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5171F-F2F8-684E-8A6B-AE3A83F918AD}" type="slidenum">
              <a:rPr lang="es-ES_tradnl" smtClean="0"/>
              <a:pPr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38F9F-6820-7C4D-928D-3113F9900EDF}" type="datetimeFigureOut">
              <a:rPr lang="es-ES_tradnl" smtClean="0"/>
              <a:pPr/>
              <a:t>21/5/15</a:t>
            </a:fld>
            <a:endParaRPr lang="es-ES_tradnl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5171F-F2F8-684E-8A6B-AE3A83F918AD}" type="slidenum">
              <a:rPr lang="es-ES_tradnl" smtClean="0"/>
              <a:pPr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38F9F-6820-7C4D-928D-3113F9900EDF}" type="datetimeFigureOut">
              <a:rPr lang="es-ES_tradnl" smtClean="0"/>
              <a:pPr/>
              <a:t>21/5/15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5171F-F2F8-684E-8A6B-AE3A83F918AD}" type="slidenum">
              <a:rPr lang="es-ES_tradnl" smtClean="0"/>
              <a:pPr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38F9F-6820-7C4D-928D-3113F9900EDF}" type="datetimeFigureOut">
              <a:rPr lang="es-ES_tradnl" smtClean="0"/>
              <a:pPr/>
              <a:t>21/5/15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5171F-F2F8-684E-8A6B-AE3A83F918AD}" type="slidenum">
              <a:rPr lang="es-ES_tradnl" smtClean="0"/>
              <a:pPr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038F9F-6820-7C4D-928D-3113F9900EDF}" type="datetimeFigureOut">
              <a:rPr lang="es-ES_tradnl" smtClean="0"/>
              <a:pPr/>
              <a:t>21/5/15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85171F-F2F8-684E-8A6B-AE3A83F918AD}" type="slidenum">
              <a:rPr lang="es-ES_tradnl" smtClean="0"/>
              <a:pPr/>
              <a:t>‹Nr.›</a:t>
            </a:fld>
            <a:endParaRPr lang="es-ES_trad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jpe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jpe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jpe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jpe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jpe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jpe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jpe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jpe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jpe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jpe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jpe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jpe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jpe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jpe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3.jpe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png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.jpe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6.jpeg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7.jpeg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8.jpeg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9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0.jpeg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1.jpeg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2.jpeg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3.jpeg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4.jpeg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5.jpeg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6.jpeg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7.jpeg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8.jpeg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9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0.jpeg"/><Relationship Id="rId3" Type="http://schemas.openxmlformats.org/officeDocument/2006/relationships/image" Target="../media/image61.jpeg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2.png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3.png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4.jpeg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5.jpeg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6.jpeg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7.jpeg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6670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s-ES_tradnl" dirty="0"/>
              <a:t>EL SISTEMA DE LAS RELACIONES DE GÉNERO EN LOS JUGUETES PARA NIÑAS Y SU DECONSTRUCCIÓN POR MEDIO DE LOS PROCESOS CREATIVOS </a:t>
            </a:r>
            <a:br>
              <a:rPr lang="es-ES_tradnl" dirty="0"/>
            </a:br>
            <a:endParaRPr lang="es-ES_tradnl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s-ES_tradnl" sz="2400" dirty="0" smtClean="0"/>
              <a:t>   El </a:t>
            </a:r>
            <a:r>
              <a:rPr lang="es-ES_tradnl" sz="2400" dirty="0"/>
              <a:t>movimiento feminista se divide en</a:t>
            </a:r>
            <a:r>
              <a:rPr lang="es-ES_tradnl" sz="2400" dirty="0" smtClean="0"/>
              <a:t> las   siguientes etapas:</a:t>
            </a:r>
          </a:p>
          <a:p>
            <a:pPr algn="just">
              <a:buNone/>
            </a:pPr>
            <a:r>
              <a:rPr lang="es-ES_tradnl" sz="2400" dirty="0" smtClean="0"/>
              <a:t>  - Feminismo ilustrado  </a:t>
            </a:r>
          </a:p>
          <a:p>
            <a:pPr algn="just">
              <a:buNone/>
            </a:pPr>
            <a:r>
              <a:rPr lang="es-ES_tradnl" sz="2400" dirty="0" smtClean="0"/>
              <a:t>  - Feminismo sufragista (primera ola) </a:t>
            </a:r>
          </a:p>
          <a:p>
            <a:pPr algn="just">
              <a:buNone/>
            </a:pPr>
            <a:r>
              <a:rPr lang="es-ES_tradnl" sz="2400" dirty="0" smtClean="0"/>
              <a:t>  - Feminismo </a:t>
            </a:r>
            <a:r>
              <a:rPr lang="es-ES_tradnl" sz="2400" dirty="0"/>
              <a:t>de igualdad (segunda ola</a:t>
            </a:r>
            <a:r>
              <a:rPr lang="es-ES_tradnl" sz="2400" dirty="0" smtClean="0"/>
              <a:t>)</a:t>
            </a:r>
          </a:p>
          <a:p>
            <a:pPr algn="just">
              <a:buNone/>
            </a:pPr>
            <a:r>
              <a:rPr lang="es-ES_tradnl" sz="2400" dirty="0" smtClean="0"/>
              <a:t>  - Feminismo </a:t>
            </a:r>
            <a:r>
              <a:rPr lang="es-ES_tradnl" sz="2400" dirty="0"/>
              <a:t>contemporáneo (tercera ola</a:t>
            </a:r>
            <a:r>
              <a:rPr lang="es-ES_tradnl" sz="2400" dirty="0" smtClean="0"/>
              <a:t>) </a:t>
            </a:r>
            <a:endParaRPr lang="es-ES_tradnl" sz="2400" dirty="0"/>
          </a:p>
          <a:p>
            <a:pPr algn="just">
              <a:buNone/>
            </a:pPr>
            <a:endParaRPr lang="es-ES_tradnl" sz="2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es-ES_tradnl" sz="2400" dirty="0" smtClean="0"/>
              <a:t>  Según </a:t>
            </a:r>
            <a:r>
              <a:rPr lang="es-ES_tradnl" sz="2400" dirty="0"/>
              <a:t>Barba Pan (2015), el feminismo ilustrado se extiende desde la</a:t>
            </a:r>
            <a:r>
              <a:rPr lang="es-ES_tradnl" sz="2400" dirty="0" smtClean="0"/>
              <a:t> Revolución </a:t>
            </a:r>
            <a:r>
              <a:rPr lang="es-ES_tradnl" sz="2400" dirty="0"/>
              <a:t>francesa (siglo XIII) hasta mediados del siglo XIX. Esta primera ola del feminismo surge a partir de la represión que existía en contra de la mujer dentro de la educación, también por la negación a los derechos sociales y la libertad que los hombres tenían y las mujeres no.</a:t>
            </a:r>
            <a:r>
              <a:rPr lang="es-ES_tradnl" sz="2400" dirty="0" smtClean="0"/>
              <a:t> </a:t>
            </a:r>
            <a:endParaRPr lang="es-ES_tradnl" sz="2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es-ES_tradnl" sz="2400" dirty="0" smtClean="0"/>
              <a:t>     </a:t>
            </a:r>
            <a:r>
              <a:rPr lang="es-ES_tradnl" sz="2400" dirty="0"/>
              <a:t>F</a:t>
            </a:r>
            <a:r>
              <a:rPr lang="es-ES_tradnl" sz="2400" dirty="0" smtClean="0"/>
              <a:t>eminismo sufragista (siglo XIX)</a:t>
            </a:r>
          </a:p>
          <a:p>
            <a:pPr algn="just">
              <a:buNone/>
            </a:pPr>
            <a:r>
              <a:rPr lang="es-ES_tradnl" sz="2400" dirty="0" smtClean="0"/>
              <a:t>  Este </a:t>
            </a:r>
            <a:r>
              <a:rPr lang="es-ES_tradnl" sz="2400" dirty="0"/>
              <a:t>movimiento tuvo fuerza internacional, donde las mujeres reclaman su  derecho al voto. Sin embargo, estos reclamos también buscaban dar prioridad a la obtención de los derechos laborales. En base a las primeras luchas, las mujeres ya habían conseguido ingresar a la educación básica y secundaria, pero todavía era complicado el acceso a las </a:t>
            </a:r>
            <a:r>
              <a:rPr lang="es-ES_tradnl" sz="2400" dirty="0" smtClean="0"/>
              <a:t>universidades </a:t>
            </a:r>
            <a:r>
              <a:rPr lang="es-ES_tradnl" sz="2400" dirty="0" err="1"/>
              <a:t>Fries</a:t>
            </a:r>
            <a:r>
              <a:rPr lang="es-ES_tradnl" sz="2400" dirty="0"/>
              <a:t> (2008).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s-ES_tradnl" sz="2400" dirty="0" smtClean="0"/>
              <a:t>    Feminismo de igualdad</a:t>
            </a:r>
          </a:p>
          <a:p>
            <a:pPr algn="just">
              <a:buNone/>
            </a:pPr>
            <a:r>
              <a:rPr lang="es-ES_tradnl" sz="2400" dirty="0" smtClean="0"/>
              <a:t>   Este movimiento consiste </a:t>
            </a:r>
            <a:r>
              <a:rPr lang="es-ES_tradnl" sz="2400" dirty="0"/>
              <a:t>en la libertad de expresión de la mujer y en aclarar que las mujeres son diferentes a los </a:t>
            </a:r>
            <a:r>
              <a:rPr lang="es-ES_tradnl" sz="2400" dirty="0" smtClean="0"/>
              <a:t>hombres. </a:t>
            </a:r>
            <a:r>
              <a:rPr lang="es-ES_tradnl" sz="2400" dirty="0" smtClean="0"/>
              <a:t>L</a:t>
            </a:r>
            <a:r>
              <a:rPr lang="es-ES_tradnl" sz="2400" dirty="0" smtClean="0"/>
              <a:t>a </a:t>
            </a:r>
            <a:r>
              <a:rPr lang="es-ES_tradnl" sz="2400" dirty="0"/>
              <a:t>búsqueda no es por una igualdad ni que las mujeres quieran llegar a ser como los </a:t>
            </a:r>
            <a:r>
              <a:rPr lang="es-ES_tradnl" sz="2400" dirty="0" smtClean="0"/>
              <a:t>hombres, </a:t>
            </a:r>
            <a:r>
              <a:rPr lang="es-ES_tradnl" sz="2400" dirty="0"/>
              <a:t>m</a:t>
            </a:r>
            <a:r>
              <a:rPr lang="es-ES_tradnl" sz="2400" dirty="0" smtClean="0"/>
              <a:t>ás </a:t>
            </a:r>
            <a:r>
              <a:rPr lang="es-ES_tradnl" sz="2400" dirty="0"/>
              <a:t>bien por la diferenciación de géneros, las mujeres somos distintas a los hombres por lo cual no todos los derechos van a ser iguales. </a:t>
            </a:r>
            <a:r>
              <a:rPr lang="es-ES_tradnl" sz="2400" dirty="0" err="1"/>
              <a:t>Fries</a:t>
            </a:r>
            <a:r>
              <a:rPr lang="es-ES_tradnl" sz="2400" dirty="0"/>
              <a:t> (2008).</a:t>
            </a:r>
          </a:p>
          <a:p>
            <a:pPr>
              <a:buNone/>
            </a:pPr>
            <a:endParaRPr lang="es-ES_tradnl" sz="2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es-ES_tradnl" sz="2400" dirty="0" smtClean="0"/>
              <a:t>   De </a:t>
            </a:r>
            <a:r>
              <a:rPr lang="es-ES_tradnl" sz="2400" dirty="0"/>
              <a:t>acuerdo a Simón (1999), La tercera ola del feminismo surge en la segunda mitad del </a:t>
            </a:r>
            <a:r>
              <a:rPr lang="es-ES_tradnl" sz="2400" dirty="0" smtClean="0"/>
              <a:t>siglo </a:t>
            </a:r>
            <a:r>
              <a:rPr lang="es-ES_tradnl" sz="2400" dirty="0"/>
              <a:t>XX y comienzos del </a:t>
            </a:r>
            <a:r>
              <a:rPr lang="es-ES_tradnl" sz="2400" dirty="0" smtClean="0"/>
              <a:t>siglo XXI</a:t>
            </a:r>
            <a:r>
              <a:rPr lang="es-ES_tradnl" sz="2400" dirty="0"/>
              <a:t>. En este período se empieza a utilizar el termino </a:t>
            </a:r>
            <a:r>
              <a:rPr lang="es-ES_tradnl" sz="2400" i="1" dirty="0"/>
              <a:t>feminismo</a:t>
            </a:r>
            <a:r>
              <a:rPr lang="es-ES_tradnl" sz="2400" dirty="0"/>
              <a:t>, el cual durante el siglo XIX se refería a la causa de las mujeres, los derechos de la mujer y el sufragio de la mujer. Este nuevo término expresa una nueva forma de protesta y lucha. </a:t>
            </a:r>
            <a:r>
              <a:rPr lang="es-ES_tradnl" sz="2400" dirty="0" err="1"/>
              <a:t>Fries</a:t>
            </a:r>
            <a:r>
              <a:rPr lang="es-ES_tradnl" sz="2400" dirty="0"/>
              <a:t> (2008).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2438401"/>
            <a:ext cx="8229600" cy="1676400"/>
          </a:xfrm>
        </p:spPr>
        <p:txBody>
          <a:bodyPr>
            <a:normAutofit/>
          </a:bodyPr>
          <a:lstStyle/>
          <a:p>
            <a:pPr lvl="0" algn="ctr">
              <a:buNone/>
            </a:pPr>
            <a:r>
              <a:rPr lang="es-ES_tradnl" sz="3600" b="1" dirty="0"/>
              <a:t>ROL DE LA MUJER EN LA ACTUALIDAD</a:t>
            </a:r>
            <a:endParaRPr lang="es-ES_tradnl" sz="3600" dirty="0"/>
          </a:p>
          <a:p>
            <a:pPr algn="ctr">
              <a:buNone/>
            </a:pPr>
            <a:endParaRPr lang="es-ES_tradnl" sz="36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5761037"/>
            <a:ext cx="8229600" cy="71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s-ES_tradnl" sz="1600" dirty="0"/>
              <a:t>La mujer ya no cumple solamente el papel doméstico, de madre y esposa. Ha logrado entrar en el campo laboral con salario, sin ser explotada como lo fue en un principio</a:t>
            </a:r>
            <a:r>
              <a:rPr lang="es-ES_tradnl" sz="1600" dirty="0" smtClean="0"/>
              <a:t>.  </a:t>
            </a:r>
            <a:endParaRPr lang="es-ES_tradnl" sz="16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0500" y="457200"/>
            <a:ext cx="6223000" cy="4064000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1460500" y="4648200"/>
            <a:ext cx="6223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1400" dirty="0" smtClean="0"/>
              <a:t>Figura 5</a:t>
            </a:r>
            <a:r>
              <a:rPr lang="es-ES_tradnl" sz="1400" dirty="0" smtClean="0"/>
              <a:t>: El rol de la mujer l</a:t>
            </a:r>
            <a:r>
              <a:rPr lang="es-ES_tradnl" sz="1400" dirty="0" smtClean="0"/>
              <a:t>íder y empresaria, </a:t>
            </a:r>
            <a:r>
              <a:rPr lang="es-ES_tradnl" sz="1400" dirty="0" err="1" smtClean="0"/>
              <a:t>Conexiónesan</a:t>
            </a:r>
            <a:r>
              <a:rPr lang="es-ES_tradnl" sz="1400" dirty="0" smtClean="0"/>
              <a:t>, 2013. Disponible en: </a:t>
            </a:r>
            <a:r>
              <a:rPr lang="es-ES_tradnl" sz="1400" dirty="0" smtClean="0"/>
              <a:t>http://</a:t>
            </a:r>
            <a:r>
              <a:rPr lang="es-ES_tradnl" sz="1400" dirty="0" err="1" smtClean="0"/>
              <a:t>www.esan.edu.pe</a:t>
            </a:r>
            <a:r>
              <a:rPr lang="es-ES_tradnl" sz="1400" dirty="0" smtClean="0"/>
              <a:t>/</a:t>
            </a:r>
            <a:r>
              <a:rPr lang="es-ES_tradnl" sz="1400" dirty="0" err="1" smtClean="0"/>
              <a:t>conexion</a:t>
            </a:r>
            <a:r>
              <a:rPr lang="es-ES_tradnl" sz="1400" dirty="0" smtClean="0"/>
              <a:t>/actualidad/2013/10/24/rol-mujer-</a:t>
            </a:r>
            <a:r>
              <a:rPr lang="es-ES_tradnl" sz="1400" dirty="0" err="1" smtClean="0"/>
              <a:t>lider</a:t>
            </a:r>
            <a:r>
              <a:rPr lang="es-ES_tradnl" sz="1400" dirty="0" smtClean="0"/>
              <a:t>-empresaria/</a:t>
            </a:r>
          </a:p>
          <a:p>
            <a:pPr algn="ctr"/>
            <a:endParaRPr lang="es-ES_tradnl" sz="14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2247901"/>
            <a:ext cx="8229600" cy="12954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s-ES_tradnl" sz="3600" b="1" dirty="0"/>
              <a:t>EL GÉNERO Y LOS ROLES MASCULINOS Y </a:t>
            </a:r>
            <a:r>
              <a:rPr lang="es-ES_tradnl" sz="3600" b="1" dirty="0" smtClean="0"/>
              <a:t>FEMENINOS</a:t>
            </a:r>
            <a:r>
              <a:rPr lang="es-ES_tradnl" sz="3600" dirty="0" smtClean="0"/>
              <a:t> </a:t>
            </a:r>
            <a:endParaRPr lang="es-ES_tradnl" sz="36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457200" y="762000"/>
            <a:ext cx="830580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_tradnl" sz="2400" dirty="0"/>
              <a:t>El hombre y la mujer son dos seres completamente diferentes desde el aspecto biológico, se distinguen y caracterizan por sus órganos sexuales. La función primordial de ambos sexos es el procrear,  dar una nueva vida y conservar la especie humana. La mujer para poder cumplir esta función necesita del hombre como el necesita de ella. Esa es nuestra naturaleza biológica</a:t>
            </a:r>
            <a:r>
              <a:rPr lang="es-ES_tradnl" sz="2400" dirty="0" smtClean="0"/>
              <a:t>.</a:t>
            </a:r>
          </a:p>
          <a:p>
            <a:pPr algn="just"/>
            <a:endParaRPr lang="es-ES_tradnl" sz="2400" dirty="0" smtClean="0"/>
          </a:p>
          <a:p>
            <a:pPr algn="just"/>
            <a:r>
              <a:rPr lang="es-ES_tradnl" sz="2400" dirty="0"/>
              <a:t>A esta distinción sexual se le ha dado distintas características, con las que podemos diferenciar un sexo del otro, no solamente por sus condiciones físicas sino también por sus comportamientos. </a:t>
            </a:r>
          </a:p>
          <a:p>
            <a:pPr algn="just"/>
            <a:endParaRPr lang="es-ES_tradnl" sz="2400" dirty="0" smtClean="0"/>
          </a:p>
          <a:p>
            <a:pPr algn="just"/>
            <a:endParaRPr lang="es-ES_tradnl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5227637"/>
            <a:ext cx="8229600" cy="1096963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es-ES_tradnl" sz="2000" dirty="0" smtClean="0"/>
              <a:t>Los roles masculinos y femeninos, que parten desde la infancia, son</a:t>
            </a:r>
          </a:p>
          <a:p>
            <a:pPr algn="just">
              <a:buNone/>
            </a:pPr>
            <a:r>
              <a:rPr lang="es-ES_tradnl" sz="2000" dirty="0" smtClean="0"/>
              <a:t>puntos iniciales de la formación del ser humano.</a:t>
            </a:r>
            <a:endParaRPr lang="es-ES_tradnl" sz="20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1295400"/>
            <a:ext cx="5257800" cy="2628900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1066800" y="4038600"/>
            <a:ext cx="6781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1600" dirty="0" smtClean="0"/>
              <a:t>Figura 6</a:t>
            </a:r>
            <a:r>
              <a:rPr lang="es-ES_tradnl" sz="1600" dirty="0" smtClean="0"/>
              <a:t>: Roles asignados por colores desde la infancia, Beb</a:t>
            </a:r>
            <a:r>
              <a:rPr lang="es-ES_tradnl" sz="1600" dirty="0" smtClean="0"/>
              <a:t>é/ Desarrollo, 2012. Disponible en: </a:t>
            </a:r>
            <a:r>
              <a:rPr lang="es-ES_tradnl" sz="1600" dirty="0" smtClean="0"/>
              <a:t>http://</a:t>
            </a:r>
            <a:r>
              <a:rPr lang="es-ES_tradnl" sz="1600" dirty="0" err="1" smtClean="0"/>
              <a:t>www.abcdelbebe.com</a:t>
            </a:r>
            <a:r>
              <a:rPr lang="es-ES_tradnl" sz="1600" dirty="0" smtClean="0"/>
              <a:t>/bebe/0-6-meses/desarrollo/que-es-lo-mas-lindo-de-tener-un-</a:t>
            </a:r>
            <a:r>
              <a:rPr lang="es-ES_tradnl" sz="1600" dirty="0" err="1" smtClean="0"/>
              <a:t>nino</a:t>
            </a:r>
            <a:r>
              <a:rPr lang="es-ES_tradnl" sz="1600" dirty="0" smtClean="0"/>
              <a:t>-o-una-</a:t>
            </a:r>
            <a:r>
              <a:rPr lang="es-ES_tradnl" sz="1600" dirty="0" err="1" smtClean="0"/>
              <a:t>nina</a:t>
            </a:r>
            <a:endParaRPr lang="es-ES_tradnl" sz="1600" dirty="0" smtClean="0"/>
          </a:p>
          <a:p>
            <a:pPr algn="ctr"/>
            <a:endParaRPr lang="es-ES_tradnl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895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s-ES_tradnl" sz="4444" b="1" dirty="0"/>
              <a:t>LA MUJER EN LA HISTORIA Y EN LA ACTUALIDAD</a:t>
            </a:r>
            <a:r>
              <a:rPr lang="es-ES_tradnl" sz="2000" dirty="0"/>
              <a:t/>
            </a:r>
            <a:br>
              <a:rPr lang="es-ES_tradnl" sz="2000" dirty="0"/>
            </a:br>
            <a:r>
              <a:rPr lang="es-ES_tradnl" sz="2000" b="1" dirty="0"/>
              <a:t> </a:t>
            </a:r>
            <a:r>
              <a:rPr lang="es-ES_tradnl" sz="2000" dirty="0" smtClean="0"/>
              <a:t/>
            </a:r>
            <a:br>
              <a:rPr lang="es-ES_tradnl" sz="2000" dirty="0" smtClean="0"/>
            </a:br>
            <a:r>
              <a:rPr lang="es-ES_tradnl" dirty="0" smtClean="0"/>
              <a:t/>
            </a:r>
            <a:br>
              <a:rPr lang="es-ES_tradnl" dirty="0" smtClean="0"/>
            </a:br>
            <a:endParaRPr lang="es-ES_tradnl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2438400"/>
            <a:ext cx="8229600" cy="13716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s-ES_tradnl" sz="3600" b="1" dirty="0"/>
              <a:t>HISTORIA Y SIGNIFICADO DE LOS JUGUETES PARA NIÑAS</a:t>
            </a:r>
            <a:r>
              <a:rPr lang="es-ES_tradnl" sz="3600" dirty="0" smtClean="0"/>
              <a:t> </a:t>
            </a:r>
            <a:endParaRPr lang="es-ES_tradnl" sz="36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762001"/>
            <a:ext cx="8229600" cy="838200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es-ES_tradnl" sz="2400" b="1" dirty="0"/>
              <a:t>Historia de los juguetes para niñas y </a:t>
            </a:r>
            <a:r>
              <a:rPr lang="es-ES_tradnl" sz="2400" b="1" dirty="0" smtClean="0"/>
              <a:t>su</a:t>
            </a:r>
          </a:p>
          <a:p>
            <a:pPr algn="just">
              <a:buNone/>
            </a:pPr>
            <a:r>
              <a:rPr lang="es-ES_tradnl" sz="2400" b="1" dirty="0" smtClean="0"/>
              <a:t>uso</a:t>
            </a:r>
            <a:endParaRPr lang="es-ES_tradnl" sz="2400" dirty="0"/>
          </a:p>
          <a:p>
            <a:pPr>
              <a:buNone/>
            </a:pPr>
            <a:endParaRPr lang="es-ES_tradnl" dirty="0"/>
          </a:p>
        </p:txBody>
      </p:sp>
      <p:sp>
        <p:nvSpPr>
          <p:cNvPr id="4" name="CuadroTexto 3"/>
          <p:cNvSpPr txBox="1"/>
          <p:nvPr/>
        </p:nvSpPr>
        <p:spPr>
          <a:xfrm>
            <a:off x="685800" y="1981200"/>
            <a:ext cx="80010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_tradnl" sz="2400" dirty="0"/>
              <a:t>Los juguetes para niñas mantienen distintos roles de mujer, manifestándose social y culturalmente. Muchos juguetes para niñas han sido interpretados con tareas femeninas como la maternidad, la cocina, las tareas domésticas y la vanidad. Su objetivo es formar y desarrollar la mente de las niñas como seres humanos. Socialmente los juegos imitan actividades de la vida y convivencia del adulto. Los juguetes son los que aportan en el desarrollo de los individuos.</a:t>
            </a:r>
          </a:p>
          <a:p>
            <a:endParaRPr lang="es-ES_tradnl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5000" y="381000"/>
            <a:ext cx="2997200" cy="4914900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1905000" y="52959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1600" dirty="0" smtClean="0"/>
              <a:t>Figura 7: Venus de Valdivia, </a:t>
            </a:r>
            <a:r>
              <a:rPr lang="es-ES_tradnl" sz="1600" dirty="0" err="1" smtClean="0"/>
              <a:t>Early</a:t>
            </a:r>
            <a:r>
              <a:rPr lang="es-ES_tradnl" sz="1600" dirty="0" smtClean="0"/>
              <a:t> human </a:t>
            </a:r>
            <a:r>
              <a:rPr lang="es-ES_tradnl" sz="1600" dirty="0" err="1" smtClean="0"/>
              <a:t>for</a:t>
            </a:r>
            <a:r>
              <a:rPr lang="es-ES_tradnl" sz="1600" dirty="0" smtClean="0"/>
              <a:t> </a:t>
            </a:r>
            <a:r>
              <a:rPr lang="es-ES_tradnl" sz="1600" dirty="0" err="1" smtClean="0"/>
              <a:t>art</a:t>
            </a:r>
            <a:r>
              <a:rPr lang="es-ES_tradnl" sz="1600" dirty="0" smtClean="0"/>
              <a:t>. Disponible en: </a:t>
            </a:r>
            <a:r>
              <a:rPr lang="es-ES_tradnl" sz="1600" dirty="0" err="1" smtClean="0"/>
              <a:t>https</a:t>
            </a:r>
            <a:r>
              <a:rPr lang="es-ES_tradnl" sz="1600" dirty="0" smtClean="0"/>
              <a:t>://</a:t>
            </a:r>
            <a:r>
              <a:rPr lang="es-ES_tradnl" sz="1600" dirty="0" err="1" smtClean="0"/>
              <a:t>www.pinterest.com</a:t>
            </a:r>
            <a:r>
              <a:rPr lang="es-ES_tradnl" sz="1600" dirty="0" smtClean="0"/>
              <a:t>/</a:t>
            </a:r>
            <a:r>
              <a:rPr lang="es-ES_tradnl" sz="1600" dirty="0" err="1" smtClean="0"/>
              <a:t>stevevmcgraw</a:t>
            </a:r>
            <a:r>
              <a:rPr lang="es-ES_tradnl" sz="1600" dirty="0" smtClean="0"/>
              <a:t>/</a:t>
            </a:r>
            <a:r>
              <a:rPr lang="es-ES_tradnl" sz="1600" dirty="0" err="1" smtClean="0"/>
              <a:t>early</a:t>
            </a:r>
            <a:r>
              <a:rPr lang="es-ES_tradnl" sz="1600" dirty="0" smtClean="0"/>
              <a:t>-human-</a:t>
            </a:r>
            <a:r>
              <a:rPr lang="es-ES_tradnl" sz="1600" dirty="0" err="1" smtClean="0"/>
              <a:t>form</a:t>
            </a:r>
            <a:r>
              <a:rPr lang="es-ES_tradnl" sz="1600" dirty="0" smtClean="0"/>
              <a:t>-</a:t>
            </a:r>
            <a:r>
              <a:rPr lang="es-ES_tradnl" sz="1600" dirty="0" err="1" smtClean="0"/>
              <a:t>art</a:t>
            </a:r>
            <a:r>
              <a:rPr lang="es-ES_tradnl" sz="1600" dirty="0" smtClean="0"/>
              <a:t>/</a:t>
            </a:r>
          </a:p>
          <a:p>
            <a:endParaRPr lang="es-ES_tradnl" sz="16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1" y="609600"/>
            <a:ext cx="5486399" cy="4939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uadroTexto 6"/>
          <p:cNvSpPr txBox="1"/>
          <p:nvPr/>
        </p:nvSpPr>
        <p:spPr>
          <a:xfrm>
            <a:off x="1828801" y="5549033"/>
            <a:ext cx="54863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1600" dirty="0" smtClean="0"/>
              <a:t>Figura 8: Muñeca de madera, La casa</a:t>
            </a:r>
            <a:r>
              <a:rPr lang="es-ES_tradnl" sz="1600" dirty="0" smtClean="0"/>
              <a:t> Victoriana</a:t>
            </a:r>
            <a:r>
              <a:rPr lang="es-ES_tradnl" sz="1600" dirty="0" smtClean="0"/>
              <a:t>, 2012. Disponible en: </a:t>
            </a:r>
            <a:r>
              <a:rPr lang="es-ES_tradnl" sz="1600" dirty="0" err="1" smtClean="0"/>
              <a:t>https</a:t>
            </a:r>
            <a:r>
              <a:rPr lang="es-ES_tradnl" sz="1600" dirty="0" smtClean="0"/>
              <a:t>://</a:t>
            </a:r>
            <a:r>
              <a:rPr lang="es-ES_tradnl" sz="1600" dirty="0" err="1" smtClean="0"/>
              <a:t>lacasavictoriana.wordpress.com</a:t>
            </a:r>
            <a:r>
              <a:rPr lang="es-ES_tradnl" sz="1600" dirty="0" smtClean="0"/>
              <a:t>/</a:t>
            </a:r>
            <a:r>
              <a:rPr lang="es-ES_tradnl" sz="1600" dirty="0" err="1" smtClean="0"/>
              <a:t>tag</a:t>
            </a:r>
            <a:r>
              <a:rPr lang="es-ES_tradnl" sz="1600" dirty="0" smtClean="0"/>
              <a:t>/</a:t>
            </a:r>
            <a:r>
              <a:rPr lang="es-ES_tradnl" sz="1600" dirty="0" err="1" smtClean="0"/>
              <a:t>portugal</a:t>
            </a:r>
            <a:r>
              <a:rPr lang="es-ES_tradnl" sz="1600" dirty="0" smtClean="0"/>
              <a:t>/</a:t>
            </a:r>
          </a:p>
          <a:p>
            <a:endParaRPr lang="es-ES_tradnl" sz="16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:46930143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95600" y="762000"/>
            <a:ext cx="3581400" cy="4520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uadroTexto 5"/>
          <p:cNvSpPr txBox="1"/>
          <p:nvPr/>
        </p:nvSpPr>
        <p:spPr>
          <a:xfrm>
            <a:off x="2362200" y="5334000"/>
            <a:ext cx="4648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1600" dirty="0" smtClean="0"/>
              <a:t>Figura 9:</a:t>
            </a:r>
            <a:r>
              <a:rPr lang="es-ES_tradnl" sz="1600" dirty="0" smtClean="0"/>
              <a:t> Muñeca </a:t>
            </a:r>
            <a:r>
              <a:rPr lang="es-ES_tradnl" sz="1600" dirty="0" smtClean="0"/>
              <a:t>de cera,</a:t>
            </a:r>
            <a:r>
              <a:rPr lang="es-ES_tradnl" sz="1600" dirty="0" smtClean="0"/>
              <a:t> Todo </a:t>
            </a:r>
            <a:r>
              <a:rPr lang="es-ES_tradnl" sz="1600" dirty="0" smtClean="0"/>
              <a:t>colección, 1997. Disponible en: http://</a:t>
            </a:r>
            <a:r>
              <a:rPr lang="es-ES_tradnl" sz="1600" dirty="0" err="1" smtClean="0"/>
              <a:t>www.todocoleccion.net</a:t>
            </a:r>
            <a:r>
              <a:rPr lang="es-ES_tradnl" sz="1600" dirty="0" smtClean="0"/>
              <a:t>/</a:t>
            </a:r>
            <a:r>
              <a:rPr lang="es-ES_tradnl" sz="1600" dirty="0" err="1" smtClean="0"/>
              <a:t>munecas</a:t>
            </a:r>
            <a:r>
              <a:rPr lang="es-ES_tradnl" sz="1600" dirty="0" smtClean="0"/>
              <a:t>-extranjeras/impresionante-</a:t>
            </a:r>
            <a:r>
              <a:rPr lang="es-ES_tradnl" sz="1600" dirty="0" err="1" smtClean="0"/>
              <a:t>muneca</a:t>
            </a:r>
            <a:r>
              <a:rPr lang="es-ES_tradnl" sz="1600" dirty="0" smtClean="0"/>
              <a:t>-cera-hacia-1860</a:t>
            </a:r>
            <a:r>
              <a:rPr lang="es-ES_tradnl" sz="1600" dirty="0" err="1" smtClean="0"/>
              <a:t>~x46930143</a:t>
            </a:r>
            <a:endParaRPr lang="es-ES_tradnl" sz="1600" dirty="0" smtClean="0"/>
          </a:p>
          <a:p>
            <a:pPr algn="ctr"/>
            <a:endParaRPr lang="es-ES_tradnl" sz="16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:dsc015961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0" y="533400"/>
            <a:ext cx="3445221" cy="4790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uadroTexto 4"/>
          <p:cNvSpPr txBox="1"/>
          <p:nvPr/>
        </p:nvSpPr>
        <p:spPr>
          <a:xfrm>
            <a:off x="1676400" y="5410200"/>
            <a:ext cx="6019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1600" dirty="0" smtClean="0"/>
              <a:t>Figura 10:</a:t>
            </a:r>
            <a:r>
              <a:rPr lang="es-ES_tradnl" sz="1600" dirty="0" smtClean="0"/>
              <a:t> Muñeca </a:t>
            </a:r>
            <a:r>
              <a:rPr lang="es-ES_tradnl" sz="1600" dirty="0" smtClean="0"/>
              <a:t>de trapo, </a:t>
            </a:r>
            <a:r>
              <a:rPr lang="es-ES_tradnl" sz="1600" dirty="0" err="1" smtClean="0"/>
              <a:t>Nines</a:t>
            </a:r>
            <a:r>
              <a:rPr lang="es-ES_tradnl" sz="1600" dirty="0" smtClean="0"/>
              <a:t> Barcelona, Colección de muñecas antiguas y alta costura para muñecas, 2012. Disponible en: </a:t>
            </a:r>
            <a:r>
              <a:rPr lang="es-ES_tradnl" sz="1600" dirty="0" err="1" smtClean="0"/>
              <a:t>https</a:t>
            </a:r>
            <a:r>
              <a:rPr lang="es-ES_tradnl" sz="1600" dirty="0" smtClean="0"/>
              <a:t>://</a:t>
            </a:r>
            <a:r>
              <a:rPr lang="es-ES_tradnl" sz="1600" dirty="0" err="1" smtClean="0"/>
              <a:t>ninesbarcelona.wordpress.com</a:t>
            </a:r>
            <a:r>
              <a:rPr lang="es-ES_tradnl" sz="1600" dirty="0" smtClean="0"/>
              <a:t>/2012/08/26/</a:t>
            </a:r>
            <a:r>
              <a:rPr lang="es-ES_tradnl" sz="1600" dirty="0" err="1" smtClean="0"/>
              <a:t>munecas</a:t>
            </a:r>
            <a:r>
              <a:rPr lang="es-ES_tradnl" sz="1600" dirty="0" smtClean="0"/>
              <a:t>-de-trapo/</a:t>
            </a:r>
          </a:p>
          <a:p>
            <a:pPr algn="ctr"/>
            <a:endParaRPr lang="es-ES_tradnl" sz="16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42005" y="709843"/>
            <a:ext cx="2601595" cy="3868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uadroTexto 6"/>
          <p:cNvSpPr txBox="1"/>
          <p:nvPr/>
        </p:nvSpPr>
        <p:spPr>
          <a:xfrm>
            <a:off x="2590800" y="4724400"/>
            <a:ext cx="4114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1600" dirty="0" smtClean="0"/>
              <a:t>Figura 11:</a:t>
            </a:r>
            <a:r>
              <a:rPr lang="es-ES_tradnl" sz="1600" dirty="0" smtClean="0"/>
              <a:t> Muñeca </a:t>
            </a:r>
            <a:r>
              <a:rPr lang="es-ES_tradnl" sz="1600" dirty="0" smtClean="0"/>
              <a:t>de papel maché, Historia de nuestras muñecas antiguas por Teresa Martín. Disponible en: http://</a:t>
            </a:r>
            <a:r>
              <a:rPr lang="es-ES_tradnl" sz="1600" dirty="0" err="1" smtClean="0"/>
              <a:t>www.teresamartin.org</a:t>
            </a:r>
            <a:r>
              <a:rPr lang="es-ES_tradnl" sz="1600" dirty="0" smtClean="0"/>
              <a:t>/</a:t>
            </a:r>
            <a:r>
              <a:rPr lang="es-ES_tradnl" sz="1600" dirty="0" err="1" smtClean="0"/>
              <a:t>cuerposegundapagina.htm</a:t>
            </a:r>
            <a:endParaRPr lang="es-ES_tradnl" sz="1600" dirty="0" smtClean="0"/>
          </a:p>
          <a:p>
            <a:pPr algn="ctr"/>
            <a:endParaRPr lang="es-ES_tradnl" sz="16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81200" y="914819"/>
            <a:ext cx="4963489" cy="3721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uadroTexto 4"/>
          <p:cNvSpPr txBox="1"/>
          <p:nvPr/>
        </p:nvSpPr>
        <p:spPr>
          <a:xfrm>
            <a:off x="1524000" y="4636815"/>
            <a:ext cx="5867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1600" dirty="0" smtClean="0"/>
              <a:t>Figura 12:</a:t>
            </a:r>
            <a:r>
              <a:rPr lang="es-ES_tradnl" sz="1600" dirty="0" smtClean="0"/>
              <a:t> Muñeca </a:t>
            </a:r>
            <a:r>
              <a:rPr lang="es-ES_tradnl" sz="1600" dirty="0" smtClean="0"/>
              <a:t>de porcelana, </a:t>
            </a:r>
            <a:r>
              <a:rPr lang="es-ES_tradnl" sz="1600" dirty="0" err="1" smtClean="0"/>
              <a:t>Taringa</a:t>
            </a:r>
            <a:r>
              <a:rPr lang="es-ES_tradnl" sz="1600" dirty="0" smtClean="0"/>
              <a:t>, Algunas cosas sobre las muñecas, 2014. Disponible en: http://</a:t>
            </a:r>
            <a:r>
              <a:rPr lang="es-ES_tradnl" sz="1600" dirty="0" err="1" smtClean="0"/>
              <a:t>www.taringa.net</a:t>
            </a:r>
            <a:r>
              <a:rPr lang="es-ES_tradnl" sz="1600" dirty="0" smtClean="0"/>
              <a:t>/posts/imagenes/17756803/Algunas-cosas-sobre-las-</a:t>
            </a:r>
            <a:r>
              <a:rPr lang="es-ES_tradnl" sz="1600" dirty="0" err="1" smtClean="0"/>
              <a:t>munecas.html</a:t>
            </a:r>
            <a:endParaRPr lang="es-ES_tradnl" sz="1600" dirty="0" smtClean="0"/>
          </a:p>
          <a:p>
            <a:pPr algn="ctr"/>
            <a:endParaRPr lang="es-ES_tradnl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1143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s-ES_tradnl" sz="2400" b="1" dirty="0"/>
              <a:t>Los juguetes y su significado en </a:t>
            </a:r>
            <a:r>
              <a:rPr lang="es-ES_tradnl" sz="2400" b="1" dirty="0" smtClean="0"/>
              <a:t>la</a:t>
            </a:r>
          </a:p>
          <a:p>
            <a:pPr>
              <a:buNone/>
            </a:pPr>
            <a:r>
              <a:rPr lang="es-ES_tradnl" sz="2400" b="1" dirty="0" smtClean="0"/>
              <a:t>infancia</a:t>
            </a:r>
            <a:r>
              <a:rPr lang="es-ES_tradnl" sz="2400" dirty="0" smtClean="0"/>
              <a:t> </a:t>
            </a:r>
            <a:endParaRPr lang="es-ES_tradnl" sz="2400" dirty="0"/>
          </a:p>
        </p:txBody>
      </p:sp>
      <p:sp>
        <p:nvSpPr>
          <p:cNvPr id="4" name="CuadroTexto 3"/>
          <p:cNvSpPr txBox="1"/>
          <p:nvPr/>
        </p:nvSpPr>
        <p:spPr>
          <a:xfrm>
            <a:off x="457200" y="2133600"/>
            <a:ext cx="82296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_tradnl" sz="2000" dirty="0"/>
              <a:t>De acuerdo a De </a:t>
            </a:r>
            <a:r>
              <a:rPr lang="es-ES_tradnl" sz="2000" dirty="0" err="1"/>
              <a:t>Konn</a:t>
            </a:r>
            <a:r>
              <a:rPr lang="es-ES_tradnl" sz="2000" dirty="0"/>
              <a:t> (2006), los juguetes son una parte primordial para el crecimiento y desarrollo intelectual y creativo dentro de la infancia. Estos objetos se convierten en grandes amigos para los niños y las niñas, pueden llegar a ser tan admirables que se convierten en un modelo a seguir, transformando su personalidad en la del juguete</a:t>
            </a:r>
            <a:r>
              <a:rPr lang="es-ES_tradnl" sz="2000" u="sng" dirty="0"/>
              <a:t>,</a:t>
            </a:r>
            <a:r>
              <a:rPr lang="es-ES_tradnl" sz="2000" dirty="0"/>
              <a:t> creando de esta manera un </a:t>
            </a:r>
            <a:r>
              <a:rPr lang="es-ES_tradnl" sz="2000" i="1" dirty="0"/>
              <a:t>alter ego</a:t>
            </a:r>
            <a:r>
              <a:rPr lang="es-ES_tradnl" sz="2000" dirty="0"/>
              <a:t>. Tanto las niñas como los niños toman como real a el personaje de sus juegos y </a:t>
            </a:r>
            <a:r>
              <a:rPr lang="es-ES_tradnl" sz="2000" dirty="0" smtClean="0"/>
              <a:t>juguetes</a:t>
            </a:r>
            <a:r>
              <a:rPr lang="es-ES_tradnl" sz="2000" dirty="0" smtClean="0"/>
              <a:t>, </a:t>
            </a:r>
            <a:r>
              <a:rPr lang="es-ES_tradnl" sz="2000" dirty="0"/>
              <a:t>que se pierden en ellos, pierden la noción de la realidad y comienzan a vivir en su propio mundo de fantasías. </a:t>
            </a:r>
          </a:p>
          <a:p>
            <a:pPr algn="just"/>
            <a:endParaRPr lang="es-ES_trad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609600"/>
            <a:ext cx="3276600" cy="457200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es-ES_tradnl" sz="2400" b="1" dirty="0"/>
              <a:t>Juguetes modernos</a:t>
            </a:r>
            <a:endParaRPr lang="es-ES_tradnl" sz="2400" dirty="0"/>
          </a:p>
          <a:p>
            <a:pPr>
              <a:buNone/>
            </a:pPr>
            <a:endParaRPr lang="es-ES_tradnl" sz="2400" dirty="0"/>
          </a:p>
        </p:txBody>
      </p:sp>
      <p:sp>
        <p:nvSpPr>
          <p:cNvPr id="4" name="CuadroTexto 3"/>
          <p:cNvSpPr txBox="1"/>
          <p:nvPr/>
        </p:nvSpPr>
        <p:spPr>
          <a:xfrm>
            <a:off x="457200" y="1958876"/>
            <a:ext cx="8458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_tradnl" dirty="0"/>
              <a:t>Durante mucho tiempo los juguetes para niñas representaban la maternidad y las          amas de casa, en la actualidad esto se ha ido diluyendo poco a poco ya que las nuevas muñecas son imitación de personajes de TV o de películas como las princesas de Disney. Estas figuras son los nuevos modelos de muchas niñas, sin embargo siguen existiendo los juguetes de maternidad y de hogar modernizados. Las muñecas cada vez son más realistas, imitando las funciones biológicas de un bebé real como ir al baño, comer, vomitar, llorar y hablar. </a:t>
            </a:r>
          </a:p>
          <a:p>
            <a:endParaRPr lang="es-ES_trad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_tradnl" sz="1800" dirty="0" smtClean="0"/>
              <a:t/>
            </a:r>
            <a:br>
              <a:rPr lang="es-ES_tradnl" sz="1800" dirty="0" smtClean="0"/>
            </a:br>
            <a:r>
              <a:rPr lang="es-ES_tradnl" sz="1800" b="1" dirty="0"/>
              <a:t> </a:t>
            </a:r>
            <a:r>
              <a:rPr lang="es-ES_tradnl" sz="1800" dirty="0" smtClean="0"/>
              <a:t/>
            </a:r>
            <a:br>
              <a:rPr lang="es-ES_tradnl" sz="1800" dirty="0" smtClean="0"/>
            </a:br>
            <a:r>
              <a:rPr lang="es-ES_tradnl" sz="1800" b="1" dirty="0" smtClean="0"/>
              <a:t> </a:t>
            </a:r>
            <a:r>
              <a:rPr lang="es-ES_tradnl" sz="1800" b="1" dirty="0"/>
              <a:t>EL ROL DE LA MUJER EN LA HISTORIA</a:t>
            </a:r>
            <a:r>
              <a:rPr lang="es-ES_tradnl" sz="1800" dirty="0"/>
              <a:t/>
            </a:r>
            <a:br>
              <a:rPr lang="es-ES_tradnl" sz="1800" dirty="0"/>
            </a:br>
            <a:endParaRPr lang="es-ES_tradnl" sz="18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1417638"/>
            <a:ext cx="5016500" cy="4059595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1752600" y="5638800"/>
            <a:ext cx="5867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1600" dirty="0" smtClean="0"/>
              <a:t>Figura 1</a:t>
            </a:r>
            <a:r>
              <a:rPr lang="es-ES_tradnl" sz="1600" dirty="0" smtClean="0"/>
              <a:t>: Mujer </a:t>
            </a:r>
            <a:r>
              <a:rPr lang="es-ES_tradnl" sz="1600" dirty="0" smtClean="0"/>
              <a:t>tejiendo, trabajo textil, Wikipedia. Disponible en: </a:t>
            </a:r>
            <a:r>
              <a:rPr lang="es-ES_tradnl" sz="1600" dirty="0" smtClean="0"/>
              <a:t>http://</a:t>
            </a:r>
            <a:r>
              <a:rPr lang="es-ES_tradnl" sz="1600" dirty="0" err="1" smtClean="0"/>
              <a:t>es.wikipedia.org</a:t>
            </a:r>
            <a:r>
              <a:rPr lang="es-ES_tradnl" sz="1600" dirty="0" smtClean="0"/>
              <a:t>/</a:t>
            </a:r>
            <a:r>
              <a:rPr lang="es-ES_tradnl" sz="1600" dirty="0" err="1" smtClean="0"/>
              <a:t>wiki</a:t>
            </a:r>
            <a:r>
              <a:rPr lang="es-ES_tradnl" sz="1600" dirty="0" smtClean="0"/>
              <a:t>/Mujer</a:t>
            </a:r>
          </a:p>
          <a:p>
            <a:pPr algn="ctr"/>
            <a:endParaRPr lang="es-ES_tradnl" sz="16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676400" y="5372100"/>
            <a:ext cx="5715000" cy="952499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s-ES_tradnl" sz="1600" dirty="0" smtClean="0"/>
              <a:t>Figura 13: Muñeco bebé recién nacido hiperrealista, </a:t>
            </a:r>
            <a:r>
              <a:rPr lang="es-ES_tradnl" sz="1600" dirty="0" err="1" smtClean="0"/>
              <a:t>Juguetodo</a:t>
            </a:r>
            <a:r>
              <a:rPr lang="es-ES_tradnl" sz="1600" dirty="0" smtClean="0"/>
              <a:t>. Disponible en: </a:t>
            </a:r>
            <a:r>
              <a:rPr lang="es-ES_tradnl" sz="1600" dirty="0" err="1" smtClean="0"/>
              <a:t>www.juguetodo.com</a:t>
            </a:r>
            <a:r>
              <a:rPr lang="es-ES_tradnl" sz="1600" dirty="0" smtClean="0"/>
              <a:t>/Berenguer/</a:t>
            </a:r>
            <a:r>
              <a:rPr lang="es-ES_tradnl" sz="1600" dirty="0" err="1" smtClean="0"/>
              <a:t>Mu!ecas_Boutique</a:t>
            </a:r>
            <a:r>
              <a:rPr lang="es-ES_tradnl" sz="1600" dirty="0" smtClean="0"/>
              <a:t>/</a:t>
            </a:r>
            <a:r>
              <a:rPr lang="es-ES_tradnl" sz="1600" dirty="0" err="1" smtClean="0"/>
              <a:t>Lucas_ranita</a:t>
            </a:r>
            <a:endParaRPr lang="es-ES_tradnl" sz="1600" dirty="0" smtClean="0"/>
          </a:p>
          <a:p>
            <a:pPr algn="ctr">
              <a:buNone/>
            </a:pPr>
            <a:r>
              <a:rPr lang="es-ES_tradnl" sz="1600" dirty="0" smtClean="0"/>
              <a:t> </a:t>
            </a:r>
            <a:endParaRPr lang="es-ES_tradnl" sz="1600" dirty="0"/>
          </a:p>
        </p:txBody>
      </p:sp>
      <p:pic>
        <p:nvPicPr>
          <p:cNvPr id="4" name="Imagen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50459" y="495344"/>
            <a:ext cx="2969341" cy="4763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514600" y="5151437"/>
            <a:ext cx="4114800" cy="1020763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s-ES_tradnl" sz="1600" dirty="0" smtClean="0"/>
              <a:t>Figura 14: Cocina para niñas, </a:t>
            </a:r>
            <a:r>
              <a:rPr lang="es-ES_tradnl" sz="1600" dirty="0" err="1" smtClean="0"/>
              <a:t>Polyvore</a:t>
            </a:r>
            <a:r>
              <a:rPr lang="es-ES_tradnl" sz="1600" dirty="0" smtClean="0"/>
              <a:t> </a:t>
            </a:r>
            <a:r>
              <a:rPr lang="es-ES_tradnl" sz="1600" dirty="0" err="1" smtClean="0"/>
              <a:t>Dolls</a:t>
            </a:r>
            <a:r>
              <a:rPr lang="es-ES_tradnl" sz="1600" dirty="0" smtClean="0"/>
              <a:t>, 2015. Disponible en: http://</a:t>
            </a:r>
            <a:r>
              <a:rPr lang="es-ES_tradnl" sz="1600" dirty="0" err="1" smtClean="0"/>
              <a:t>www.polyvore.com</a:t>
            </a:r>
            <a:r>
              <a:rPr lang="es-ES_tradnl" sz="1600" dirty="0" smtClean="0"/>
              <a:t>/</a:t>
            </a:r>
            <a:r>
              <a:rPr lang="es-ES_tradnl" sz="1600" dirty="0" err="1" smtClean="0"/>
              <a:t>dolls</a:t>
            </a:r>
            <a:r>
              <a:rPr lang="es-ES_tradnl" sz="1600" dirty="0" smtClean="0"/>
              <a:t>/</a:t>
            </a:r>
            <a:r>
              <a:rPr lang="es-ES_tradnl" sz="1600" dirty="0" err="1" smtClean="0"/>
              <a:t>collection?id</a:t>
            </a:r>
            <a:r>
              <a:rPr lang="es-ES_tradnl" sz="1600" dirty="0" smtClean="0"/>
              <a:t>=2621877</a:t>
            </a:r>
          </a:p>
          <a:p>
            <a:pPr algn="ctr">
              <a:buNone/>
            </a:pPr>
            <a:endParaRPr lang="es-ES_tradnl" sz="1600" dirty="0"/>
          </a:p>
        </p:txBody>
      </p:sp>
      <p:pic>
        <p:nvPicPr>
          <p:cNvPr id="4" name="Imagen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99510" y="570710"/>
            <a:ext cx="4382290" cy="4382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5410200"/>
            <a:ext cx="8229600" cy="792163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s-ES_tradnl" sz="1600" dirty="0" smtClean="0"/>
              <a:t>Figura 15: Tabla de planchar para niñas, </a:t>
            </a:r>
            <a:r>
              <a:rPr lang="es-ES_tradnl" sz="1600" dirty="0" err="1" smtClean="0"/>
              <a:t>Juguetoon</a:t>
            </a:r>
            <a:r>
              <a:rPr lang="es-ES_tradnl" sz="1600" dirty="0" smtClean="0"/>
              <a:t> Minnie Mouse tabla de planchar desde 1959. Disponible en: http://</a:t>
            </a:r>
            <a:r>
              <a:rPr lang="es-ES_tradnl" sz="1600" dirty="0" err="1" smtClean="0"/>
              <a:t>www.ipastora.com</a:t>
            </a:r>
            <a:r>
              <a:rPr lang="es-ES_tradnl" sz="1600" dirty="0" smtClean="0"/>
              <a:t>/</a:t>
            </a:r>
            <a:r>
              <a:rPr lang="es-ES_tradnl" sz="1600" dirty="0" err="1" smtClean="0"/>
              <a:t>minnie</a:t>
            </a:r>
            <a:r>
              <a:rPr lang="es-ES_tradnl" sz="1600" dirty="0" smtClean="0"/>
              <a:t>-y-</a:t>
            </a:r>
            <a:r>
              <a:rPr lang="es-ES_tradnl" sz="1600" dirty="0" err="1" smtClean="0"/>
              <a:t>mickey</a:t>
            </a:r>
            <a:r>
              <a:rPr lang="es-ES_tradnl" sz="1600" dirty="0" smtClean="0"/>
              <a:t>-</a:t>
            </a:r>
            <a:r>
              <a:rPr lang="es-ES_tradnl" sz="1600" dirty="0" err="1" smtClean="0"/>
              <a:t>mouse</a:t>
            </a:r>
            <a:r>
              <a:rPr lang="es-ES_tradnl" sz="1600" dirty="0" smtClean="0"/>
              <a:t>/971-</a:t>
            </a:r>
            <a:r>
              <a:rPr lang="es-ES_tradnl" sz="1600" dirty="0" err="1" smtClean="0"/>
              <a:t>minnie</a:t>
            </a:r>
            <a:r>
              <a:rPr lang="es-ES_tradnl" sz="1600" dirty="0" smtClean="0"/>
              <a:t>-</a:t>
            </a:r>
            <a:r>
              <a:rPr lang="es-ES_tradnl" sz="1600" dirty="0" err="1" smtClean="0"/>
              <a:t>mouse</a:t>
            </a:r>
            <a:r>
              <a:rPr lang="es-ES_tradnl" sz="1600" dirty="0" smtClean="0"/>
              <a:t>-tabla-de-planchar-</a:t>
            </a:r>
            <a:r>
              <a:rPr lang="es-ES_tradnl" sz="1600" dirty="0" err="1" smtClean="0"/>
              <a:t>dede</a:t>
            </a:r>
            <a:r>
              <a:rPr lang="es-ES_tradnl" sz="1600" dirty="0" smtClean="0"/>
              <a:t>-19589.</a:t>
            </a:r>
            <a:r>
              <a:rPr lang="es-ES_tradnl" sz="1600" dirty="0" err="1" smtClean="0"/>
              <a:t>html</a:t>
            </a:r>
            <a:endParaRPr lang="es-ES_tradnl" sz="1600" dirty="0" smtClean="0"/>
          </a:p>
          <a:p>
            <a:pPr algn="ctr">
              <a:buNone/>
            </a:pPr>
            <a:endParaRPr lang="es-ES_tradnl" sz="1600" dirty="0"/>
          </a:p>
        </p:txBody>
      </p:sp>
      <p:pic>
        <p:nvPicPr>
          <p:cNvPr id="4" name="Imagen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646910"/>
            <a:ext cx="4534690" cy="4534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5105400"/>
            <a:ext cx="8229600" cy="71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s-ES_tradnl" sz="1600" dirty="0" smtClean="0"/>
              <a:t>Figura 16: Princesas de Disney, </a:t>
            </a:r>
            <a:r>
              <a:rPr lang="es-ES_tradnl" sz="1600" dirty="0" err="1" smtClean="0"/>
              <a:t>Citytoys</a:t>
            </a:r>
            <a:r>
              <a:rPr lang="es-ES_tradnl" sz="1600" dirty="0" smtClean="0"/>
              <a:t> Colección de princesas de Disney, 2013. Disponible en: http://</a:t>
            </a:r>
            <a:r>
              <a:rPr lang="es-ES_tradnl" sz="1600" dirty="0" err="1" smtClean="0"/>
              <a:t>www.citytoys.mx</a:t>
            </a:r>
            <a:r>
              <a:rPr lang="es-ES_tradnl" sz="1600" dirty="0" smtClean="0"/>
              <a:t>/producto/T1839.</a:t>
            </a:r>
            <a:r>
              <a:rPr lang="es-ES_tradnl" sz="1600" dirty="0" err="1" smtClean="0"/>
              <a:t>html</a:t>
            </a:r>
            <a:endParaRPr lang="es-ES_tradnl" sz="1600" dirty="0" smtClean="0"/>
          </a:p>
          <a:p>
            <a:pPr algn="ctr">
              <a:buNone/>
            </a:pPr>
            <a:endParaRPr lang="es-ES_tradnl" sz="1600" dirty="0"/>
          </a:p>
        </p:txBody>
      </p:sp>
      <p:pic>
        <p:nvPicPr>
          <p:cNvPr id="4" name="Imagen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90466" y="457200"/>
            <a:ext cx="4743734" cy="4743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64801" y="736001"/>
            <a:ext cx="4216999" cy="421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uadroTexto 4"/>
          <p:cNvSpPr txBox="1"/>
          <p:nvPr/>
        </p:nvSpPr>
        <p:spPr>
          <a:xfrm>
            <a:off x="2362200" y="4953000"/>
            <a:ext cx="4648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1600" dirty="0" smtClean="0"/>
              <a:t>Figura 17: Busto para peinar y maquillar Barbie, Party </a:t>
            </a:r>
            <a:r>
              <a:rPr lang="es-ES_tradnl" sz="1600" dirty="0" err="1" smtClean="0"/>
              <a:t>Depot</a:t>
            </a:r>
            <a:r>
              <a:rPr lang="es-ES_tradnl" sz="1600" dirty="0" smtClean="0"/>
              <a:t> donde la fiesta comienza. Disponible en: http://</a:t>
            </a:r>
            <a:r>
              <a:rPr lang="es-ES_tradnl" sz="1600" dirty="0" err="1" smtClean="0"/>
              <a:t>www.partydepot.com.ve</a:t>
            </a:r>
            <a:r>
              <a:rPr lang="es-ES_tradnl" sz="1600" dirty="0" smtClean="0"/>
              <a:t>/</a:t>
            </a:r>
            <a:r>
              <a:rPr lang="es-ES_tradnl" sz="1600" dirty="0" err="1" smtClean="0"/>
              <a:t>products</a:t>
            </a:r>
            <a:r>
              <a:rPr lang="es-ES_tradnl" sz="1600" dirty="0" smtClean="0"/>
              <a:t>/4773/Torso%20de%20Barbie%20para%20Peinar</a:t>
            </a:r>
          </a:p>
          <a:p>
            <a:pPr algn="ctr"/>
            <a:endParaRPr lang="es-ES_tradnl" sz="16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4876800"/>
            <a:ext cx="8229600" cy="10207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s-ES_tradnl" sz="1600" dirty="0" smtClean="0"/>
              <a:t>Figura 18: Barbie musulmana fulla, </a:t>
            </a:r>
            <a:r>
              <a:rPr lang="es-ES_tradnl" sz="1600" dirty="0" err="1" smtClean="0"/>
              <a:t>Wikia</a:t>
            </a:r>
            <a:r>
              <a:rPr lang="es-ES_tradnl" sz="1600" dirty="0" smtClean="0"/>
              <a:t> Barbie </a:t>
            </a:r>
            <a:r>
              <a:rPr lang="es-ES_tradnl" sz="1600" dirty="0" err="1" smtClean="0"/>
              <a:t>dream</a:t>
            </a:r>
            <a:r>
              <a:rPr lang="es-ES_tradnl" sz="1600" dirty="0" smtClean="0"/>
              <a:t> Wiki Fulla. Disponible en: </a:t>
            </a:r>
            <a:r>
              <a:rPr lang="es-ES_tradnl" sz="1600" dirty="0" err="1" smtClean="0"/>
              <a:t>www.barbie.wikia.com</a:t>
            </a:r>
            <a:r>
              <a:rPr lang="es-ES_tradnl" sz="1600" dirty="0" smtClean="0"/>
              <a:t>/</a:t>
            </a:r>
            <a:r>
              <a:rPr lang="es-ES_tradnl" sz="1600" dirty="0" err="1" smtClean="0"/>
              <a:t>wiki</a:t>
            </a:r>
            <a:r>
              <a:rPr lang="es-ES_tradnl" sz="1600" dirty="0" smtClean="0"/>
              <a:t>/Fulla</a:t>
            </a:r>
          </a:p>
          <a:p>
            <a:pPr algn="ctr">
              <a:buNone/>
            </a:pPr>
            <a:endParaRPr lang="es-ES_tradnl" sz="1600" dirty="0"/>
          </a:p>
        </p:txBody>
      </p:sp>
      <p:pic>
        <p:nvPicPr>
          <p:cNvPr id="4" name="Imagen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3079" y="1524000"/>
            <a:ext cx="5235921" cy="3122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1143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s-ES_tradnl" sz="2400" b="1" dirty="0"/>
              <a:t>Propagandas, programas y medios </a:t>
            </a:r>
            <a:r>
              <a:rPr lang="es-ES_tradnl" sz="2400" b="1" dirty="0" smtClean="0"/>
              <a:t>de</a:t>
            </a:r>
          </a:p>
          <a:p>
            <a:pPr>
              <a:buNone/>
            </a:pPr>
            <a:r>
              <a:rPr lang="es-ES_tradnl" sz="2400" b="1" dirty="0" smtClean="0"/>
              <a:t>comunicación</a:t>
            </a:r>
            <a:endParaRPr lang="es-ES_tradnl" sz="2400" dirty="0"/>
          </a:p>
          <a:p>
            <a:pPr>
              <a:buNone/>
            </a:pPr>
            <a:endParaRPr lang="es-ES_tradnl" sz="2400" dirty="0"/>
          </a:p>
        </p:txBody>
      </p:sp>
      <p:sp>
        <p:nvSpPr>
          <p:cNvPr id="4" name="CuadroTexto 3"/>
          <p:cNvSpPr txBox="1"/>
          <p:nvPr/>
        </p:nvSpPr>
        <p:spPr>
          <a:xfrm>
            <a:off x="304800" y="1981200"/>
            <a:ext cx="8686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_tradnl" sz="2000" dirty="0"/>
              <a:t>Los medios de comunicación también han jugado un papel importante dentro del mundo de los juguetes. Estos medios tienen mucho que ver con la </a:t>
            </a:r>
            <a:r>
              <a:rPr lang="es-ES_tradnl" sz="2000" dirty="0" err="1"/>
              <a:t>estetización</a:t>
            </a:r>
            <a:r>
              <a:rPr lang="es-ES_tradnl" sz="2000" dirty="0"/>
              <a:t> de lo femenino. A través de estos canales  se comercializan los cánones de belleza. Es por medio de los anuncios publicitarios y los comerciales de televisión que venden información a las mentes más vulnerables, las mentes de las niñas, a parte de vender también manipulan su pensamiento.</a:t>
            </a:r>
            <a:r>
              <a:rPr lang="es-ES_tradnl" sz="2000" dirty="0" smtClean="0"/>
              <a:t> </a:t>
            </a:r>
            <a:endParaRPr lang="es-ES_tradnl" sz="20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905000" y="4953000"/>
            <a:ext cx="5638800" cy="914399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es-ES_tradnl" sz="2000" dirty="0" smtClean="0"/>
              <a:t>Figura 19: </a:t>
            </a:r>
            <a:r>
              <a:rPr lang="es-ES_tradnl" sz="2000" dirty="0" err="1" smtClean="0"/>
              <a:t>Monster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High</a:t>
            </a:r>
            <a:r>
              <a:rPr lang="es-ES_tradnl" sz="2000" u="sng" dirty="0" smtClean="0"/>
              <a:t>,</a:t>
            </a:r>
            <a:r>
              <a:rPr lang="es-ES_tradnl" sz="2000" dirty="0" smtClean="0"/>
              <a:t> Sé tu misma sé única sé </a:t>
            </a:r>
            <a:r>
              <a:rPr lang="es-ES_tradnl" sz="2000" dirty="0" err="1" smtClean="0"/>
              <a:t>mostruosa</a:t>
            </a:r>
            <a:r>
              <a:rPr lang="es-ES_tradnl" sz="2000" dirty="0" smtClean="0"/>
              <a:t>, </a:t>
            </a:r>
            <a:r>
              <a:rPr lang="es-ES_tradnl" sz="2000" dirty="0" err="1" smtClean="0"/>
              <a:t>Montruo</a:t>
            </a:r>
            <a:r>
              <a:rPr lang="es-ES_tradnl" sz="2000" dirty="0" smtClean="0"/>
              <a:t>- secretos, 2015. Disponible en: http://</a:t>
            </a:r>
            <a:r>
              <a:rPr lang="es-ES_tradnl" sz="2000" dirty="0" err="1" smtClean="0"/>
              <a:t>www.monsterhigh.com</a:t>
            </a:r>
            <a:r>
              <a:rPr lang="es-ES_tradnl" sz="2000" dirty="0" smtClean="0"/>
              <a:t>/es-es/</a:t>
            </a:r>
            <a:r>
              <a:rPr lang="es-ES_tradnl" sz="2000" dirty="0" err="1" smtClean="0"/>
              <a:t>characterblogs</a:t>
            </a:r>
            <a:r>
              <a:rPr lang="es-ES_tradnl" sz="2000" dirty="0" smtClean="0"/>
              <a:t>/blog-</a:t>
            </a:r>
            <a:r>
              <a:rPr lang="es-ES_tradnl" sz="2000" dirty="0" err="1" smtClean="0"/>
              <a:t>landing.html</a:t>
            </a:r>
            <a:endParaRPr lang="es-ES_tradnl" sz="2000" dirty="0" smtClean="0"/>
          </a:p>
          <a:p>
            <a:pPr algn="ctr">
              <a:buNone/>
            </a:pPr>
            <a:endParaRPr lang="es-ES_tradnl" sz="2000" dirty="0"/>
          </a:p>
        </p:txBody>
      </p:sp>
      <p:pic>
        <p:nvPicPr>
          <p:cNvPr id="4" name="Imagen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1066800"/>
            <a:ext cx="5801689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5257800"/>
            <a:ext cx="8229600" cy="71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s-ES_tradnl" sz="1600" dirty="0" smtClean="0"/>
              <a:t>Figura 20: video musical California </a:t>
            </a:r>
            <a:r>
              <a:rPr lang="es-ES_tradnl" sz="1600" dirty="0" err="1" smtClean="0"/>
              <a:t>Gurls</a:t>
            </a:r>
            <a:r>
              <a:rPr lang="es-ES_tradnl" sz="1600" dirty="0" smtClean="0"/>
              <a:t>, </a:t>
            </a:r>
            <a:r>
              <a:rPr lang="es-ES_tradnl" sz="1600" dirty="0" err="1" smtClean="0"/>
              <a:t>katty</a:t>
            </a:r>
            <a:r>
              <a:rPr lang="es-ES_tradnl" sz="1600" dirty="0" smtClean="0"/>
              <a:t> Perry </a:t>
            </a:r>
            <a:r>
              <a:rPr lang="es-ES_tradnl" sz="1600" dirty="0" err="1" smtClean="0"/>
              <a:t>ft</a:t>
            </a:r>
            <a:r>
              <a:rPr lang="es-ES_tradnl" sz="1600" dirty="0" smtClean="0"/>
              <a:t> </a:t>
            </a:r>
            <a:r>
              <a:rPr lang="es-ES_tradnl" sz="1600" dirty="0" err="1" smtClean="0"/>
              <a:t>Snoop</a:t>
            </a:r>
            <a:r>
              <a:rPr lang="es-ES_tradnl" sz="1600" dirty="0" smtClean="0"/>
              <a:t> Dog, </a:t>
            </a:r>
            <a:r>
              <a:rPr lang="es-ES_tradnl" sz="1600" dirty="0" err="1" smtClean="0"/>
              <a:t>youtube</a:t>
            </a:r>
            <a:r>
              <a:rPr lang="es-ES_tradnl" sz="1600" dirty="0" smtClean="0"/>
              <a:t>, 2010. Disponible en: </a:t>
            </a:r>
            <a:r>
              <a:rPr lang="es-ES_tradnl" sz="1600" dirty="0" err="1" smtClean="0"/>
              <a:t>https</a:t>
            </a:r>
            <a:r>
              <a:rPr lang="es-ES_tradnl" sz="1600" dirty="0" smtClean="0"/>
              <a:t>://</a:t>
            </a:r>
            <a:r>
              <a:rPr lang="es-ES_tradnl" sz="1600" dirty="0" err="1" smtClean="0"/>
              <a:t>www.youtube.com</a:t>
            </a:r>
            <a:r>
              <a:rPr lang="es-ES_tradnl" sz="1600" dirty="0" smtClean="0"/>
              <a:t>/</a:t>
            </a:r>
            <a:r>
              <a:rPr lang="es-ES_tradnl" sz="1600" dirty="0" err="1" smtClean="0"/>
              <a:t>watch?v</a:t>
            </a:r>
            <a:r>
              <a:rPr lang="es-ES_tradnl" sz="1600" dirty="0" smtClean="0"/>
              <a:t>=F57P9C4SAW4</a:t>
            </a:r>
          </a:p>
          <a:p>
            <a:pPr algn="ctr">
              <a:buNone/>
            </a:pPr>
            <a:endParaRPr lang="es-ES_tradnl" sz="1600" dirty="0"/>
          </a:p>
        </p:txBody>
      </p:sp>
      <p:pic>
        <p:nvPicPr>
          <p:cNvPr id="4" name="Imagen 3" descr="Captura de pantalla 2015-05-17 a las 19.51.4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075" y="790575"/>
            <a:ext cx="7265325" cy="4162425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6356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s-ES_tradnl" sz="2400" b="1" dirty="0"/>
              <a:t>Juguetes en el campo artístico</a:t>
            </a:r>
            <a:r>
              <a:rPr lang="es-ES_tradnl" sz="2400" dirty="0" smtClean="0"/>
              <a:t> </a:t>
            </a:r>
            <a:endParaRPr lang="es-ES_tradnl" sz="2400" dirty="0"/>
          </a:p>
        </p:txBody>
      </p:sp>
      <p:pic>
        <p:nvPicPr>
          <p:cNvPr id="4" name="Imagen 3" descr="::5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04552" y="1295400"/>
            <a:ext cx="2386648" cy="4201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uadroTexto 4"/>
          <p:cNvSpPr txBox="1"/>
          <p:nvPr/>
        </p:nvSpPr>
        <p:spPr>
          <a:xfrm>
            <a:off x="1066800" y="5638800"/>
            <a:ext cx="7086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1600" dirty="0" smtClean="0"/>
              <a:t>Figura 21:</a:t>
            </a:r>
            <a:r>
              <a:rPr lang="es-ES_tradnl" sz="1600" b="1" i="1" dirty="0" smtClean="0"/>
              <a:t> </a:t>
            </a:r>
            <a:r>
              <a:rPr lang="es-ES_tradnl" sz="1600" i="1" dirty="0" err="1" smtClean="0"/>
              <a:t>Booty</a:t>
            </a:r>
            <a:r>
              <a:rPr lang="es-ES_tradnl" sz="1600" i="1" dirty="0" smtClean="0"/>
              <a:t> </a:t>
            </a:r>
            <a:r>
              <a:rPr lang="es-ES_tradnl" sz="1600" i="1" dirty="0" err="1" smtClean="0"/>
              <a:t>babe</a:t>
            </a:r>
            <a:r>
              <a:rPr lang="es-ES_tradnl" sz="1600" i="1" dirty="0" smtClean="0"/>
              <a:t>, </a:t>
            </a:r>
            <a:r>
              <a:rPr lang="es-ES_tradnl" sz="1600" dirty="0" smtClean="0"/>
              <a:t>resina, 11,5 pulgadas. Disponible en Louis </a:t>
            </a:r>
            <a:r>
              <a:rPr lang="es-ES_tradnl" sz="1600" dirty="0" err="1" smtClean="0"/>
              <a:t>Bou</a:t>
            </a:r>
            <a:r>
              <a:rPr lang="es-ES_tradnl" sz="1600" dirty="0" smtClean="0"/>
              <a:t>. </a:t>
            </a:r>
            <a:r>
              <a:rPr lang="es-ES_tradnl" sz="1600" dirty="0" err="1" smtClean="0"/>
              <a:t>Toy</a:t>
            </a:r>
            <a:r>
              <a:rPr lang="es-ES_tradnl" sz="1600" dirty="0" smtClean="0"/>
              <a:t> </a:t>
            </a:r>
            <a:r>
              <a:rPr lang="es-ES_tradnl" sz="1600" dirty="0" err="1" smtClean="0"/>
              <a:t>lan</a:t>
            </a:r>
            <a:r>
              <a:rPr lang="es-ES_tradnl" sz="1600" dirty="0" smtClean="0"/>
              <a:t>. Barcelona, ed. </a:t>
            </a:r>
            <a:r>
              <a:rPr lang="es-ES_tradnl" sz="1600" dirty="0" err="1" smtClean="0"/>
              <a:t>monsa</a:t>
            </a:r>
            <a:r>
              <a:rPr lang="es-ES_tradnl" sz="1600" dirty="0" smtClean="0"/>
              <a:t>, 2009</a:t>
            </a:r>
          </a:p>
          <a:p>
            <a:pPr algn="ctr"/>
            <a:r>
              <a:rPr lang="es-ES_tradnl" sz="1600" dirty="0" smtClean="0"/>
              <a:t> </a:t>
            </a:r>
          </a:p>
          <a:p>
            <a:pPr algn="ctr"/>
            <a:endParaRPr lang="es-ES_tradnl" sz="1600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1000" y="5257800"/>
            <a:ext cx="8229600" cy="487363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s-ES_tradnl" sz="1600" dirty="0" smtClean="0"/>
              <a:t>Figura 2</a:t>
            </a:r>
            <a:r>
              <a:rPr lang="es-ES_tradnl" sz="1600" dirty="0" smtClean="0"/>
              <a:t>: Trabajo en comunidad, </a:t>
            </a:r>
            <a:r>
              <a:rPr lang="es-ES_tradnl" sz="1600" dirty="0" err="1" smtClean="0"/>
              <a:t>L</a:t>
            </a:r>
            <a:r>
              <a:rPr lang="es-ES_tradnl" sz="1600" dirty="0" err="1" smtClean="0"/>
              <a:t>`Armari</a:t>
            </a:r>
            <a:r>
              <a:rPr lang="es-ES_tradnl" sz="1600" dirty="0" smtClean="0"/>
              <a:t> </a:t>
            </a:r>
            <a:r>
              <a:rPr lang="es-ES_tradnl" sz="1600" dirty="0" err="1" smtClean="0"/>
              <a:t>Obert</a:t>
            </a:r>
            <a:r>
              <a:rPr lang="es-ES_tradnl" sz="1600" dirty="0" smtClean="0"/>
              <a:t>, 2013. Disponible en:</a:t>
            </a:r>
          </a:p>
          <a:p>
            <a:pPr algn="ctr">
              <a:buNone/>
            </a:pPr>
            <a:r>
              <a:rPr lang="es-ES_tradnl" sz="1600" dirty="0" smtClean="0"/>
              <a:t>http://</a:t>
            </a:r>
            <a:r>
              <a:rPr lang="es-ES_tradnl" sz="1600" dirty="0" err="1" smtClean="0"/>
              <a:t>leopoldest.blogspot.com</a:t>
            </a:r>
            <a:r>
              <a:rPr lang="es-ES_tradnl" sz="1600" dirty="0" smtClean="0"/>
              <a:t>/2013/09/visibilidad-</a:t>
            </a:r>
            <a:r>
              <a:rPr lang="es-ES_tradnl" sz="1600" dirty="0" err="1" smtClean="0"/>
              <a:t>lgtb</a:t>
            </a:r>
            <a:r>
              <a:rPr lang="es-ES_tradnl" sz="1600" dirty="0" smtClean="0"/>
              <a:t>-en-los-</a:t>
            </a:r>
            <a:r>
              <a:rPr lang="es-ES_tradnl" sz="1600" dirty="0" err="1" smtClean="0"/>
              <a:t>museos.html</a:t>
            </a:r>
            <a:r>
              <a:rPr lang="es-ES_tradnl" sz="1600" dirty="0" smtClean="0"/>
              <a:t> </a:t>
            </a:r>
            <a:endParaRPr lang="es-ES_tradnl" sz="16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0400" y="1320800"/>
            <a:ext cx="5080000" cy="355600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5334000"/>
            <a:ext cx="8229600" cy="563563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s-ES_tradnl" sz="1600" dirty="0" smtClean="0"/>
              <a:t>Figura 22: </a:t>
            </a:r>
            <a:r>
              <a:rPr lang="es-ES_tradnl" sz="1600" i="1" dirty="0" err="1" smtClean="0"/>
              <a:t>Zygotic</a:t>
            </a:r>
            <a:r>
              <a:rPr lang="es-ES_tradnl" sz="1600" i="1" dirty="0" smtClean="0"/>
              <a:t> </a:t>
            </a:r>
            <a:r>
              <a:rPr lang="es-ES_tradnl" sz="1600" i="1" dirty="0" err="1" smtClean="0"/>
              <a:t>Acceleration</a:t>
            </a:r>
            <a:r>
              <a:rPr lang="es-ES_tradnl" sz="1600" i="1" dirty="0" smtClean="0"/>
              <a:t>, </a:t>
            </a:r>
            <a:r>
              <a:rPr lang="es-ES_tradnl" sz="1600" i="1" dirty="0" err="1" smtClean="0"/>
              <a:t>Biogenetic</a:t>
            </a:r>
            <a:r>
              <a:rPr lang="es-ES_tradnl" sz="1600" i="1" dirty="0" smtClean="0"/>
              <a:t>, De- </a:t>
            </a:r>
            <a:r>
              <a:rPr lang="es-ES_tradnl" sz="1600" i="1" dirty="0" err="1" smtClean="0"/>
              <a:t>Sublimated</a:t>
            </a:r>
            <a:r>
              <a:rPr lang="es-ES_tradnl" sz="1600" i="1" dirty="0" smtClean="0"/>
              <a:t> </a:t>
            </a:r>
            <a:r>
              <a:rPr lang="es-ES_tradnl" sz="1600" i="1" dirty="0" err="1" smtClean="0"/>
              <a:t>Libidinal</a:t>
            </a:r>
            <a:r>
              <a:rPr lang="es-ES_tradnl" sz="1600" dirty="0" smtClean="0"/>
              <a:t>, fibra de vidrio 150 </a:t>
            </a:r>
            <a:r>
              <a:rPr lang="es-ES_tradnl" sz="1600" dirty="0" err="1" smtClean="0"/>
              <a:t>x</a:t>
            </a:r>
            <a:r>
              <a:rPr lang="es-ES_tradnl" sz="1600" dirty="0" smtClean="0"/>
              <a:t> 180 </a:t>
            </a:r>
            <a:r>
              <a:rPr lang="es-ES_tradnl" sz="1600" dirty="0" err="1" smtClean="0"/>
              <a:t>x</a:t>
            </a:r>
            <a:r>
              <a:rPr lang="es-ES_tradnl" sz="1600" dirty="0" smtClean="0"/>
              <a:t> 140 cm, </a:t>
            </a:r>
            <a:r>
              <a:rPr lang="es-ES_tradnl" sz="1600" dirty="0" err="1" smtClean="0"/>
              <a:t>cltraclctva</a:t>
            </a:r>
            <a:r>
              <a:rPr lang="es-ES_tradnl" sz="1600" dirty="0" smtClean="0"/>
              <a:t> </a:t>
            </a:r>
            <a:r>
              <a:rPr lang="es-ES_tradnl" sz="1600" dirty="0" err="1" smtClean="0"/>
              <a:t>Jake</a:t>
            </a:r>
            <a:r>
              <a:rPr lang="es-ES_tradnl" sz="1600" dirty="0" smtClean="0"/>
              <a:t> y Dinos Chapman el lado horrible del arte, 2013. Disponible en: </a:t>
            </a:r>
            <a:r>
              <a:rPr lang="es-ES_tradnl" sz="1600" dirty="0" err="1" smtClean="0"/>
              <a:t>www.culturacolectiva.com</a:t>
            </a:r>
            <a:r>
              <a:rPr lang="es-ES_tradnl" sz="1600" dirty="0" smtClean="0"/>
              <a:t>/</a:t>
            </a:r>
            <a:r>
              <a:rPr lang="es-ES_tradnl" sz="1600" dirty="0" err="1" smtClean="0"/>
              <a:t>jake</a:t>
            </a:r>
            <a:r>
              <a:rPr lang="es-ES_tradnl" sz="1600" dirty="0" smtClean="0"/>
              <a:t>-dinos-</a:t>
            </a:r>
            <a:r>
              <a:rPr lang="es-ES_tradnl" sz="1600" dirty="0" err="1" smtClean="0"/>
              <a:t>chapman</a:t>
            </a:r>
            <a:r>
              <a:rPr lang="es-ES_tradnl" sz="1600" dirty="0" smtClean="0"/>
              <a:t>-el-lado-horrible-del-arte/</a:t>
            </a:r>
          </a:p>
          <a:p>
            <a:pPr algn="ctr">
              <a:buNone/>
            </a:pPr>
            <a:endParaRPr lang="es-ES_tradnl" sz="1600" dirty="0" smtClean="0"/>
          </a:p>
        </p:txBody>
      </p:sp>
      <p:pic>
        <p:nvPicPr>
          <p:cNvPr id="4" name="Imagen 3" descr="::1206812815_f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26098" y="868998"/>
            <a:ext cx="5241502" cy="4084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5075237"/>
            <a:ext cx="8229600" cy="71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s-ES_tradnl" sz="1600" dirty="0" smtClean="0"/>
              <a:t>Figura 23: serie fotográfica </a:t>
            </a:r>
            <a:r>
              <a:rPr lang="es-ES_tradnl" sz="1600" i="1" dirty="0" smtClean="0"/>
              <a:t>In </a:t>
            </a:r>
            <a:r>
              <a:rPr lang="es-ES_tradnl" sz="1600" i="1" dirty="0" err="1" smtClean="0"/>
              <a:t>the</a:t>
            </a:r>
            <a:r>
              <a:rPr lang="es-ES_tradnl" sz="1600" i="1" dirty="0" smtClean="0"/>
              <a:t> </a:t>
            </a:r>
            <a:r>
              <a:rPr lang="es-ES_tradnl" sz="1600" i="1" dirty="0" err="1" smtClean="0"/>
              <a:t>doll</a:t>
            </a:r>
            <a:r>
              <a:rPr lang="es-ES_tradnl" sz="1600" i="1" dirty="0" smtClean="0"/>
              <a:t> </a:t>
            </a:r>
            <a:r>
              <a:rPr lang="es-ES_tradnl" sz="1600" i="1" dirty="0" err="1" smtClean="0"/>
              <a:t>house</a:t>
            </a:r>
            <a:r>
              <a:rPr lang="es-ES_tradnl" sz="1600" i="1" dirty="0" smtClean="0"/>
              <a:t>, </a:t>
            </a:r>
            <a:r>
              <a:rPr lang="es-ES_tradnl" sz="1600" dirty="0" err="1" smtClean="0"/>
              <a:t>Dina</a:t>
            </a:r>
            <a:r>
              <a:rPr lang="es-ES_tradnl" sz="1600" dirty="0" smtClean="0"/>
              <a:t> </a:t>
            </a:r>
            <a:r>
              <a:rPr lang="es-ES_tradnl" sz="1600" dirty="0" err="1" smtClean="0"/>
              <a:t>Goldstein</a:t>
            </a:r>
            <a:r>
              <a:rPr lang="es-ES_tradnl" sz="1600" dirty="0" smtClean="0"/>
              <a:t>, 2012. Disponible en: http://</a:t>
            </a:r>
            <a:r>
              <a:rPr lang="es-ES_tradnl" sz="1600" dirty="0" err="1" smtClean="0"/>
              <a:t>www.dinagoldstein.com</a:t>
            </a:r>
            <a:endParaRPr lang="es-ES_tradnl" sz="1600" dirty="0" smtClean="0"/>
          </a:p>
          <a:p>
            <a:pPr algn="ctr">
              <a:buNone/>
            </a:pPr>
            <a:endParaRPr lang="es-ES_tradnl" sz="1600" dirty="0" smtClean="0"/>
          </a:p>
        </p:txBody>
      </p:sp>
      <p:pic>
        <p:nvPicPr>
          <p:cNvPr id="4" name="Imagen 3" descr=":dina-goldstein-in-the-dollhouse-barbie-ken-affair-7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47415" y="1087120"/>
            <a:ext cx="6524985" cy="3637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5257800"/>
            <a:ext cx="8229600" cy="8683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s-ES_tradnl" sz="1600" dirty="0" smtClean="0"/>
              <a:t>Figura 24: Serie fotográfica </a:t>
            </a:r>
            <a:r>
              <a:rPr lang="es-ES_tradnl" sz="1600" i="1" dirty="0" smtClean="0"/>
              <a:t>Barbie </a:t>
            </a:r>
            <a:r>
              <a:rPr lang="es-ES_tradnl" sz="1600" i="1" dirty="0" err="1" smtClean="0"/>
              <a:t>Killer</a:t>
            </a:r>
            <a:r>
              <a:rPr lang="es-ES_tradnl" sz="1600" i="1" dirty="0" smtClean="0"/>
              <a:t>, </a:t>
            </a:r>
            <a:r>
              <a:rPr lang="es-ES_tradnl" sz="1600" dirty="0" err="1" smtClean="0"/>
              <a:t>Misterios.co</a:t>
            </a:r>
            <a:r>
              <a:rPr lang="es-ES_tradnl" sz="1600" dirty="0" smtClean="0"/>
              <a:t> las adorables </a:t>
            </a:r>
            <a:r>
              <a:rPr lang="es-ES_tradnl" sz="1600" dirty="0" err="1" smtClean="0"/>
              <a:t>barbies</a:t>
            </a:r>
            <a:r>
              <a:rPr lang="es-ES_tradnl" sz="1600" dirty="0" smtClean="0"/>
              <a:t> de Mariel Clayton, 2014. Disponible en: </a:t>
            </a:r>
            <a:r>
              <a:rPr lang="es-ES_tradnl" sz="1600" dirty="0" err="1" smtClean="0"/>
              <a:t>www.misterios.co</a:t>
            </a:r>
            <a:r>
              <a:rPr lang="es-ES_tradnl" sz="1600" dirty="0" smtClean="0"/>
              <a:t>/2011/01/24/las-adorables-</a:t>
            </a:r>
            <a:r>
              <a:rPr lang="es-ES_tradnl" sz="1600" dirty="0" err="1" smtClean="0"/>
              <a:t>barbies</a:t>
            </a:r>
            <a:r>
              <a:rPr lang="es-ES_tradnl" sz="1600" dirty="0" smtClean="0"/>
              <a:t>-de-</a:t>
            </a:r>
            <a:r>
              <a:rPr lang="es-ES_tradnl" sz="1600" dirty="0" err="1" smtClean="0"/>
              <a:t>marie</a:t>
            </a:r>
            <a:r>
              <a:rPr lang="es-ES_tradnl" sz="1600" dirty="0" smtClean="0"/>
              <a:t>-</a:t>
            </a:r>
            <a:r>
              <a:rPr lang="es-ES_tradnl" sz="1600" dirty="0" err="1" smtClean="0"/>
              <a:t>clayton</a:t>
            </a:r>
            <a:r>
              <a:rPr lang="es-ES_tradnl" sz="1600" dirty="0" smtClean="0"/>
              <a:t>/</a:t>
            </a:r>
          </a:p>
          <a:p>
            <a:pPr algn="ctr">
              <a:buNone/>
            </a:pPr>
            <a:endParaRPr lang="es-ES_tradnl" sz="1600" dirty="0"/>
          </a:p>
        </p:txBody>
      </p:sp>
      <p:pic>
        <p:nvPicPr>
          <p:cNvPr id="4" name="Imagen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762000"/>
            <a:ext cx="6203315" cy="4176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09600" y="2286000"/>
            <a:ext cx="8229600" cy="685800"/>
          </a:xfrm>
        </p:spPr>
        <p:txBody>
          <a:bodyPr>
            <a:noAutofit/>
          </a:bodyPr>
          <a:lstStyle/>
          <a:p>
            <a:pPr lvl="0" algn="ctr">
              <a:buNone/>
            </a:pPr>
            <a:r>
              <a:rPr lang="es-ES_tradnl" b="1" dirty="0"/>
              <a:t>“SAMMYDOLLS” LA CONSTRUCCIÓN DE UNA MUÑECA QUE ROMPE LOS ESTEREOTIPOS PARA NIÑAS.</a:t>
            </a:r>
            <a:endParaRPr lang="es-ES_tradnl" dirty="0"/>
          </a:p>
          <a:p>
            <a:pPr algn="ctr">
              <a:buNone/>
            </a:pPr>
            <a:endParaRPr lang="es-ES_tradnl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609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s-ES_tradnl" sz="2400" b="1" dirty="0"/>
              <a:t>PROCESO </a:t>
            </a:r>
            <a:r>
              <a:rPr lang="es-ES_tradnl" sz="2400" b="1" dirty="0" smtClean="0"/>
              <a:t>ARTÍSTICO </a:t>
            </a:r>
            <a:r>
              <a:rPr lang="es-ES_tradnl" sz="2400" b="1" dirty="0" err="1" smtClean="0"/>
              <a:t>–</a:t>
            </a:r>
            <a:r>
              <a:rPr lang="es-ES_tradnl" sz="2400" b="1" dirty="0" smtClean="0"/>
              <a:t> </a:t>
            </a:r>
            <a:r>
              <a:rPr lang="es-ES_tradnl" sz="2400" b="1" dirty="0"/>
              <a:t>METODOLOGÍA</a:t>
            </a:r>
            <a:endParaRPr lang="es-ES_tradnl" sz="2400" dirty="0"/>
          </a:p>
          <a:p>
            <a:pPr>
              <a:buNone/>
            </a:pPr>
            <a:endParaRPr lang="es-ES_tradnl" sz="2400" dirty="0"/>
          </a:p>
        </p:txBody>
      </p:sp>
      <p:sp>
        <p:nvSpPr>
          <p:cNvPr id="4" name="CuadroTexto 3"/>
          <p:cNvSpPr txBox="1"/>
          <p:nvPr/>
        </p:nvSpPr>
        <p:spPr>
          <a:xfrm>
            <a:off x="457200" y="2042279"/>
            <a:ext cx="82296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_tradnl" dirty="0" smtClean="0"/>
              <a:t>Durante el </a:t>
            </a:r>
            <a:r>
              <a:rPr lang="es-ES_tradnl" dirty="0"/>
              <a:t>proceso artístico se realizaron investigaciones y análisis visuales dentro de varias jugueterías en los sectores norte, centro y sur de la ciudad de Quito, en los cuales se han analizado las distintas industrias del juguete. De acuerdo al lugar donde se encuentren los locales comerciales varía el material y los precios de los juguetes para niñas, por ejemplo:</a:t>
            </a:r>
            <a:r>
              <a:rPr lang="es-ES_tradnl" dirty="0" smtClean="0"/>
              <a:t> En </a:t>
            </a:r>
            <a:r>
              <a:rPr lang="es-ES_tradnl" dirty="0"/>
              <a:t>los centros comerciales y en las grandes jugueterías como </a:t>
            </a:r>
            <a:r>
              <a:rPr lang="es-ES_tradnl" i="1" dirty="0"/>
              <a:t>Juguetón y  Mi juguetería </a:t>
            </a:r>
            <a:r>
              <a:rPr lang="es-ES_tradnl" dirty="0"/>
              <a:t>los juguetes son más costosos, a parte son de mejor calidad y son importados de Estados Unidos y Colombia. En el caso de los pequeños almacenes ubicados en los sectores centro, norte y sur, la mayoría de los juguetes son importados de China siendo de baja calidad y con menos detalles y no muy buenos acabados. 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251618"/>
            <a:ext cx="8229600" cy="715963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es-ES_tradnl" sz="1600" dirty="0" smtClean="0"/>
              <a:t>      Dentro </a:t>
            </a:r>
            <a:r>
              <a:rPr lang="es-ES_tradnl" sz="1600" dirty="0"/>
              <a:t>de esta investigación se concluyó que las marcas más vendidas de muñecas dentro </a:t>
            </a:r>
            <a:r>
              <a:rPr lang="es-ES_tradnl" sz="1600" dirty="0" smtClean="0"/>
              <a:t>de las </a:t>
            </a:r>
            <a:r>
              <a:rPr lang="es-ES_tradnl" sz="1600" dirty="0"/>
              <a:t>grandes jugueterías son </a:t>
            </a:r>
            <a:r>
              <a:rPr lang="es-ES_tradnl" sz="1600" dirty="0" err="1"/>
              <a:t>Bratz</a:t>
            </a:r>
            <a:r>
              <a:rPr lang="es-ES_tradnl" sz="1600" dirty="0"/>
              <a:t>, </a:t>
            </a:r>
            <a:r>
              <a:rPr lang="es-ES_tradnl" sz="1600" dirty="0" err="1"/>
              <a:t>Monster</a:t>
            </a:r>
            <a:r>
              <a:rPr lang="es-ES_tradnl" sz="1600" dirty="0"/>
              <a:t> </a:t>
            </a:r>
            <a:r>
              <a:rPr lang="es-ES_tradnl" sz="1600" dirty="0" err="1"/>
              <a:t>high</a:t>
            </a:r>
            <a:r>
              <a:rPr lang="es-ES_tradnl" sz="1600" dirty="0"/>
              <a:t> y Barbie, incluso en los almacenes pequeños se encuentran copias de las mismas marcas.</a:t>
            </a:r>
          </a:p>
          <a:p>
            <a:pPr algn="just">
              <a:buNone/>
            </a:pPr>
            <a:endParaRPr lang="es-ES_tradnl" sz="1600" dirty="0"/>
          </a:p>
        </p:txBody>
      </p:sp>
      <p:pic>
        <p:nvPicPr>
          <p:cNvPr id="6" name="Imagen 5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00400" y="1219200"/>
            <a:ext cx="2639389" cy="4505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uadroTexto 4"/>
          <p:cNvSpPr txBox="1"/>
          <p:nvPr/>
        </p:nvSpPr>
        <p:spPr>
          <a:xfrm>
            <a:off x="1600200" y="5715000"/>
            <a:ext cx="6019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1600" dirty="0" smtClean="0"/>
              <a:t>Figura 25: Muñeca </a:t>
            </a:r>
            <a:r>
              <a:rPr lang="es-ES_tradnl" sz="1600" dirty="0" err="1" smtClean="0"/>
              <a:t>Bratz</a:t>
            </a:r>
            <a:r>
              <a:rPr lang="es-ES_tradnl" sz="1600" dirty="0" smtClean="0"/>
              <a:t>, </a:t>
            </a:r>
            <a:r>
              <a:rPr lang="es-ES_tradnl" sz="1600" dirty="0" err="1" smtClean="0"/>
              <a:t>Bratz</a:t>
            </a:r>
            <a:r>
              <a:rPr lang="es-ES_tradnl" sz="1600" dirty="0" smtClean="0"/>
              <a:t> </a:t>
            </a:r>
            <a:r>
              <a:rPr lang="es-ES_tradnl" sz="1600" dirty="0" err="1" smtClean="0"/>
              <a:t>totally</a:t>
            </a:r>
            <a:r>
              <a:rPr lang="es-ES_tradnl" sz="1600" dirty="0" smtClean="0"/>
              <a:t> </a:t>
            </a:r>
            <a:r>
              <a:rPr lang="es-ES_tradnl" sz="1600" dirty="0" err="1" smtClean="0"/>
              <a:t>polished</a:t>
            </a:r>
            <a:r>
              <a:rPr lang="es-ES_tradnl" sz="1600" dirty="0" smtClean="0"/>
              <a:t> </a:t>
            </a:r>
            <a:r>
              <a:rPr lang="es-ES_tradnl" sz="1600" dirty="0" err="1" smtClean="0"/>
              <a:t>Meygan</a:t>
            </a:r>
            <a:r>
              <a:rPr lang="es-ES_tradnl" sz="1600" dirty="0" smtClean="0"/>
              <a:t>, 2015. Disponible en: http:// http://</a:t>
            </a:r>
            <a:r>
              <a:rPr lang="es-ES_tradnl" sz="1600" dirty="0" err="1" smtClean="0"/>
              <a:t>www.bratz.com</a:t>
            </a:r>
            <a:r>
              <a:rPr lang="es-ES_tradnl" sz="1600" dirty="0" smtClean="0"/>
              <a:t>/en-</a:t>
            </a:r>
            <a:r>
              <a:rPr lang="es-ES_tradnl" sz="1600" dirty="0" err="1" smtClean="0"/>
              <a:t>us</a:t>
            </a:r>
            <a:r>
              <a:rPr lang="es-ES_tradnl" sz="1600" dirty="0" smtClean="0"/>
              <a:t>/</a:t>
            </a:r>
            <a:r>
              <a:rPr lang="es-ES_tradnl" sz="1600" dirty="0" err="1" smtClean="0"/>
              <a:t>section</a:t>
            </a:r>
            <a:r>
              <a:rPr lang="es-ES_tradnl" sz="1600" dirty="0" smtClean="0"/>
              <a:t>/</a:t>
            </a:r>
            <a:r>
              <a:rPr lang="es-ES_tradnl" sz="1600" dirty="0" err="1" smtClean="0"/>
              <a:t>catalog</a:t>
            </a:r>
            <a:r>
              <a:rPr lang="es-ES_tradnl" sz="1600" dirty="0" smtClean="0"/>
              <a:t>/</a:t>
            </a:r>
            <a:r>
              <a:rPr lang="es-ES_tradnl" sz="1600" dirty="0" err="1" smtClean="0"/>
              <a:t>new</a:t>
            </a:r>
            <a:r>
              <a:rPr lang="es-ES_tradnl" sz="1600" dirty="0" smtClean="0"/>
              <a:t> </a:t>
            </a:r>
          </a:p>
          <a:p>
            <a:pPr algn="ctr"/>
            <a:endParaRPr lang="es-ES_tradnl" sz="1600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16229" y="492229"/>
            <a:ext cx="4841771" cy="4841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uadroTexto 4"/>
          <p:cNvSpPr txBox="1"/>
          <p:nvPr/>
        </p:nvSpPr>
        <p:spPr>
          <a:xfrm>
            <a:off x="2016229" y="5334000"/>
            <a:ext cx="48417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1600" dirty="0" smtClean="0"/>
              <a:t>Figura 26:</a:t>
            </a:r>
            <a:r>
              <a:rPr lang="es-ES_tradnl" sz="1600" dirty="0" smtClean="0"/>
              <a:t> Muñeca </a:t>
            </a:r>
            <a:r>
              <a:rPr lang="es-ES_tradnl" sz="1600" dirty="0" err="1" smtClean="0"/>
              <a:t>monster</a:t>
            </a:r>
            <a:r>
              <a:rPr lang="es-ES_tradnl" sz="1600" dirty="0" smtClean="0"/>
              <a:t> </a:t>
            </a:r>
            <a:r>
              <a:rPr lang="es-ES_tradnl" sz="1600" dirty="0" err="1" smtClean="0"/>
              <a:t>high</a:t>
            </a:r>
            <a:r>
              <a:rPr lang="es-ES_tradnl" sz="1600" dirty="0" smtClean="0"/>
              <a:t>, </a:t>
            </a:r>
            <a:r>
              <a:rPr lang="es-ES_tradnl" sz="1600" dirty="0" err="1" smtClean="0"/>
              <a:t>monster</a:t>
            </a:r>
            <a:r>
              <a:rPr lang="es-ES_tradnl" sz="1600" dirty="0" smtClean="0"/>
              <a:t> </a:t>
            </a:r>
            <a:r>
              <a:rPr lang="es-ES_tradnl" sz="1600" dirty="0" err="1" smtClean="0"/>
              <a:t>high</a:t>
            </a:r>
            <a:r>
              <a:rPr lang="es-ES_tradnl" sz="1600" dirty="0" smtClean="0"/>
              <a:t> sé tu misma sé única se </a:t>
            </a:r>
            <a:r>
              <a:rPr lang="es-ES_tradnl" sz="1600" dirty="0" err="1" smtClean="0"/>
              <a:t>mounstruosa</a:t>
            </a:r>
            <a:r>
              <a:rPr lang="es-ES_tradnl" sz="1600" dirty="0" smtClean="0"/>
              <a:t>, 2015. </a:t>
            </a:r>
            <a:r>
              <a:rPr lang="es-ES_tradnl" sz="1600" dirty="0" err="1" smtClean="0"/>
              <a:t>Diponible</a:t>
            </a:r>
            <a:r>
              <a:rPr lang="es-ES_tradnl" sz="1600" dirty="0" smtClean="0"/>
              <a:t> en: http://</a:t>
            </a:r>
            <a:r>
              <a:rPr lang="es-ES_tradnl" sz="1600" dirty="0" err="1" smtClean="0"/>
              <a:t>www.monsterhigh.com</a:t>
            </a:r>
            <a:r>
              <a:rPr lang="es-ES_tradnl" sz="1600" dirty="0" smtClean="0"/>
              <a:t>/es-</a:t>
            </a:r>
            <a:r>
              <a:rPr lang="es-ES_tradnl" sz="1600" dirty="0" err="1" smtClean="0"/>
              <a:t>lam</a:t>
            </a:r>
            <a:r>
              <a:rPr lang="es-ES_tradnl" sz="1600" dirty="0" smtClean="0"/>
              <a:t>/</a:t>
            </a:r>
            <a:r>
              <a:rPr lang="es-ES_tradnl" sz="1600" dirty="0" err="1" smtClean="0"/>
              <a:t>characterblogs</a:t>
            </a:r>
            <a:r>
              <a:rPr lang="es-ES_tradnl" sz="1600" dirty="0" smtClean="0"/>
              <a:t>/blog-</a:t>
            </a:r>
            <a:r>
              <a:rPr lang="es-ES_tradnl" sz="1600" dirty="0" err="1" smtClean="0"/>
              <a:t>details.html?who</a:t>
            </a:r>
            <a:r>
              <a:rPr lang="es-ES_tradnl" sz="1600" dirty="0" smtClean="0"/>
              <a:t>-</a:t>
            </a:r>
            <a:r>
              <a:rPr lang="es-ES_tradnl" sz="1600" dirty="0" err="1" smtClean="0"/>
              <a:t>wore</a:t>
            </a:r>
            <a:r>
              <a:rPr lang="es-ES_tradnl" sz="1600" dirty="0" smtClean="0"/>
              <a:t>-</a:t>
            </a:r>
            <a:r>
              <a:rPr lang="es-ES_tradnl" sz="1600" dirty="0" err="1" smtClean="0"/>
              <a:t>it</a:t>
            </a:r>
            <a:r>
              <a:rPr lang="es-ES_tradnl" sz="1600" dirty="0" smtClean="0"/>
              <a:t>-best</a:t>
            </a:r>
          </a:p>
          <a:p>
            <a:pPr algn="ctr"/>
            <a:r>
              <a:rPr lang="es-ES_tradnl" sz="1600" dirty="0" smtClean="0"/>
              <a:t> </a:t>
            </a:r>
            <a:endParaRPr lang="es-ES_tradnl" sz="1600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5334000"/>
            <a:ext cx="8229600" cy="715963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s-ES_tradnl" sz="1600" dirty="0" smtClean="0"/>
              <a:t>Figura 27:</a:t>
            </a:r>
            <a:r>
              <a:rPr lang="es-ES_tradnl" sz="1600" dirty="0" smtClean="0"/>
              <a:t> Muñeca </a:t>
            </a:r>
            <a:r>
              <a:rPr lang="es-ES_tradnl" sz="1600" dirty="0" smtClean="0"/>
              <a:t>Barbie, Barbie </a:t>
            </a:r>
            <a:r>
              <a:rPr lang="es-ES_tradnl" sz="1600" dirty="0" err="1" smtClean="0"/>
              <a:t>fiat</a:t>
            </a:r>
            <a:r>
              <a:rPr lang="es-ES_tradnl" sz="1600" dirty="0" smtClean="0"/>
              <a:t> Vehicle, 2015. Disponible en:</a:t>
            </a:r>
          </a:p>
          <a:p>
            <a:pPr algn="ctr">
              <a:buNone/>
            </a:pPr>
            <a:r>
              <a:rPr lang="es-ES_tradnl" sz="1600" dirty="0" smtClean="0"/>
              <a:t>http://</a:t>
            </a:r>
            <a:r>
              <a:rPr lang="es-ES_tradnl" sz="1600" dirty="0" err="1" smtClean="0"/>
              <a:t>www.barbie.com</a:t>
            </a:r>
            <a:r>
              <a:rPr lang="es-ES_tradnl" sz="1600" dirty="0" smtClean="0"/>
              <a:t>/en-</a:t>
            </a:r>
            <a:r>
              <a:rPr lang="es-ES_tradnl" sz="1600" dirty="0" err="1" smtClean="0"/>
              <a:t>us</a:t>
            </a:r>
            <a:r>
              <a:rPr lang="es-ES_tradnl" sz="1600" dirty="0" smtClean="0"/>
              <a:t>/</a:t>
            </a:r>
            <a:r>
              <a:rPr lang="es-ES_tradnl" sz="1600" dirty="0" err="1" smtClean="0"/>
              <a:t>shop</a:t>
            </a:r>
            <a:r>
              <a:rPr lang="es-ES_tradnl" sz="1600" dirty="0" smtClean="0"/>
              <a:t>/</a:t>
            </a:r>
            <a:r>
              <a:rPr lang="es-ES_tradnl" sz="1600" dirty="0" err="1" smtClean="0"/>
              <a:t>productdetail?id</a:t>
            </a:r>
            <a:r>
              <a:rPr lang="es-ES_tradnl" sz="1600" dirty="0" smtClean="0"/>
              <a:t>=18338976&amp;</a:t>
            </a:r>
            <a:r>
              <a:rPr lang="es-ES_tradnl" sz="1600" dirty="0" err="1" smtClean="0"/>
              <a:t>ProductName</a:t>
            </a:r>
            <a:r>
              <a:rPr lang="es-ES_tradnl" sz="1600" dirty="0" smtClean="0"/>
              <a:t>=Barbie-Fiat-</a:t>
            </a:r>
            <a:r>
              <a:rPr lang="es-ES_tradnl" sz="1600" dirty="0" err="1" smtClean="0"/>
              <a:t>Vehicle&amp;Category</a:t>
            </a:r>
            <a:r>
              <a:rPr lang="es-ES_tradnl" sz="1600" dirty="0" smtClean="0"/>
              <a:t>=</a:t>
            </a:r>
            <a:r>
              <a:rPr lang="es-ES_tradnl" sz="1600" dirty="0" err="1" smtClean="0"/>
              <a:t>ToyType&amp;SubCategory</a:t>
            </a:r>
            <a:r>
              <a:rPr lang="es-ES_tradnl" sz="1600" dirty="0" smtClean="0"/>
              <a:t>=</a:t>
            </a:r>
            <a:r>
              <a:rPr lang="es-ES_tradnl" sz="1600" dirty="0" err="1" smtClean="0"/>
              <a:t>Playsets&amp;SeoName</a:t>
            </a:r>
            <a:r>
              <a:rPr lang="es-ES_tradnl" sz="1600" dirty="0" smtClean="0"/>
              <a:t>=</a:t>
            </a:r>
            <a:r>
              <a:rPr lang="es-ES_tradnl" sz="1600" dirty="0" err="1" smtClean="0"/>
              <a:t>Playsets</a:t>
            </a:r>
            <a:endParaRPr lang="es-ES_tradnl" sz="1600" dirty="0" smtClean="0"/>
          </a:p>
          <a:p>
            <a:pPr algn="ctr">
              <a:buNone/>
            </a:pPr>
            <a:endParaRPr lang="es-ES_tradnl" sz="1600" dirty="0"/>
          </a:p>
        </p:txBody>
      </p:sp>
      <p:pic>
        <p:nvPicPr>
          <p:cNvPr id="4" name="Imagen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33600" y="702062"/>
            <a:ext cx="4572000" cy="4327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609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s-ES_tradnl" sz="2400" b="1" dirty="0"/>
              <a:t>DESCRIPCIÓN DE LA OBRA</a:t>
            </a:r>
            <a:r>
              <a:rPr lang="es-ES_tradnl" sz="2400" dirty="0" smtClean="0"/>
              <a:t> </a:t>
            </a:r>
            <a:endParaRPr lang="es-ES_tradnl" sz="2400" dirty="0"/>
          </a:p>
        </p:txBody>
      </p:sp>
      <p:sp>
        <p:nvSpPr>
          <p:cNvPr id="4" name="CuadroTexto 3"/>
          <p:cNvSpPr txBox="1"/>
          <p:nvPr/>
        </p:nvSpPr>
        <p:spPr>
          <a:xfrm>
            <a:off x="457200" y="1981200"/>
            <a:ext cx="8229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_tradnl" dirty="0"/>
              <a:t>El tema central de la obra se basa en un análisis, reflexión y crítica sobre las muñecas Barbie. Durante todo el proceso de investigación se analizó que las muñecas Barbie, </a:t>
            </a:r>
            <a:r>
              <a:rPr lang="es-ES_tradnl" dirty="0" err="1"/>
              <a:t>Bratz</a:t>
            </a:r>
            <a:r>
              <a:rPr lang="es-ES_tradnl" dirty="0"/>
              <a:t>, </a:t>
            </a:r>
            <a:r>
              <a:rPr lang="es-ES_tradnl" dirty="0" err="1"/>
              <a:t>Monster</a:t>
            </a:r>
            <a:r>
              <a:rPr lang="es-ES_tradnl" dirty="0"/>
              <a:t> </a:t>
            </a:r>
            <a:r>
              <a:rPr lang="es-ES_tradnl" dirty="0" err="1"/>
              <a:t>high</a:t>
            </a:r>
            <a:r>
              <a:rPr lang="es-ES_tradnl" dirty="0"/>
              <a:t>, etc. son los juguetes para niñas que sobresalen más dentro de la industria de los juguetes. Estas son las más vendidas y tomadas en cuenta que otros juguetes para niñas como la cocinita o los bebés. Muchas niñas a temprana edad prefieren una de estas muñecas que un bebé o una cocinita. </a:t>
            </a:r>
          </a:p>
          <a:p>
            <a:pPr algn="just"/>
            <a:endParaRPr lang="es-ES_tradnl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286000" y="5486399"/>
            <a:ext cx="5410200" cy="639763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s-ES_tradnl" sz="1600" dirty="0" smtClean="0"/>
              <a:t>Figura 28: Ullauri, S (2015</a:t>
            </a:r>
            <a:r>
              <a:rPr lang="es-ES_tradnl" sz="1600" dirty="0" smtClean="0"/>
              <a:t>).  Obra </a:t>
            </a:r>
            <a:r>
              <a:rPr lang="es-ES_tradnl" sz="1600" dirty="0" err="1" smtClean="0"/>
              <a:t>S</a:t>
            </a:r>
            <a:r>
              <a:rPr lang="es-ES_tradnl" sz="1600" dirty="0" err="1" smtClean="0"/>
              <a:t>ammydoll</a:t>
            </a:r>
            <a:r>
              <a:rPr lang="es-ES_tradnl" sz="1600" dirty="0" smtClean="0"/>
              <a:t>, Sammy profesora 29,7 </a:t>
            </a:r>
            <a:r>
              <a:rPr lang="es-ES_tradnl" sz="1600" dirty="0" err="1" smtClean="0"/>
              <a:t>x</a:t>
            </a:r>
            <a:r>
              <a:rPr lang="es-ES_tradnl" sz="1600" dirty="0" smtClean="0"/>
              <a:t> 42 cm. Técnica escultura en resina poliéster. Fotografía Samanta Ullauri</a:t>
            </a:r>
          </a:p>
          <a:p>
            <a:pPr algn="ctr">
              <a:buNone/>
            </a:pPr>
            <a:endParaRPr lang="es-ES_tradnl" sz="1600" dirty="0"/>
          </a:p>
        </p:txBody>
      </p:sp>
      <p:pic>
        <p:nvPicPr>
          <p:cNvPr id="5" name="Imagen 4" descr="11270110_477059242460942_2069946741_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4201" y="492322"/>
            <a:ext cx="3581399" cy="49178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1000" y="5257800"/>
            <a:ext cx="8229600" cy="7921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s-ES_tradnl" sz="1600" dirty="0" smtClean="0"/>
              <a:t>Figura 3</a:t>
            </a:r>
            <a:r>
              <a:rPr lang="es-ES_tradnl" sz="1600" dirty="0" smtClean="0"/>
              <a:t>: Mujeres de clase alta, La casa </a:t>
            </a:r>
            <a:r>
              <a:rPr lang="es-ES_tradnl" sz="1600" dirty="0" smtClean="0"/>
              <a:t>Victoriana, 2012. Disponible en: </a:t>
            </a:r>
            <a:r>
              <a:rPr lang="es-ES_tradnl" sz="1600" dirty="0" err="1" smtClean="0"/>
              <a:t>https</a:t>
            </a:r>
            <a:r>
              <a:rPr lang="es-ES_tradnl" sz="1600" dirty="0" smtClean="0"/>
              <a:t>://</a:t>
            </a:r>
            <a:r>
              <a:rPr lang="es-ES_tradnl" sz="1600" dirty="0" err="1" smtClean="0"/>
              <a:t>lacasavictoriana.wordpress.com</a:t>
            </a:r>
            <a:r>
              <a:rPr lang="es-ES_tradnl" sz="1600" dirty="0" smtClean="0"/>
              <a:t>/</a:t>
            </a:r>
            <a:r>
              <a:rPr lang="es-ES_tradnl" sz="1600" dirty="0" err="1" smtClean="0"/>
              <a:t>category</a:t>
            </a:r>
            <a:r>
              <a:rPr lang="es-ES_tradnl" sz="1600" dirty="0" smtClean="0"/>
              <a:t>/sociedad-victoriana/</a:t>
            </a:r>
          </a:p>
          <a:p>
            <a:pPr algn="ctr">
              <a:buNone/>
            </a:pPr>
            <a:endParaRPr lang="es-ES_tradnl" sz="1600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066800"/>
            <a:ext cx="7319705" cy="3962400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 descr="11355564_477060262460840_1072295370_n.jpg"/>
          <p:cNvPicPr>
            <a:picLocks noGrp="1" noChangeAspect="1"/>
          </p:cNvPicPr>
          <p:nvPr>
            <p:ph idx="1"/>
          </p:nvPr>
        </p:nvPicPr>
        <p:blipFill>
          <a:blip r:embed="rId2"/>
          <a:srcRect l="-68231" r="-68231"/>
          <a:stretch>
            <a:fillRect/>
          </a:stretch>
        </p:blipFill>
        <p:spPr>
          <a:xfrm>
            <a:off x="457200" y="685800"/>
            <a:ext cx="8229600" cy="4525963"/>
          </a:xfrm>
        </p:spPr>
      </p:pic>
      <p:sp>
        <p:nvSpPr>
          <p:cNvPr id="5" name="Marcador de contenido 2"/>
          <p:cNvSpPr txBox="1">
            <a:spLocks/>
          </p:cNvSpPr>
          <p:nvPr/>
        </p:nvSpPr>
        <p:spPr>
          <a:xfrm>
            <a:off x="1981200" y="5334000"/>
            <a:ext cx="5410200" cy="6397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kumimoji="0" lang="es-ES_tradnl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Figura 29: Ullauri, S (2015</a:t>
            </a:r>
            <a:r>
              <a:rPr kumimoji="0" lang="es-ES_tradnl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).  Obra </a:t>
            </a:r>
            <a:r>
              <a:rPr lang="es-ES_tradnl" sz="1600" dirty="0" err="1" smtClean="0"/>
              <a:t>S</a:t>
            </a:r>
            <a:r>
              <a:rPr kumimoji="0" lang="es-ES_tradnl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ammydoll</a:t>
            </a:r>
            <a:r>
              <a:rPr kumimoji="0" lang="es-ES_tradnl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Sammy </a:t>
            </a:r>
            <a:r>
              <a:rPr lang="es-ES_tradnl" sz="1600" dirty="0" smtClean="0"/>
              <a:t>deportista</a:t>
            </a:r>
            <a:r>
              <a:rPr kumimoji="0" lang="es-ES_tradnl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</a:t>
            </a:r>
            <a:r>
              <a:rPr lang="es-ES_tradnl" sz="1600" dirty="0" smtClean="0"/>
              <a:t> 29,7 </a:t>
            </a:r>
            <a:r>
              <a:rPr lang="es-ES_tradnl" sz="1600" dirty="0" err="1" smtClean="0"/>
              <a:t>x</a:t>
            </a:r>
            <a:r>
              <a:rPr lang="es-ES_tradnl" sz="1600" dirty="0" smtClean="0"/>
              <a:t> 42 cm.</a:t>
            </a:r>
            <a:r>
              <a:rPr kumimoji="0" lang="es-ES_tradnl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s-ES_tradnl" sz="1600" dirty="0" smtClean="0"/>
              <a:t>T</a:t>
            </a:r>
            <a:r>
              <a:rPr kumimoji="0" lang="es-ES_tradnl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écnica</a:t>
            </a:r>
            <a:r>
              <a:rPr kumimoji="0" lang="es-ES_tradnl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escultura </a:t>
            </a:r>
            <a:r>
              <a:rPr lang="es-ES_tradnl" sz="1600" dirty="0" smtClean="0"/>
              <a:t>en resina poliéster</a:t>
            </a:r>
            <a:r>
              <a:rPr kumimoji="0" lang="es-ES_tradnl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Fotografía Samanta Ullauri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s-ES_tradnl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 descr="11118287_477059295794270_869192269_n.jpg"/>
          <p:cNvPicPr>
            <a:picLocks noGrp="1" noChangeAspect="1"/>
          </p:cNvPicPr>
          <p:nvPr>
            <p:ph idx="1"/>
          </p:nvPr>
        </p:nvPicPr>
        <p:blipFill>
          <a:blip r:embed="rId2"/>
          <a:srcRect l="-74226" r="-74226"/>
          <a:stretch>
            <a:fillRect/>
          </a:stretch>
        </p:blipFill>
        <p:spPr>
          <a:xfrm>
            <a:off x="457200" y="838200"/>
            <a:ext cx="8229600" cy="4525963"/>
          </a:xfrm>
        </p:spPr>
      </p:pic>
      <p:sp>
        <p:nvSpPr>
          <p:cNvPr id="5" name="Marcador de contenido 2"/>
          <p:cNvSpPr txBox="1">
            <a:spLocks/>
          </p:cNvSpPr>
          <p:nvPr/>
        </p:nvSpPr>
        <p:spPr>
          <a:xfrm>
            <a:off x="1905000" y="5562600"/>
            <a:ext cx="5410200" cy="6397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kumimoji="0" lang="es-ES_tradnl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Figura 30: Ullauri, S (2015</a:t>
            </a:r>
            <a:r>
              <a:rPr kumimoji="0" lang="es-ES_tradnl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).  Obra </a:t>
            </a:r>
            <a:r>
              <a:rPr lang="es-ES_tradnl" sz="1600" dirty="0" err="1" smtClean="0"/>
              <a:t>S</a:t>
            </a:r>
            <a:r>
              <a:rPr kumimoji="0" lang="es-ES_tradnl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ammydoll</a:t>
            </a:r>
            <a:r>
              <a:rPr kumimoji="0" lang="es-ES_tradnl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Sammy </a:t>
            </a:r>
            <a:r>
              <a:rPr lang="es-ES_tradnl" sz="1600" dirty="0" smtClean="0"/>
              <a:t>chef 29,7 </a:t>
            </a:r>
            <a:r>
              <a:rPr lang="es-ES_tradnl" sz="1600" dirty="0" err="1" smtClean="0"/>
              <a:t>x</a:t>
            </a:r>
            <a:r>
              <a:rPr lang="es-ES_tradnl" sz="1600" dirty="0" smtClean="0"/>
              <a:t> 42 cm.</a:t>
            </a:r>
            <a:r>
              <a:rPr kumimoji="0" lang="es-ES_tradnl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s-ES_tradnl" sz="1600" dirty="0" smtClean="0"/>
              <a:t>T</a:t>
            </a:r>
            <a:r>
              <a:rPr kumimoji="0" lang="es-ES_tradnl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écnica</a:t>
            </a:r>
            <a:r>
              <a:rPr kumimoji="0" lang="es-ES_tradnl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escultura </a:t>
            </a:r>
            <a:r>
              <a:rPr lang="es-ES_tradnl" sz="1600" dirty="0" smtClean="0"/>
              <a:t>en resina poliéster</a:t>
            </a:r>
            <a:r>
              <a:rPr kumimoji="0" lang="es-ES_tradnl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Fotografía Samanta Ullauri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s-ES_tradnl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 descr="11349872_477059262460940_893279097_n.jpg"/>
          <p:cNvPicPr>
            <a:picLocks noGrp="1" noChangeAspect="1"/>
          </p:cNvPicPr>
          <p:nvPr>
            <p:ph idx="1"/>
          </p:nvPr>
        </p:nvPicPr>
        <p:blipFill>
          <a:blip r:embed="rId2"/>
          <a:srcRect l="-76175" r="-76175"/>
          <a:stretch>
            <a:fillRect/>
          </a:stretch>
        </p:blipFill>
        <p:spPr>
          <a:xfrm>
            <a:off x="457200" y="884237"/>
            <a:ext cx="8229600" cy="4525963"/>
          </a:xfrm>
        </p:spPr>
      </p:pic>
      <p:sp>
        <p:nvSpPr>
          <p:cNvPr id="5" name="Marcador de contenido 2"/>
          <p:cNvSpPr txBox="1">
            <a:spLocks/>
          </p:cNvSpPr>
          <p:nvPr/>
        </p:nvSpPr>
        <p:spPr>
          <a:xfrm>
            <a:off x="1828800" y="5638800"/>
            <a:ext cx="5410200" cy="6397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kumimoji="0" lang="es-ES_tradnl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Figura 31: Ullauri, S (2015</a:t>
            </a:r>
            <a:r>
              <a:rPr kumimoji="0" lang="es-ES_tradnl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).  </a:t>
            </a:r>
            <a:r>
              <a:rPr lang="es-ES_tradnl" sz="1600" dirty="0" err="1" smtClean="0"/>
              <a:t>Obr</a:t>
            </a:r>
            <a:r>
              <a:rPr kumimoji="0" lang="es-ES_tradnl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 </a:t>
            </a:r>
            <a:r>
              <a:rPr lang="es-ES_tradnl" sz="1600" dirty="0" err="1" smtClean="0"/>
              <a:t>S</a:t>
            </a:r>
            <a:r>
              <a:rPr kumimoji="0" lang="es-ES_tradnl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ammydoll</a:t>
            </a:r>
            <a:r>
              <a:rPr kumimoji="0" lang="es-ES_tradnl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Sammy </a:t>
            </a:r>
            <a:r>
              <a:rPr lang="es-ES_tradnl" sz="1600" dirty="0" err="1" smtClean="0"/>
              <a:t>fashionista</a:t>
            </a:r>
            <a:r>
              <a:rPr lang="es-ES_tradnl" sz="1600" dirty="0" smtClean="0"/>
              <a:t> 29,7 </a:t>
            </a:r>
            <a:r>
              <a:rPr lang="es-ES_tradnl" sz="1600" dirty="0" err="1" smtClean="0"/>
              <a:t>x</a:t>
            </a:r>
            <a:r>
              <a:rPr lang="es-ES_tradnl" sz="1600" dirty="0" smtClean="0"/>
              <a:t> 42 cm.</a:t>
            </a:r>
            <a:r>
              <a:rPr kumimoji="0" lang="es-ES_tradnl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s-ES_tradnl" sz="1600" dirty="0" smtClean="0"/>
              <a:t>T</a:t>
            </a:r>
            <a:r>
              <a:rPr kumimoji="0" lang="es-ES_tradnl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écnica</a:t>
            </a:r>
            <a:r>
              <a:rPr kumimoji="0" lang="es-ES_tradnl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s-ES_tradnl" sz="1600" dirty="0" smtClean="0"/>
              <a:t>escultura </a:t>
            </a:r>
            <a:r>
              <a:rPr lang="es-ES_tradnl" sz="1600" dirty="0" smtClean="0"/>
              <a:t>en resina poliéster</a:t>
            </a:r>
            <a:r>
              <a:rPr kumimoji="0" lang="es-ES_tradnl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Fotografía Samanta Ullauri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s-ES_tradnl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 descr="11099602_477060255794174_1918758169_n.jpg"/>
          <p:cNvPicPr>
            <a:picLocks noGrp="1" noChangeAspect="1"/>
          </p:cNvPicPr>
          <p:nvPr>
            <p:ph idx="1"/>
          </p:nvPr>
        </p:nvPicPr>
        <p:blipFill>
          <a:blip r:embed="rId2"/>
          <a:srcRect l="-76118" r="-76118"/>
          <a:stretch>
            <a:fillRect/>
          </a:stretch>
        </p:blipFill>
        <p:spPr>
          <a:xfrm>
            <a:off x="457200" y="838200"/>
            <a:ext cx="8229600" cy="4525963"/>
          </a:xfrm>
        </p:spPr>
      </p:pic>
      <p:sp>
        <p:nvSpPr>
          <p:cNvPr id="5" name="Marcador de contenido 2"/>
          <p:cNvSpPr txBox="1">
            <a:spLocks/>
          </p:cNvSpPr>
          <p:nvPr/>
        </p:nvSpPr>
        <p:spPr>
          <a:xfrm>
            <a:off x="1676400" y="5638800"/>
            <a:ext cx="5410200" cy="6397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kumimoji="0" lang="es-ES_tradnl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Figura 32: Ullauri, S (2015</a:t>
            </a:r>
            <a:r>
              <a:rPr kumimoji="0" lang="es-ES_tradnl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).  Obra </a:t>
            </a:r>
            <a:r>
              <a:rPr lang="es-ES_tradnl" sz="1600" dirty="0" err="1" smtClean="0"/>
              <a:t>S</a:t>
            </a:r>
            <a:r>
              <a:rPr kumimoji="0" lang="es-ES_tradnl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ammydoll</a:t>
            </a:r>
            <a:r>
              <a:rPr kumimoji="0" lang="es-ES_tradnl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Sammy </a:t>
            </a:r>
            <a:r>
              <a:rPr lang="es-ES_tradnl" sz="1600" noProof="0" dirty="0" err="1" smtClean="0"/>
              <a:t>popstar</a:t>
            </a:r>
            <a:r>
              <a:rPr lang="es-ES_tradnl" sz="1600" dirty="0" smtClean="0"/>
              <a:t> 29,7 </a:t>
            </a:r>
            <a:r>
              <a:rPr lang="es-ES_tradnl" sz="1600" dirty="0" err="1" smtClean="0"/>
              <a:t>x</a:t>
            </a:r>
            <a:r>
              <a:rPr lang="es-ES_tradnl" sz="1600" dirty="0" smtClean="0"/>
              <a:t> 42 cm.</a:t>
            </a:r>
            <a:r>
              <a:rPr kumimoji="0" lang="es-ES_tradnl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s-ES_tradnl" sz="1600" dirty="0" smtClean="0"/>
              <a:t>T</a:t>
            </a:r>
            <a:r>
              <a:rPr kumimoji="0" lang="es-ES_tradnl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écnica</a:t>
            </a:r>
            <a:r>
              <a:rPr kumimoji="0" lang="es-ES_tradnl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escultura </a:t>
            </a:r>
            <a:r>
              <a:rPr lang="es-ES_tradnl" sz="1600" dirty="0" smtClean="0"/>
              <a:t>en resina poliéster</a:t>
            </a:r>
            <a:r>
              <a:rPr kumimoji="0" lang="es-ES_tradnl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Fotografía Samanta Ullauri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s-ES_tradnl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 descr="11225765_477059209127612_1050764499_n.jpg"/>
          <p:cNvPicPr>
            <a:picLocks noGrp="1" noChangeAspect="1"/>
          </p:cNvPicPr>
          <p:nvPr>
            <p:ph idx="1"/>
          </p:nvPr>
        </p:nvPicPr>
        <p:blipFill>
          <a:blip r:embed="rId2"/>
          <a:srcRect l="-70853" r="-70853"/>
          <a:stretch>
            <a:fillRect/>
          </a:stretch>
        </p:blipFill>
        <p:spPr>
          <a:xfrm>
            <a:off x="457200" y="960437"/>
            <a:ext cx="8229600" cy="4525963"/>
          </a:xfrm>
        </p:spPr>
      </p:pic>
      <p:sp>
        <p:nvSpPr>
          <p:cNvPr id="5" name="Marcador de contenido 2"/>
          <p:cNvSpPr txBox="1">
            <a:spLocks/>
          </p:cNvSpPr>
          <p:nvPr/>
        </p:nvSpPr>
        <p:spPr>
          <a:xfrm>
            <a:off x="1905000" y="5638800"/>
            <a:ext cx="5410200" cy="6397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kumimoji="0" lang="es-ES_tradnl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Figura 33: Ullauri, S (2015</a:t>
            </a:r>
            <a:r>
              <a:rPr kumimoji="0" lang="es-ES_tradnl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).  Obra </a:t>
            </a:r>
            <a:r>
              <a:rPr lang="es-ES_tradnl" sz="1600" dirty="0" err="1" smtClean="0"/>
              <a:t>S</a:t>
            </a:r>
            <a:r>
              <a:rPr kumimoji="0" lang="es-ES_tradnl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ammydoll</a:t>
            </a:r>
            <a:r>
              <a:rPr kumimoji="0" lang="es-ES_tradnl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Sammy </a:t>
            </a:r>
            <a:r>
              <a:rPr lang="es-ES_tradnl" sz="1600" noProof="0" dirty="0" smtClean="0"/>
              <a:t>pediatra</a:t>
            </a:r>
            <a:r>
              <a:rPr lang="es-ES_tradnl" sz="1600" dirty="0" smtClean="0"/>
              <a:t> 29,7 </a:t>
            </a:r>
            <a:r>
              <a:rPr lang="es-ES_tradnl" sz="1600" dirty="0" err="1" smtClean="0"/>
              <a:t>x</a:t>
            </a:r>
            <a:r>
              <a:rPr lang="es-ES_tradnl" sz="1600" dirty="0" smtClean="0"/>
              <a:t> 42 cm. T</a:t>
            </a:r>
            <a:r>
              <a:rPr kumimoji="0" lang="es-ES_tradnl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écnica</a:t>
            </a:r>
            <a:r>
              <a:rPr kumimoji="0" lang="es-ES_tradnl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escultura </a:t>
            </a:r>
            <a:r>
              <a:rPr lang="es-ES_tradnl" sz="1600" dirty="0" smtClean="0"/>
              <a:t>en resina poliéster</a:t>
            </a:r>
            <a:r>
              <a:rPr kumimoji="0" lang="es-ES_tradnl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Fotografía Samanta Ullauri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s-ES_tradnl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 descr="11125810_477059229127610_677136287_n.jpg"/>
          <p:cNvPicPr>
            <a:picLocks noGrp="1" noChangeAspect="1"/>
          </p:cNvPicPr>
          <p:nvPr>
            <p:ph idx="1"/>
          </p:nvPr>
        </p:nvPicPr>
        <p:blipFill>
          <a:blip r:embed="rId2"/>
          <a:srcRect l="-73049" r="-73049"/>
          <a:stretch>
            <a:fillRect/>
          </a:stretch>
        </p:blipFill>
        <p:spPr>
          <a:xfrm>
            <a:off x="457200" y="884237"/>
            <a:ext cx="8229600" cy="4525963"/>
          </a:xfrm>
        </p:spPr>
      </p:pic>
      <p:sp>
        <p:nvSpPr>
          <p:cNvPr id="5" name="Marcador de contenido 2"/>
          <p:cNvSpPr txBox="1">
            <a:spLocks/>
          </p:cNvSpPr>
          <p:nvPr/>
        </p:nvSpPr>
        <p:spPr>
          <a:xfrm>
            <a:off x="1828800" y="5638800"/>
            <a:ext cx="5410200" cy="6397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kumimoji="0" lang="es-ES_tradnl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Figura 34: Ullauri, S (2015</a:t>
            </a:r>
            <a:r>
              <a:rPr kumimoji="0" lang="es-ES_tradnl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). Obra </a:t>
            </a:r>
            <a:r>
              <a:rPr lang="es-ES_tradnl" sz="1600" dirty="0" err="1" smtClean="0"/>
              <a:t>S</a:t>
            </a:r>
            <a:r>
              <a:rPr kumimoji="0" lang="es-ES_tradnl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ammydoll</a:t>
            </a:r>
            <a:r>
              <a:rPr kumimoji="0" lang="es-ES_tradnl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Sammy </a:t>
            </a:r>
            <a:r>
              <a:rPr lang="es-ES_tradnl" sz="1600" noProof="0" dirty="0" smtClean="0"/>
              <a:t>peluquera</a:t>
            </a:r>
            <a:r>
              <a:rPr lang="es-ES_tradnl" sz="1600" dirty="0" smtClean="0"/>
              <a:t> 29,7 </a:t>
            </a:r>
            <a:r>
              <a:rPr lang="es-ES_tradnl" sz="1600" dirty="0" err="1" smtClean="0"/>
              <a:t>x</a:t>
            </a:r>
            <a:r>
              <a:rPr lang="es-ES_tradnl" sz="1600" dirty="0" smtClean="0"/>
              <a:t> 42 cm. T</a:t>
            </a:r>
            <a:r>
              <a:rPr kumimoji="0" lang="es-ES_tradnl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écnica</a:t>
            </a:r>
            <a:r>
              <a:rPr kumimoji="0" lang="es-ES_tradnl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escultura </a:t>
            </a:r>
            <a:r>
              <a:rPr lang="es-ES_tradnl" sz="1600" dirty="0" smtClean="0"/>
              <a:t>en resina poliéster</a:t>
            </a:r>
            <a:r>
              <a:rPr kumimoji="0" lang="es-ES_tradnl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Fotografía Samanta Ullauri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s-ES_tradnl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 descr="11263856_477060542460812_901462552_n.jpg"/>
          <p:cNvPicPr>
            <a:picLocks noGrp="1" noChangeAspect="1"/>
          </p:cNvPicPr>
          <p:nvPr>
            <p:ph idx="1"/>
          </p:nvPr>
        </p:nvPicPr>
        <p:blipFill>
          <a:blip r:embed="rId2"/>
          <a:srcRect l="-69353" r="-69353"/>
          <a:stretch>
            <a:fillRect/>
          </a:stretch>
        </p:blipFill>
        <p:spPr>
          <a:xfrm>
            <a:off x="457200" y="884237"/>
            <a:ext cx="8229600" cy="4525963"/>
          </a:xfrm>
        </p:spPr>
      </p:pic>
      <p:sp>
        <p:nvSpPr>
          <p:cNvPr id="5" name="Marcador de contenido 2"/>
          <p:cNvSpPr txBox="1">
            <a:spLocks/>
          </p:cNvSpPr>
          <p:nvPr/>
        </p:nvSpPr>
        <p:spPr>
          <a:xfrm>
            <a:off x="1828800" y="5638800"/>
            <a:ext cx="5410200" cy="6397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kumimoji="0" lang="es-ES_tradnl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Figura 35: Ullauri, S (2015</a:t>
            </a:r>
            <a:r>
              <a:rPr kumimoji="0" lang="es-ES_tradnl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).  Obra </a:t>
            </a:r>
            <a:r>
              <a:rPr lang="es-ES_tradnl" sz="1600" dirty="0" err="1" smtClean="0"/>
              <a:t>S</a:t>
            </a:r>
            <a:r>
              <a:rPr kumimoji="0" lang="es-ES_tradnl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ammydoll</a:t>
            </a:r>
            <a:r>
              <a:rPr kumimoji="0" lang="es-ES_tradnl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Sammy </a:t>
            </a:r>
            <a:r>
              <a:rPr lang="es-ES_tradnl" sz="1600" noProof="0" dirty="0" smtClean="0"/>
              <a:t>en el parque</a:t>
            </a:r>
            <a:r>
              <a:rPr lang="es-ES_tradnl" sz="1600" dirty="0" smtClean="0"/>
              <a:t> 29,7 </a:t>
            </a:r>
            <a:r>
              <a:rPr lang="es-ES_tradnl" sz="1600" dirty="0" err="1" smtClean="0"/>
              <a:t>x</a:t>
            </a:r>
            <a:r>
              <a:rPr lang="es-ES_tradnl" sz="1600" dirty="0" smtClean="0"/>
              <a:t> 42 cm. </a:t>
            </a:r>
            <a:r>
              <a:rPr lang="es-ES_tradnl" sz="1600" noProof="0" dirty="0" smtClean="0"/>
              <a:t>T</a:t>
            </a:r>
            <a:r>
              <a:rPr kumimoji="0" lang="es-ES_tradnl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écnica escultura </a:t>
            </a:r>
            <a:r>
              <a:rPr lang="es-ES_tradnl" sz="1600" dirty="0" smtClean="0"/>
              <a:t>en resina poliéster</a:t>
            </a:r>
            <a:r>
              <a:rPr kumimoji="0" lang="es-ES_tradnl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Fotografía Samanta Ullauri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s-ES_tradnl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 descr="11267467_477060842460782_1433137018_n.jpg"/>
          <p:cNvPicPr>
            <a:picLocks noGrp="1" noChangeAspect="1"/>
          </p:cNvPicPr>
          <p:nvPr>
            <p:ph idx="1"/>
          </p:nvPr>
        </p:nvPicPr>
        <p:blipFill>
          <a:blip r:embed="rId2"/>
          <a:srcRect l="-73852" r="-73852"/>
          <a:stretch>
            <a:fillRect/>
          </a:stretch>
        </p:blipFill>
        <p:spPr>
          <a:xfrm>
            <a:off x="457200" y="838200"/>
            <a:ext cx="8229600" cy="4525963"/>
          </a:xfrm>
        </p:spPr>
      </p:pic>
      <p:sp>
        <p:nvSpPr>
          <p:cNvPr id="5" name="Marcador de contenido 2"/>
          <p:cNvSpPr txBox="1">
            <a:spLocks/>
          </p:cNvSpPr>
          <p:nvPr/>
        </p:nvSpPr>
        <p:spPr>
          <a:xfrm>
            <a:off x="1828800" y="5638800"/>
            <a:ext cx="5410200" cy="6397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kumimoji="0" lang="es-ES_tradnl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Figura 36: Ullauri, S (2015</a:t>
            </a:r>
            <a:r>
              <a:rPr kumimoji="0" lang="es-ES_tradnl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).  Obra </a:t>
            </a:r>
            <a:r>
              <a:rPr lang="es-ES_tradnl" sz="1600" dirty="0" err="1" smtClean="0"/>
              <a:t>S</a:t>
            </a:r>
            <a:r>
              <a:rPr kumimoji="0" lang="es-ES_tradnl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ammydoll</a:t>
            </a:r>
            <a:r>
              <a:rPr kumimoji="0" lang="es-ES_tradnl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Sammy </a:t>
            </a:r>
            <a:r>
              <a:rPr lang="es-ES_tradnl" sz="1600" noProof="0" dirty="0" smtClean="0"/>
              <a:t>quinceañera</a:t>
            </a:r>
            <a:r>
              <a:rPr lang="es-ES_tradnl" sz="1600" dirty="0" smtClean="0"/>
              <a:t> 29,7 </a:t>
            </a:r>
            <a:r>
              <a:rPr lang="es-ES_tradnl" sz="1600" dirty="0" err="1" smtClean="0"/>
              <a:t>x</a:t>
            </a:r>
            <a:r>
              <a:rPr lang="es-ES_tradnl" sz="1600" dirty="0" smtClean="0"/>
              <a:t> 42 cm.</a:t>
            </a:r>
            <a:r>
              <a:rPr kumimoji="0" lang="es-ES_tradnl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s-ES_tradnl" sz="1600" dirty="0" smtClean="0"/>
              <a:t>T</a:t>
            </a:r>
            <a:r>
              <a:rPr kumimoji="0" lang="es-ES_tradnl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écnica</a:t>
            </a:r>
            <a:r>
              <a:rPr kumimoji="0" lang="es-ES_tradnl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escultura </a:t>
            </a:r>
            <a:r>
              <a:rPr lang="es-ES_tradnl" sz="1600" dirty="0" smtClean="0"/>
              <a:t>en resina poliéster</a:t>
            </a:r>
            <a:r>
              <a:rPr kumimoji="0" lang="es-ES_tradnl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Fotografía Samanta Ullauri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s-ES_tradnl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 descr="11251457_477059309127602_72383603_n.jpg"/>
          <p:cNvPicPr>
            <a:picLocks noGrp="1" noChangeAspect="1"/>
          </p:cNvPicPr>
          <p:nvPr>
            <p:ph idx="1"/>
          </p:nvPr>
        </p:nvPicPr>
        <p:blipFill>
          <a:blip r:embed="rId2"/>
          <a:srcRect l="-76323" r="-76323"/>
          <a:stretch>
            <a:fillRect/>
          </a:stretch>
        </p:blipFill>
        <p:spPr>
          <a:xfrm>
            <a:off x="457200" y="762000"/>
            <a:ext cx="8229600" cy="4525963"/>
          </a:xfrm>
        </p:spPr>
      </p:pic>
      <p:sp>
        <p:nvSpPr>
          <p:cNvPr id="5" name="Marcador de contenido 2"/>
          <p:cNvSpPr txBox="1">
            <a:spLocks/>
          </p:cNvSpPr>
          <p:nvPr/>
        </p:nvSpPr>
        <p:spPr>
          <a:xfrm>
            <a:off x="1828800" y="5486400"/>
            <a:ext cx="5410200" cy="6397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kumimoji="0" lang="es-ES_tradnl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Figura 37: Ullauri, S (2015</a:t>
            </a:r>
            <a:r>
              <a:rPr kumimoji="0" lang="es-ES_tradnl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).  Obra </a:t>
            </a:r>
            <a:r>
              <a:rPr lang="es-ES_tradnl" sz="1600" dirty="0" err="1" smtClean="0"/>
              <a:t>S</a:t>
            </a:r>
            <a:r>
              <a:rPr kumimoji="0" lang="es-ES_tradnl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ammydoll</a:t>
            </a:r>
            <a:r>
              <a:rPr kumimoji="0" lang="es-ES_tradnl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Sammy </a:t>
            </a:r>
            <a:r>
              <a:rPr lang="es-ES_tradnl" sz="1600" noProof="0" dirty="0" smtClean="0"/>
              <a:t>oficinista</a:t>
            </a:r>
            <a:r>
              <a:rPr lang="es-ES_tradnl" sz="1600" dirty="0" smtClean="0"/>
              <a:t> 29,7 </a:t>
            </a:r>
            <a:r>
              <a:rPr lang="es-ES_tradnl" sz="1600" dirty="0" err="1" smtClean="0"/>
              <a:t>x</a:t>
            </a:r>
            <a:r>
              <a:rPr lang="es-ES_tradnl" sz="1600" dirty="0" smtClean="0"/>
              <a:t> 42 cm. T</a:t>
            </a:r>
            <a:r>
              <a:rPr kumimoji="0" lang="es-ES_tradnl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écnica</a:t>
            </a:r>
            <a:r>
              <a:rPr kumimoji="0" lang="es-ES_tradnl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escultura </a:t>
            </a:r>
            <a:r>
              <a:rPr lang="es-ES_tradnl" sz="1600" dirty="0" smtClean="0"/>
              <a:t>en resina poliéster</a:t>
            </a:r>
            <a:r>
              <a:rPr kumimoji="0" lang="es-ES_tradnl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Fotografía Samanta Ullauri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s-ES_tradnl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 descr="IMG_0523.jpg"/>
          <p:cNvPicPr>
            <a:picLocks noGrp="1" noChangeAspect="1"/>
          </p:cNvPicPr>
          <p:nvPr>
            <p:ph idx="1"/>
          </p:nvPr>
        </p:nvPicPr>
        <p:blipFill>
          <a:blip r:embed="rId2"/>
          <a:srcRect l="-86373" r="-86373"/>
          <a:stretch>
            <a:fillRect/>
          </a:stretch>
        </p:blipFill>
        <p:spPr>
          <a:xfrm>
            <a:off x="457200" y="884237"/>
            <a:ext cx="8229600" cy="4525963"/>
          </a:xfrm>
        </p:spPr>
      </p:pic>
      <p:sp>
        <p:nvSpPr>
          <p:cNvPr id="5" name="Marcador de contenido 2"/>
          <p:cNvSpPr txBox="1">
            <a:spLocks/>
          </p:cNvSpPr>
          <p:nvPr/>
        </p:nvSpPr>
        <p:spPr>
          <a:xfrm>
            <a:off x="1828800" y="5638800"/>
            <a:ext cx="5410200" cy="6397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s-ES_tradnl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Figura 38: Ullauri, S (2015</a:t>
            </a:r>
            <a:r>
              <a:rPr kumimoji="0" lang="es-ES_tradnl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).  Obra </a:t>
            </a:r>
            <a:r>
              <a:rPr lang="es-ES_tradnl" sz="1600" dirty="0" err="1" smtClean="0"/>
              <a:t>S</a:t>
            </a:r>
            <a:r>
              <a:rPr kumimoji="0" lang="es-ES_tradnl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ammydoll</a:t>
            </a:r>
            <a:r>
              <a:rPr kumimoji="0" lang="es-ES_tradnl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Sammy , </a:t>
            </a:r>
            <a:r>
              <a:rPr lang="es-ES_tradnl" sz="1600" dirty="0" err="1" smtClean="0"/>
              <a:t>enterprising</a:t>
            </a:r>
            <a:r>
              <a:rPr lang="es-ES_tradnl" sz="1600" dirty="0" smtClean="0"/>
              <a:t> 51x 34 cm.</a:t>
            </a:r>
            <a:r>
              <a:rPr kumimoji="0" lang="es-ES_tradnl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Fotografía Samanta Ullauri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s-ES_tradnl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1000" y="5486400"/>
            <a:ext cx="8229600" cy="411163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s-ES_tradnl" sz="1600" dirty="0" smtClean="0"/>
              <a:t>Figura 3</a:t>
            </a:r>
            <a:r>
              <a:rPr lang="es-ES_tradnl" sz="1600" dirty="0" smtClean="0"/>
              <a:t>: Mujeres en la industria, Una antrop</a:t>
            </a:r>
            <a:r>
              <a:rPr lang="es-ES_tradnl" sz="1600" dirty="0" smtClean="0"/>
              <a:t>óloga en la luna, 2012. </a:t>
            </a:r>
            <a:r>
              <a:rPr lang="es-ES_tradnl" sz="1600" dirty="0" smtClean="0"/>
              <a:t>D</a:t>
            </a:r>
            <a:r>
              <a:rPr lang="es-ES_tradnl" sz="1600" dirty="0" smtClean="0"/>
              <a:t>isponible en: </a:t>
            </a:r>
            <a:r>
              <a:rPr lang="es-ES_tradnl" sz="1600" dirty="0" smtClean="0"/>
              <a:t>http://</a:t>
            </a:r>
            <a:r>
              <a:rPr lang="es-ES_tradnl" sz="1600" dirty="0" err="1" smtClean="0"/>
              <a:t>unaantropologaenlaluna.blogspot.com</a:t>
            </a:r>
            <a:r>
              <a:rPr lang="es-ES_tradnl" sz="1600" dirty="0" smtClean="0"/>
              <a:t>/2012_05_01_</a:t>
            </a:r>
            <a:r>
              <a:rPr lang="es-ES_tradnl" sz="1600" dirty="0" err="1" smtClean="0"/>
              <a:t>archive.html</a:t>
            </a:r>
            <a:endParaRPr lang="es-ES_tradnl" sz="1600" dirty="0" smtClean="0"/>
          </a:p>
          <a:p>
            <a:pPr algn="ctr">
              <a:buNone/>
            </a:pPr>
            <a:endParaRPr lang="es-ES_tradnl" sz="16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24" y="1066800"/>
            <a:ext cx="5843776" cy="4178300"/>
          </a:xfrm>
          <a:prstGeom prst="rect">
            <a:avLst/>
          </a:prstGeom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 descr="IMG_0840.jpg"/>
          <p:cNvPicPr>
            <a:picLocks noGrp="1" noChangeAspect="1"/>
          </p:cNvPicPr>
          <p:nvPr>
            <p:ph idx="1"/>
          </p:nvPr>
        </p:nvPicPr>
        <p:blipFill>
          <a:blip r:embed="rId2"/>
          <a:srcRect l="-86373" r="-86373"/>
          <a:stretch>
            <a:fillRect/>
          </a:stretch>
        </p:blipFill>
        <p:spPr>
          <a:xfrm>
            <a:off x="457200" y="1143000"/>
            <a:ext cx="8229600" cy="4525963"/>
          </a:xfrm>
        </p:spPr>
      </p:pic>
      <p:sp>
        <p:nvSpPr>
          <p:cNvPr id="5" name="Marcador de contenido 2"/>
          <p:cNvSpPr txBox="1">
            <a:spLocks/>
          </p:cNvSpPr>
          <p:nvPr/>
        </p:nvSpPr>
        <p:spPr>
          <a:xfrm>
            <a:off x="1905000" y="5684837"/>
            <a:ext cx="5410200" cy="6397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s-ES_tradnl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Figura 39: Ullauri, S (2015</a:t>
            </a:r>
            <a:r>
              <a:rPr kumimoji="0" lang="es-ES_tradnl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).  Obra </a:t>
            </a:r>
            <a:r>
              <a:rPr lang="es-ES_tradnl" sz="1600" dirty="0" err="1" smtClean="0"/>
              <a:t>S</a:t>
            </a:r>
            <a:r>
              <a:rPr kumimoji="0" lang="es-ES_tradnl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ammydoll</a:t>
            </a:r>
            <a:r>
              <a:rPr kumimoji="0" lang="es-ES_tradnl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Sammy , </a:t>
            </a:r>
            <a:r>
              <a:rPr lang="es-ES_tradnl" sz="1600" dirty="0" err="1" smtClean="0"/>
              <a:t>enterprising</a:t>
            </a:r>
            <a:r>
              <a:rPr lang="es-ES_tradnl" sz="1600" dirty="0" smtClean="0"/>
              <a:t> 51x 34 cm.</a:t>
            </a:r>
            <a:r>
              <a:rPr kumimoji="0" lang="es-ES_tradnl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Fotografía Samanta Ullauri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s-ES_tradnl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 descr="IMG_2565.jpg"/>
          <p:cNvPicPr>
            <a:picLocks noGrp="1" noChangeAspect="1"/>
          </p:cNvPicPr>
          <p:nvPr>
            <p:ph idx="1"/>
          </p:nvPr>
        </p:nvPicPr>
        <p:blipFill>
          <a:blip r:embed="rId2"/>
          <a:srcRect l="-86373" r="-86373"/>
          <a:stretch>
            <a:fillRect/>
          </a:stretch>
        </p:blipFill>
        <p:spPr>
          <a:xfrm>
            <a:off x="457200" y="990600"/>
            <a:ext cx="8229600" cy="4525963"/>
          </a:xfrm>
        </p:spPr>
      </p:pic>
      <p:sp>
        <p:nvSpPr>
          <p:cNvPr id="5" name="Marcador de contenido 2"/>
          <p:cNvSpPr txBox="1">
            <a:spLocks/>
          </p:cNvSpPr>
          <p:nvPr/>
        </p:nvSpPr>
        <p:spPr>
          <a:xfrm>
            <a:off x="1905000" y="5684837"/>
            <a:ext cx="5410200" cy="6397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s-ES_tradnl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Figura 40: Ullauri, S (</a:t>
            </a:r>
            <a:r>
              <a:rPr kumimoji="0" lang="es-ES_tradnl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2015).  Obra </a:t>
            </a:r>
            <a:r>
              <a:rPr lang="es-ES_tradnl" sz="1600" dirty="0" err="1" smtClean="0"/>
              <a:t>S</a:t>
            </a:r>
            <a:r>
              <a:rPr kumimoji="0" lang="es-ES_tradnl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ammydoll</a:t>
            </a:r>
            <a:r>
              <a:rPr kumimoji="0" lang="es-ES_tradnl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Sammy , </a:t>
            </a:r>
            <a:r>
              <a:rPr lang="es-ES_tradnl" sz="1600" dirty="0" err="1" smtClean="0"/>
              <a:t>enterprising</a:t>
            </a:r>
            <a:r>
              <a:rPr lang="es-ES_tradnl" sz="1600" dirty="0" smtClean="0"/>
              <a:t> 51x 34 cm.</a:t>
            </a:r>
            <a:r>
              <a:rPr kumimoji="0" lang="es-ES_tradnl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Fotografía Samanta Ullauri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s-ES_tradnl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 descr="IMG_4903.jpg"/>
          <p:cNvPicPr>
            <a:picLocks noGrp="1" noChangeAspect="1"/>
          </p:cNvPicPr>
          <p:nvPr>
            <p:ph idx="1"/>
          </p:nvPr>
        </p:nvPicPr>
        <p:blipFill>
          <a:blip r:embed="rId2"/>
          <a:srcRect l="-72636" r="-72636"/>
          <a:stretch>
            <a:fillRect/>
          </a:stretch>
        </p:blipFill>
        <p:spPr>
          <a:xfrm>
            <a:off x="457200" y="990600"/>
            <a:ext cx="8229600" cy="4525963"/>
          </a:xfrm>
        </p:spPr>
      </p:pic>
      <p:sp>
        <p:nvSpPr>
          <p:cNvPr id="5" name="Marcador de contenido 2"/>
          <p:cNvSpPr txBox="1">
            <a:spLocks/>
          </p:cNvSpPr>
          <p:nvPr/>
        </p:nvSpPr>
        <p:spPr>
          <a:xfrm>
            <a:off x="1905000" y="5684837"/>
            <a:ext cx="5410200" cy="6397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s-ES_tradnl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Figura 41: Ullauri, S (2015</a:t>
            </a:r>
            <a:r>
              <a:rPr kumimoji="0" lang="es-ES_tradnl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).  Obra </a:t>
            </a:r>
            <a:r>
              <a:rPr lang="es-ES_tradnl" sz="1600" dirty="0" err="1" smtClean="0"/>
              <a:t>S</a:t>
            </a:r>
            <a:r>
              <a:rPr kumimoji="0" lang="es-ES_tradnl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ammydoll</a:t>
            </a:r>
            <a:r>
              <a:rPr kumimoji="0" lang="es-ES_tradnl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Sammy , </a:t>
            </a:r>
            <a:r>
              <a:rPr lang="es-ES_tradnl" sz="1600" dirty="0" err="1" smtClean="0"/>
              <a:t>enterprising</a:t>
            </a:r>
            <a:r>
              <a:rPr lang="es-ES_tradnl" sz="1600" dirty="0" smtClean="0"/>
              <a:t> 51x 34 cm.</a:t>
            </a:r>
            <a:r>
              <a:rPr kumimoji="0" lang="es-ES_tradnl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Fotografía Samanta Ullauri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s-ES_tradnl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IMG_495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457200"/>
            <a:ext cx="3275588" cy="5392737"/>
          </a:xfrm>
          <a:prstGeom prst="rect">
            <a:avLst/>
          </a:prstGeom>
        </p:spPr>
      </p:pic>
      <p:sp>
        <p:nvSpPr>
          <p:cNvPr id="7" name="Marcador de contenido 2"/>
          <p:cNvSpPr txBox="1">
            <a:spLocks/>
          </p:cNvSpPr>
          <p:nvPr/>
        </p:nvSpPr>
        <p:spPr>
          <a:xfrm>
            <a:off x="1371600" y="5913437"/>
            <a:ext cx="5410200" cy="6397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s-ES_tradnl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Figura 42: Ullauri, S (2015</a:t>
            </a:r>
            <a:r>
              <a:rPr kumimoji="0" lang="es-ES_tradnl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).  Obra </a:t>
            </a:r>
            <a:r>
              <a:rPr lang="es-ES_tradnl" sz="1600" dirty="0" err="1" smtClean="0"/>
              <a:t>S</a:t>
            </a:r>
            <a:r>
              <a:rPr kumimoji="0" lang="es-ES_tradnl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ammydoll</a:t>
            </a:r>
            <a:r>
              <a:rPr kumimoji="0" lang="es-ES_tradnl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Sammy , </a:t>
            </a:r>
            <a:r>
              <a:rPr lang="es-ES_tradnl" sz="1600" dirty="0" err="1" smtClean="0"/>
              <a:t>enterprising</a:t>
            </a:r>
            <a:r>
              <a:rPr lang="es-ES_tradnl" sz="1600" dirty="0" smtClean="0"/>
              <a:t> 51x 34 cm.</a:t>
            </a:r>
            <a:r>
              <a:rPr kumimoji="0" lang="es-ES_tradnl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Fotografía Samanta Ullauri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s-ES_tradnl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381000"/>
            <a:ext cx="3486150" cy="4648200"/>
          </a:xfrm>
          <a:prstGeom prst="rect">
            <a:avLst/>
          </a:prstGeom>
        </p:spPr>
      </p:pic>
      <p:sp>
        <p:nvSpPr>
          <p:cNvPr id="6" name="Marcador de contenido 2"/>
          <p:cNvSpPr txBox="1">
            <a:spLocks/>
          </p:cNvSpPr>
          <p:nvPr/>
        </p:nvSpPr>
        <p:spPr>
          <a:xfrm>
            <a:off x="1905000" y="5562600"/>
            <a:ext cx="5410200" cy="6397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kumimoji="0" lang="es-ES_tradnl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Figura 43: Ullauri, S (2015</a:t>
            </a:r>
            <a:r>
              <a:rPr kumimoji="0" lang="es-ES_tradnl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).  Obra </a:t>
            </a:r>
            <a:r>
              <a:rPr lang="es-ES_tradnl" sz="1600" dirty="0" err="1" smtClean="0"/>
              <a:t>S</a:t>
            </a:r>
            <a:r>
              <a:rPr kumimoji="0" lang="es-ES_tradnl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ammydoll</a:t>
            </a:r>
            <a:r>
              <a:rPr kumimoji="0" lang="es-ES_tradnl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Sammy </a:t>
            </a:r>
            <a:r>
              <a:rPr lang="es-ES_tradnl" sz="1600" noProof="0" dirty="0" err="1" smtClean="0"/>
              <a:t>deluxe</a:t>
            </a:r>
            <a:r>
              <a:rPr lang="es-ES_tradnl" sz="1600" dirty="0" smtClean="0"/>
              <a:t> 80 cm.</a:t>
            </a:r>
            <a:r>
              <a:rPr kumimoji="0" lang="es-ES_tradnl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s-ES_tradnl" sz="1600" dirty="0" smtClean="0"/>
              <a:t>T</a:t>
            </a:r>
            <a:r>
              <a:rPr kumimoji="0" lang="es-ES_tradnl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écnica</a:t>
            </a:r>
            <a:r>
              <a:rPr kumimoji="0" lang="es-ES_tradnl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escultura en resina poliéster. Fotografía Samanta Ullauri</a:t>
            </a: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s-ES_tradnl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609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s-ES_tradnl" sz="2400" dirty="0" smtClean="0"/>
              <a:t>Proceso de creación de la obra</a:t>
            </a:r>
            <a:endParaRPr lang="es-ES_tradnl" sz="2400" dirty="0"/>
          </a:p>
        </p:txBody>
      </p:sp>
      <p:pic>
        <p:nvPicPr>
          <p:cNvPr id="4" name="Imagen 3" descr=":::Desktop:2014-06-13 13.22.22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67000" y="1143000"/>
            <a:ext cx="3762968" cy="433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uadroTexto 4"/>
          <p:cNvSpPr txBox="1"/>
          <p:nvPr/>
        </p:nvSpPr>
        <p:spPr>
          <a:xfrm>
            <a:off x="2133600" y="5638800"/>
            <a:ext cx="4800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1600" dirty="0" smtClean="0"/>
              <a:t>Figura 44: Ullauri, S (2014</a:t>
            </a:r>
            <a:r>
              <a:rPr lang="es-ES_tradnl" sz="1600" dirty="0" smtClean="0"/>
              <a:t>). Proceso </a:t>
            </a:r>
            <a:r>
              <a:rPr lang="es-ES_tradnl" sz="1600" dirty="0" smtClean="0"/>
              <a:t>obra </a:t>
            </a:r>
            <a:r>
              <a:rPr lang="es-ES_tradnl" sz="1600" dirty="0" err="1" smtClean="0"/>
              <a:t>sammydoll</a:t>
            </a:r>
            <a:r>
              <a:rPr lang="es-ES_tradnl" sz="1600" dirty="0" smtClean="0"/>
              <a:t>, molde caucho de Silicon, técnica escultura. Fotografía Samanta Ullauri</a:t>
            </a:r>
          </a:p>
          <a:p>
            <a:pPr algn="ctr"/>
            <a:r>
              <a:rPr lang="es-ES_tradnl" sz="1600" dirty="0" smtClean="0"/>
              <a:t> </a:t>
            </a:r>
            <a:endParaRPr lang="es-ES_tradnl" sz="1600" dirty="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:::Desktop:2014-06-18 09.18.12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90801" y="533400"/>
            <a:ext cx="3733800" cy="4978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uadroTexto 4"/>
          <p:cNvSpPr txBox="1"/>
          <p:nvPr/>
        </p:nvSpPr>
        <p:spPr>
          <a:xfrm>
            <a:off x="1981200" y="5791200"/>
            <a:ext cx="49529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1600" dirty="0" smtClean="0"/>
              <a:t>Figura 45: Ullauri, S (2014</a:t>
            </a:r>
            <a:r>
              <a:rPr lang="es-ES_tradnl" sz="1600" dirty="0" smtClean="0"/>
              <a:t>). </a:t>
            </a:r>
            <a:r>
              <a:rPr lang="es-ES_tradnl" sz="1600" dirty="0" smtClean="0"/>
              <a:t>P</a:t>
            </a:r>
            <a:r>
              <a:rPr lang="es-ES_tradnl" sz="1600" dirty="0" smtClean="0"/>
              <a:t>roceso </a:t>
            </a:r>
            <a:r>
              <a:rPr lang="es-ES_tradnl" sz="1600" dirty="0" smtClean="0"/>
              <a:t>obra </a:t>
            </a:r>
            <a:r>
              <a:rPr lang="es-ES_tradnl" sz="1600" dirty="0" err="1" smtClean="0"/>
              <a:t>sammydoll</a:t>
            </a:r>
            <a:r>
              <a:rPr lang="es-ES_tradnl" sz="1600" dirty="0" smtClean="0"/>
              <a:t>, molde de resina poliéster, técnica escultura. Fotografía Samanta Ullauri</a:t>
            </a:r>
          </a:p>
          <a:p>
            <a:pPr algn="ctr"/>
            <a:r>
              <a:rPr lang="es-ES_tradnl" sz="1600" dirty="0" smtClean="0"/>
              <a:t>  </a:t>
            </a:r>
            <a:endParaRPr lang="es-ES_tradnl" sz="1600" dirty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:::Desktop:IMG_732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19400" y="533400"/>
            <a:ext cx="3651641" cy="5091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uadroTexto 4"/>
          <p:cNvSpPr txBox="1"/>
          <p:nvPr/>
        </p:nvSpPr>
        <p:spPr>
          <a:xfrm>
            <a:off x="2362200" y="5715000"/>
            <a:ext cx="4648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1600" dirty="0" smtClean="0"/>
              <a:t>Figura 46: Ullauri, S (2014</a:t>
            </a:r>
            <a:r>
              <a:rPr lang="es-ES_tradnl" sz="1600" dirty="0" smtClean="0"/>
              <a:t>). </a:t>
            </a:r>
            <a:r>
              <a:rPr lang="es-ES_tradnl" sz="1600" dirty="0" smtClean="0"/>
              <a:t>P</a:t>
            </a:r>
            <a:r>
              <a:rPr lang="es-ES_tradnl" sz="1600" dirty="0" smtClean="0"/>
              <a:t>roceso </a:t>
            </a:r>
            <a:r>
              <a:rPr lang="es-ES_tradnl" sz="1600" dirty="0" smtClean="0"/>
              <a:t>obra </a:t>
            </a:r>
            <a:r>
              <a:rPr lang="es-ES_tradnl" sz="1600" dirty="0" err="1" smtClean="0"/>
              <a:t>sammydoll</a:t>
            </a:r>
            <a:r>
              <a:rPr lang="es-ES_tradnl" sz="1600" dirty="0" smtClean="0"/>
              <a:t>, positivo resina poliéster, técnica escultura. Fotografía Samanta Ullauri</a:t>
            </a:r>
          </a:p>
          <a:p>
            <a:pPr algn="ctr"/>
            <a:r>
              <a:rPr lang="es-ES_tradnl" sz="1600" dirty="0" smtClean="0"/>
              <a:t> </a:t>
            </a:r>
            <a:endParaRPr lang="es-ES_tradnl" sz="1600" dirty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828800" y="5410200"/>
            <a:ext cx="5410200" cy="6858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s-ES_tradnl" sz="1600" dirty="0" smtClean="0"/>
              <a:t>Figura 47: Ullauri, S (2014</a:t>
            </a:r>
            <a:r>
              <a:rPr lang="es-ES_tradnl" sz="1600" dirty="0" smtClean="0"/>
              <a:t>). </a:t>
            </a:r>
            <a:r>
              <a:rPr lang="es-ES_tradnl" sz="1600" dirty="0" smtClean="0"/>
              <a:t>P</a:t>
            </a:r>
            <a:r>
              <a:rPr lang="es-ES_tradnl" sz="1600" dirty="0" smtClean="0"/>
              <a:t>roceso </a:t>
            </a:r>
            <a:r>
              <a:rPr lang="es-ES_tradnl" sz="1600" dirty="0" smtClean="0"/>
              <a:t>obra </a:t>
            </a:r>
            <a:r>
              <a:rPr lang="es-ES_tradnl" sz="1600" dirty="0" err="1" smtClean="0"/>
              <a:t>sammydoll</a:t>
            </a:r>
            <a:r>
              <a:rPr lang="es-ES_tradnl" sz="1600" dirty="0" smtClean="0"/>
              <a:t> busto,  modelado en arcilla, técnica escultura. Fotografía Samanta Ullauri</a:t>
            </a:r>
          </a:p>
          <a:p>
            <a:pPr algn="ctr">
              <a:buNone/>
            </a:pPr>
            <a:endParaRPr lang="es-ES_tradnl" sz="1600" dirty="0"/>
          </a:p>
        </p:txBody>
      </p:sp>
      <p:pic>
        <p:nvPicPr>
          <p:cNvPr id="4" name="Imagen 3" descr=":::Desktop:2014-09-10 11.29.02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71800" y="773910"/>
            <a:ext cx="3305767" cy="4407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209800" y="5486400"/>
            <a:ext cx="5105400" cy="639763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s-ES_tradnl" sz="1600" dirty="0" smtClean="0"/>
              <a:t>Figura 48: Ullauri, S (2014</a:t>
            </a:r>
            <a:r>
              <a:rPr lang="es-ES_tradnl" sz="1600" dirty="0" smtClean="0"/>
              <a:t>). </a:t>
            </a:r>
            <a:r>
              <a:rPr lang="es-ES_tradnl" sz="1600" dirty="0" smtClean="0"/>
              <a:t>P</a:t>
            </a:r>
            <a:r>
              <a:rPr lang="es-ES_tradnl" sz="1600" dirty="0" smtClean="0"/>
              <a:t>roceso </a:t>
            </a:r>
            <a:r>
              <a:rPr lang="es-ES_tradnl" sz="1600" dirty="0" smtClean="0"/>
              <a:t>obra </a:t>
            </a:r>
            <a:r>
              <a:rPr lang="es-ES_tradnl" sz="1600" dirty="0" err="1" smtClean="0"/>
              <a:t>sammydoll</a:t>
            </a:r>
            <a:r>
              <a:rPr lang="es-ES_tradnl" sz="1600" dirty="0" smtClean="0"/>
              <a:t> busto,  molde de yeso, técnica escultura. Fotografía Samanta Ullauri</a:t>
            </a:r>
          </a:p>
          <a:p>
            <a:pPr algn="ctr">
              <a:buNone/>
            </a:pPr>
            <a:endParaRPr lang="es-ES_tradnl" sz="1600" dirty="0"/>
          </a:p>
        </p:txBody>
      </p:sp>
      <p:pic>
        <p:nvPicPr>
          <p:cNvPr id="4" name="Imagen 3" descr=":::Desktop:2014-09-26 10.26.13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71800" y="457200"/>
            <a:ext cx="3572670" cy="4763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5105400"/>
            <a:ext cx="8229600" cy="8683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s-ES_tradnl" sz="1600" dirty="0" smtClean="0"/>
              <a:t>Figura 4</a:t>
            </a:r>
            <a:r>
              <a:rPr lang="es-ES_tradnl" sz="1600" dirty="0" smtClean="0"/>
              <a:t>: Una carrera profesional diferente para hombres y mujeres, Psicolog</a:t>
            </a:r>
            <a:r>
              <a:rPr lang="es-ES_tradnl" sz="1600" dirty="0" smtClean="0"/>
              <a:t>ía del trabajo, 2009. Disponible en: </a:t>
            </a:r>
            <a:r>
              <a:rPr lang="es-ES_tradnl" sz="1600" dirty="0" smtClean="0"/>
              <a:t>http://</a:t>
            </a:r>
            <a:r>
              <a:rPr lang="es-ES_tradnl" sz="1600" dirty="0" err="1" smtClean="0"/>
              <a:t>www.yopsicologo.com</a:t>
            </a:r>
            <a:r>
              <a:rPr lang="es-ES_tradnl" sz="1600" dirty="0" smtClean="0"/>
              <a:t>/files/</a:t>
            </a:r>
            <a:r>
              <a:rPr lang="es-ES_tradnl" sz="1600" dirty="0" err="1" smtClean="0"/>
              <a:t>diferencias_hombres_mujeres_trabajo.html</a:t>
            </a:r>
            <a:endParaRPr lang="es-ES_tradnl" sz="1600" dirty="0" smtClean="0"/>
          </a:p>
          <a:p>
            <a:pPr algn="ctr">
              <a:buNone/>
            </a:pPr>
            <a:endParaRPr lang="es-ES_tradnl" sz="16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5900" y="571500"/>
            <a:ext cx="3949700" cy="4229100"/>
          </a:xfrm>
          <a:prstGeom prst="rect">
            <a:avLst/>
          </a:prstGeom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:::Desktop:2014-10-21 08.30.35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28084" y="533400"/>
            <a:ext cx="3648916" cy="4865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uadroTexto 4"/>
          <p:cNvSpPr txBox="1"/>
          <p:nvPr/>
        </p:nvSpPr>
        <p:spPr>
          <a:xfrm>
            <a:off x="1905000" y="5562600"/>
            <a:ext cx="54015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1600" dirty="0" smtClean="0"/>
              <a:t>Figura 49: Imagen 28: Ullauri, S (2014</a:t>
            </a:r>
            <a:r>
              <a:rPr lang="es-ES_tradnl" sz="1600" dirty="0" smtClean="0"/>
              <a:t>). </a:t>
            </a:r>
            <a:r>
              <a:rPr lang="es-ES_tradnl" sz="1600" dirty="0" smtClean="0"/>
              <a:t>P</a:t>
            </a:r>
            <a:r>
              <a:rPr lang="es-ES_tradnl" sz="1600" dirty="0" smtClean="0"/>
              <a:t>roceso </a:t>
            </a:r>
            <a:r>
              <a:rPr lang="es-ES_tradnl" sz="1600" dirty="0" smtClean="0"/>
              <a:t>obra </a:t>
            </a:r>
            <a:r>
              <a:rPr lang="es-ES_tradnl" sz="1600" dirty="0" err="1" smtClean="0"/>
              <a:t>sammydoll</a:t>
            </a:r>
            <a:r>
              <a:rPr lang="es-ES_tradnl" sz="1600" dirty="0" smtClean="0"/>
              <a:t> busto,  molde de yeso, técnica escultura. Fotografía Samanta Ullauri</a:t>
            </a:r>
          </a:p>
          <a:p>
            <a:pPr algn="ctr"/>
            <a:endParaRPr lang="es-ES_tradnl" sz="1600" dirty="0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:::Desktop:IMG_741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7800" y="1371600"/>
            <a:ext cx="5909361" cy="3323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uadroTexto 4"/>
          <p:cNvSpPr txBox="1"/>
          <p:nvPr/>
        </p:nvSpPr>
        <p:spPr>
          <a:xfrm>
            <a:off x="1447800" y="4879847"/>
            <a:ext cx="590936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1600" dirty="0" smtClean="0"/>
              <a:t>Figura 50: Imagen 28: Ullauri, S (2014</a:t>
            </a:r>
            <a:r>
              <a:rPr lang="es-ES_tradnl" sz="1600" dirty="0" smtClean="0"/>
              <a:t>). </a:t>
            </a:r>
            <a:r>
              <a:rPr lang="es-ES_tradnl" sz="1600" dirty="0" smtClean="0"/>
              <a:t>P</a:t>
            </a:r>
            <a:r>
              <a:rPr lang="es-ES_tradnl" sz="1600" dirty="0" smtClean="0"/>
              <a:t>roceso </a:t>
            </a:r>
            <a:r>
              <a:rPr lang="es-ES_tradnl" sz="1600" dirty="0" smtClean="0"/>
              <a:t>obra </a:t>
            </a:r>
            <a:r>
              <a:rPr lang="es-ES_tradnl" sz="1600" dirty="0" err="1" smtClean="0"/>
              <a:t>sammydoll</a:t>
            </a:r>
            <a:r>
              <a:rPr lang="es-ES_tradnl" sz="1600" dirty="0" smtClean="0"/>
              <a:t> busto,  positivo resina poliéster, técnica escultura. Fotografía Samanta Ullauri</a:t>
            </a:r>
          </a:p>
          <a:p>
            <a:pPr algn="ctr"/>
            <a:endParaRPr lang="es-ES_tradnl" sz="1600" dirty="0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:::Desktop:10376055_10153179851906654_4161786031649517492_n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2200" y="914400"/>
            <a:ext cx="4609541" cy="4304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uadroTexto 4"/>
          <p:cNvSpPr txBox="1"/>
          <p:nvPr/>
        </p:nvSpPr>
        <p:spPr>
          <a:xfrm>
            <a:off x="1600200" y="5334000"/>
            <a:ext cx="5943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1600" dirty="0" smtClean="0"/>
              <a:t>Figura 51: Ullauri, S (2015</a:t>
            </a:r>
            <a:r>
              <a:rPr lang="es-ES_tradnl" sz="1600" dirty="0" smtClean="0"/>
              <a:t>). </a:t>
            </a:r>
            <a:r>
              <a:rPr lang="es-ES_tradnl" sz="1600" dirty="0" smtClean="0"/>
              <a:t>P</a:t>
            </a:r>
            <a:r>
              <a:rPr lang="es-ES_tradnl" sz="1600" dirty="0" smtClean="0"/>
              <a:t>roceso </a:t>
            </a:r>
            <a:r>
              <a:rPr lang="es-ES_tradnl" sz="1600" dirty="0" smtClean="0"/>
              <a:t>obra </a:t>
            </a:r>
            <a:r>
              <a:rPr lang="es-ES_tradnl" sz="1600" dirty="0" err="1" smtClean="0"/>
              <a:t>sammydoll</a:t>
            </a:r>
            <a:r>
              <a:rPr lang="es-ES_tradnl" sz="1600" dirty="0" smtClean="0"/>
              <a:t> máscara, molde alginato y yeso , técnica escultura. Fotografía Samanta Ullauri</a:t>
            </a:r>
          </a:p>
          <a:p>
            <a:pPr algn="ctr"/>
            <a:endParaRPr lang="es-ES_tradnl" sz="1600" dirty="0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5044281"/>
            <a:ext cx="8229600" cy="792163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s-ES_tradnl" sz="1600" dirty="0" smtClean="0"/>
              <a:t>Figura 52: Ullauri, S (2015</a:t>
            </a:r>
            <a:r>
              <a:rPr lang="es-ES_tradnl" sz="1600" dirty="0" smtClean="0"/>
              <a:t>). </a:t>
            </a:r>
            <a:r>
              <a:rPr lang="es-ES_tradnl" sz="1600" dirty="0" smtClean="0"/>
              <a:t>P</a:t>
            </a:r>
            <a:r>
              <a:rPr lang="es-ES_tradnl" sz="1600" dirty="0" smtClean="0"/>
              <a:t>roceso </a:t>
            </a:r>
            <a:r>
              <a:rPr lang="es-ES_tradnl" sz="1600" dirty="0" smtClean="0"/>
              <a:t>obra </a:t>
            </a:r>
            <a:r>
              <a:rPr lang="es-ES_tradnl" sz="1600" dirty="0" err="1" smtClean="0"/>
              <a:t>sammydoll</a:t>
            </a:r>
            <a:r>
              <a:rPr lang="es-ES_tradnl" sz="1600" dirty="0" smtClean="0"/>
              <a:t> máscara,  positivo  yeso, técnica escultura. Fotografía Samanta Ullauri</a:t>
            </a:r>
          </a:p>
          <a:p>
            <a:pPr algn="ctr">
              <a:buNone/>
            </a:pPr>
            <a:r>
              <a:rPr lang="es-ES_tradnl" sz="1600" dirty="0" smtClean="0"/>
              <a:t> </a:t>
            </a:r>
            <a:endParaRPr lang="es-ES_tradnl" sz="1600" dirty="0"/>
          </a:p>
        </p:txBody>
      </p:sp>
      <p:pic>
        <p:nvPicPr>
          <p:cNvPr id="4" name="Imagen 3" descr=":::Desktop:Foto del día 27-4-15 a las 22.44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52600" y="1066011"/>
            <a:ext cx="5562600" cy="37345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:::Desktop:Foto del día 27-4-15 a las 22.44 #3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914400"/>
            <a:ext cx="5960821" cy="3964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uadroTexto 4"/>
          <p:cNvSpPr txBox="1"/>
          <p:nvPr/>
        </p:nvSpPr>
        <p:spPr>
          <a:xfrm>
            <a:off x="1143000" y="5181600"/>
            <a:ext cx="6781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1600" dirty="0" smtClean="0"/>
              <a:t>Figura 53: Ullauri, S (2015</a:t>
            </a:r>
            <a:r>
              <a:rPr lang="es-ES_tradnl" sz="1600" dirty="0" smtClean="0"/>
              <a:t>). </a:t>
            </a:r>
            <a:r>
              <a:rPr lang="es-ES_tradnl" sz="1600" dirty="0" smtClean="0"/>
              <a:t>P</a:t>
            </a:r>
            <a:r>
              <a:rPr lang="es-ES_tradnl" sz="1600" dirty="0" smtClean="0"/>
              <a:t>roceso </a:t>
            </a:r>
            <a:r>
              <a:rPr lang="es-ES_tradnl" sz="1600" dirty="0" smtClean="0"/>
              <a:t>obra </a:t>
            </a:r>
            <a:r>
              <a:rPr lang="es-ES_tradnl" sz="1600" dirty="0" err="1" smtClean="0"/>
              <a:t>sammydoll</a:t>
            </a:r>
            <a:r>
              <a:rPr lang="es-ES_tradnl" sz="1600" dirty="0" smtClean="0"/>
              <a:t> máscara de plástico,  positivo acetato, técnica termoformado. Fotografía Samanta Ullauri</a:t>
            </a:r>
          </a:p>
          <a:p>
            <a:pPr algn="ctr"/>
            <a:endParaRPr lang="es-ES_tradnl" sz="1600" dirty="0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:::Desktop:IMG_3365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5400" y="1262337"/>
            <a:ext cx="6508257" cy="384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uadroTexto 4"/>
          <p:cNvSpPr txBox="1"/>
          <p:nvPr/>
        </p:nvSpPr>
        <p:spPr>
          <a:xfrm>
            <a:off x="1295400" y="5334000"/>
            <a:ext cx="650825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1600" dirty="0" smtClean="0"/>
              <a:t>Figura 54: Ullauri, S (2015</a:t>
            </a:r>
            <a:r>
              <a:rPr lang="es-ES_tradnl" sz="1600" dirty="0" smtClean="0"/>
              <a:t>). </a:t>
            </a:r>
            <a:r>
              <a:rPr lang="es-ES_tradnl" sz="1600" dirty="0" smtClean="0"/>
              <a:t>P</a:t>
            </a:r>
            <a:r>
              <a:rPr lang="es-ES_tradnl" sz="1600" dirty="0" smtClean="0"/>
              <a:t>roceso </a:t>
            </a:r>
            <a:r>
              <a:rPr lang="es-ES_tradnl" sz="1600" dirty="0" smtClean="0"/>
              <a:t>obra </a:t>
            </a:r>
            <a:r>
              <a:rPr lang="es-ES_tradnl" sz="1600" dirty="0" err="1" smtClean="0"/>
              <a:t>sammydoll</a:t>
            </a:r>
            <a:r>
              <a:rPr lang="es-ES_tradnl" sz="1600" dirty="0" smtClean="0"/>
              <a:t> sesión fotográfica,  puesta en escena oficinista, técnica fotografía. </a:t>
            </a:r>
          </a:p>
          <a:p>
            <a:pPr algn="ctr"/>
            <a:r>
              <a:rPr lang="es-ES_tradnl" sz="1600" dirty="0" smtClean="0"/>
              <a:t>Fotografía Samanta Ullauri</a:t>
            </a:r>
          </a:p>
          <a:p>
            <a:pPr algn="ctr"/>
            <a:endParaRPr lang="es-ES_tradnl" sz="1600" dirty="0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:::Desktop:IMG_4939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71225" y="533400"/>
            <a:ext cx="3200975" cy="4799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uadroTexto 4"/>
          <p:cNvSpPr txBox="1"/>
          <p:nvPr/>
        </p:nvSpPr>
        <p:spPr>
          <a:xfrm>
            <a:off x="1828800" y="5486400"/>
            <a:ext cx="556317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1600" dirty="0" smtClean="0"/>
              <a:t>Figura 55: Ullauri, S (2015</a:t>
            </a:r>
            <a:r>
              <a:rPr lang="es-ES_tradnl" sz="1600" dirty="0" smtClean="0"/>
              <a:t>). </a:t>
            </a:r>
            <a:r>
              <a:rPr lang="es-ES_tradnl" sz="1600" dirty="0" smtClean="0"/>
              <a:t>P</a:t>
            </a:r>
            <a:r>
              <a:rPr lang="es-ES_tradnl" sz="1600" dirty="0" smtClean="0"/>
              <a:t>roceso </a:t>
            </a:r>
            <a:r>
              <a:rPr lang="es-ES_tradnl" sz="1600" dirty="0" smtClean="0"/>
              <a:t>obra </a:t>
            </a:r>
            <a:r>
              <a:rPr lang="es-ES_tradnl" sz="1600" dirty="0" err="1" smtClean="0"/>
              <a:t>sammydoll</a:t>
            </a:r>
            <a:r>
              <a:rPr lang="es-ES_tradnl" sz="1600" dirty="0" smtClean="0"/>
              <a:t> sesión fotográfica,  puesta en escena  </a:t>
            </a:r>
            <a:r>
              <a:rPr lang="es-ES_tradnl" sz="1600" dirty="0" err="1" smtClean="0"/>
              <a:t>fashionista</a:t>
            </a:r>
            <a:r>
              <a:rPr lang="es-ES_tradnl" sz="1600" dirty="0" smtClean="0"/>
              <a:t>, técnica fotografía. </a:t>
            </a:r>
          </a:p>
          <a:p>
            <a:pPr algn="ctr"/>
            <a:r>
              <a:rPr lang="es-ES_tradnl" sz="1600" dirty="0" smtClean="0"/>
              <a:t>Fotografía Samanta Ullauri </a:t>
            </a:r>
          </a:p>
          <a:p>
            <a:pPr algn="ctr"/>
            <a:endParaRPr lang="es-ES_tradnl" sz="1600" dirty="0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:::Desktop:IMG_4842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09406" y="322939"/>
            <a:ext cx="3443794" cy="5163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uadroTexto 4"/>
          <p:cNvSpPr txBox="1"/>
          <p:nvPr/>
        </p:nvSpPr>
        <p:spPr>
          <a:xfrm>
            <a:off x="1905000" y="5715001"/>
            <a:ext cx="6172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1600" dirty="0" smtClean="0"/>
              <a:t>Figura 56: Ullauri, S (2015</a:t>
            </a:r>
            <a:r>
              <a:rPr lang="es-ES_tradnl" sz="1600" dirty="0" smtClean="0"/>
              <a:t>). Proceso </a:t>
            </a:r>
            <a:r>
              <a:rPr lang="es-ES_tradnl" sz="1600" dirty="0" smtClean="0"/>
              <a:t>obra </a:t>
            </a:r>
            <a:r>
              <a:rPr lang="es-ES_tradnl" sz="1600" dirty="0" err="1" smtClean="0"/>
              <a:t>sammydoll</a:t>
            </a:r>
            <a:r>
              <a:rPr lang="es-ES_tradnl" sz="1600" dirty="0" smtClean="0"/>
              <a:t> sesión fotográfica,  puesta en escena profesora, técnica </a:t>
            </a:r>
            <a:r>
              <a:rPr lang="es-ES_tradnl" sz="1600" dirty="0" err="1" smtClean="0"/>
              <a:t>fotográfia</a:t>
            </a:r>
            <a:r>
              <a:rPr lang="es-ES_tradnl" sz="1600" dirty="0" smtClean="0"/>
              <a:t>. </a:t>
            </a:r>
          </a:p>
          <a:p>
            <a:pPr algn="ctr"/>
            <a:r>
              <a:rPr lang="es-ES_tradnl" sz="1600" dirty="0" smtClean="0"/>
              <a:t>Fotografía Samanta Ullauri</a:t>
            </a:r>
          </a:p>
          <a:p>
            <a:pPr algn="ctr"/>
            <a:endParaRPr lang="es-ES_tradnl" sz="1600" dirty="0" smtClean="0"/>
          </a:p>
          <a:p>
            <a:pPr algn="ctr"/>
            <a:endParaRPr lang="es-ES_tradnl" sz="1600" dirty="0"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:::Desktop:IMG_4915 copia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0" y="533400"/>
            <a:ext cx="3200400" cy="4800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uadroTexto 4"/>
          <p:cNvSpPr txBox="1"/>
          <p:nvPr/>
        </p:nvSpPr>
        <p:spPr>
          <a:xfrm>
            <a:off x="1905000" y="5562601"/>
            <a:ext cx="5638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1600" dirty="0" smtClean="0"/>
              <a:t>Figura 57: Ullauri, S (2015</a:t>
            </a:r>
            <a:r>
              <a:rPr lang="es-ES_tradnl" sz="1600" dirty="0" smtClean="0"/>
              <a:t>). </a:t>
            </a:r>
            <a:r>
              <a:rPr lang="es-ES_tradnl" sz="1600" dirty="0" smtClean="0"/>
              <a:t>O</a:t>
            </a:r>
            <a:r>
              <a:rPr lang="es-ES_tradnl" sz="1600" dirty="0" smtClean="0"/>
              <a:t>bra </a:t>
            </a:r>
            <a:r>
              <a:rPr lang="es-ES_tradnl" sz="1600" dirty="0" err="1" smtClean="0"/>
              <a:t>S</a:t>
            </a:r>
            <a:r>
              <a:rPr lang="es-ES_tradnl" sz="1600" dirty="0" err="1" smtClean="0"/>
              <a:t>ammydoll</a:t>
            </a:r>
            <a:r>
              <a:rPr lang="es-ES_tradnl" sz="1600" dirty="0" smtClean="0"/>
              <a:t> </a:t>
            </a:r>
            <a:r>
              <a:rPr lang="es-ES_tradnl" sz="1600" dirty="0" smtClean="0"/>
              <a:t>sesión fotográfica,  puesta en escena  profesora, técnica </a:t>
            </a:r>
            <a:r>
              <a:rPr lang="es-ES_tradnl" sz="1600" dirty="0" err="1" smtClean="0"/>
              <a:t>fotográfia</a:t>
            </a:r>
            <a:r>
              <a:rPr lang="es-ES_tradnl" sz="1600" dirty="0" smtClean="0"/>
              <a:t>. </a:t>
            </a:r>
          </a:p>
          <a:p>
            <a:pPr algn="ctr"/>
            <a:r>
              <a:rPr lang="es-ES_tradnl" sz="1600" dirty="0" smtClean="0"/>
              <a:t>Fotografía Samanta Ullauri</a:t>
            </a:r>
          </a:p>
          <a:p>
            <a:pPr algn="ctr"/>
            <a:endParaRPr lang="es-ES_tradnl" sz="1600" dirty="0"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:::Desktop:IMG_4915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27872" y="1143000"/>
            <a:ext cx="4982528" cy="3828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uadroTexto 4"/>
          <p:cNvSpPr txBox="1"/>
          <p:nvPr/>
        </p:nvSpPr>
        <p:spPr>
          <a:xfrm>
            <a:off x="1447800" y="5181600"/>
            <a:ext cx="61255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1600" dirty="0" smtClean="0"/>
              <a:t>Figura 58: Ullauri, S (2015</a:t>
            </a:r>
            <a:r>
              <a:rPr lang="es-ES_tradnl" sz="1600" dirty="0" smtClean="0"/>
              <a:t>). </a:t>
            </a:r>
            <a:r>
              <a:rPr lang="es-ES_tradnl" sz="1600" dirty="0" smtClean="0"/>
              <a:t>D</a:t>
            </a:r>
            <a:r>
              <a:rPr lang="es-ES_tradnl" sz="1600" dirty="0" smtClean="0"/>
              <a:t>etalle </a:t>
            </a:r>
            <a:r>
              <a:rPr lang="es-ES_tradnl" sz="1600" dirty="0" smtClean="0"/>
              <a:t>máscara obra</a:t>
            </a:r>
            <a:r>
              <a:rPr lang="es-ES_tradnl" sz="1600" dirty="0" smtClean="0"/>
              <a:t> </a:t>
            </a:r>
            <a:r>
              <a:rPr lang="es-ES_tradnl" sz="1600" dirty="0" err="1" smtClean="0"/>
              <a:t>S</a:t>
            </a:r>
            <a:r>
              <a:rPr lang="es-ES_tradnl" sz="1600" dirty="0" err="1" smtClean="0"/>
              <a:t>ammydoll</a:t>
            </a:r>
            <a:r>
              <a:rPr lang="es-ES_tradnl" sz="1600" dirty="0" smtClean="0"/>
              <a:t> </a:t>
            </a:r>
            <a:r>
              <a:rPr lang="es-ES_tradnl" sz="1600" dirty="0" smtClean="0"/>
              <a:t>sesión fotográfica,  puesta en escena  profesora, técnica </a:t>
            </a:r>
            <a:r>
              <a:rPr lang="es-ES_tradnl" sz="1600" dirty="0" err="1" smtClean="0"/>
              <a:t>fotográfia</a:t>
            </a:r>
            <a:r>
              <a:rPr lang="es-ES_tradnl" sz="1600" dirty="0" smtClean="0"/>
              <a:t>. </a:t>
            </a:r>
          </a:p>
          <a:p>
            <a:pPr algn="ctr"/>
            <a:r>
              <a:rPr lang="es-ES_tradnl" sz="1600" dirty="0" smtClean="0"/>
              <a:t>Fotografía Samanta Ullauri</a:t>
            </a:r>
          </a:p>
          <a:p>
            <a:pPr algn="ctr"/>
            <a:r>
              <a:rPr lang="es-ES_tradnl" sz="1600" dirty="0" smtClean="0"/>
              <a:t> </a:t>
            </a:r>
            <a:endParaRPr lang="es-ES_tradnl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667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s-ES_tradnl" b="1" dirty="0"/>
              <a:t>EL SURGIMIENTO DEL MOVIMIENTO FEMINISTA</a:t>
            </a:r>
            <a:r>
              <a:rPr lang="es-ES_tradnl" dirty="0" smtClean="0"/>
              <a:t> </a:t>
            </a:r>
            <a:endParaRPr lang="es-ES_tradnl" dirty="0"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:::Desktop:portada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986223"/>
            <a:ext cx="3913188" cy="2661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agen 4" descr=":::Desktop:Invitaciones (1)-2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22788" y="1986223"/>
            <a:ext cx="4038600" cy="2661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uadroTexto 5"/>
          <p:cNvSpPr txBox="1"/>
          <p:nvPr/>
        </p:nvSpPr>
        <p:spPr>
          <a:xfrm>
            <a:off x="609600" y="833735"/>
            <a:ext cx="7391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400" dirty="0" smtClean="0"/>
              <a:t>La muestra</a:t>
            </a:r>
            <a:endParaRPr lang="es-ES_tradnl" sz="2400" dirty="0"/>
          </a:p>
        </p:txBody>
      </p:sp>
      <p:sp>
        <p:nvSpPr>
          <p:cNvPr id="7" name="CuadroTexto 6"/>
          <p:cNvSpPr txBox="1"/>
          <p:nvPr/>
        </p:nvSpPr>
        <p:spPr>
          <a:xfrm>
            <a:off x="609600" y="4953000"/>
            <a:ext cx="7951788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1600" dirty="0" smtClean="0"/>
              <a:t>Figura 59: Ullauri, S (2015</a:t>
            </a:r>
            <a:r>
              <a:rPr lang="es-ES_tradnl" sz="1600" dirty="0" smtClean="0"/>
              <a:t>). </a:t>
            </a:r>
            <a:r>
              <a:rPr lang="es-ES_tradnl" sz="1600" dirty="0" smtClean="0"/>
              <a:t>D</a:t>
            </a:r>
            <a:r>
              <a:rPr lang="es-ES_tradnl" sz="1600" dirty="0" smtClean="0"/>
              <a:t>iseño </a:t>
            </a:r>
            <a:r>
              <a:rPr lang="es-ES_tradnl" sz="1600" dirty="0" smtClean="0"/>
              <a:t>invitación, Samanta Ullauri</a:t>
            </a:r>
          </a:p>
          <a:p>
            <a:pPr algn="ctr"/>
            <a:r>
              <a:rPr lang="es-ES_tradnl" sz="1600" dirty="0" smtClean="0"/>
              <a:t> </a:t>
            </a:r>
            <a:endParaRPr lang="es-ES_tradnl" sz="1600" dirty="0"/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381000" y="533400"/>
            <a:ext cx="548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400" dirty="0" smtClean="0"/>
              <a:t>El montaje</a:t>
            </a:r>
            <a:endParaRPr lang="es-ES_tradnl" sz="2400" dirty="0"/>
          </a:p>
        </p:txBody>
      </p:sp>
      <p:pic>
        <p:nvPicPr>
          <p:cNvPr id="5" name="Imagen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71800" y="1066800"/>
            <a:ext cx="3581400" cy="4775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uadroTexto 5"/>
          <p:cNvSpPr txBox="1"/>
          <p:nvPr/>
        </p:nvSpPr>
        <p:spPr>
          <a:xfrm>
            <a:off x="2057400" y="6019800"/>
            <a:ext cx="5410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1600" dirty="0" smtClean="0"/>
              <a:t>Figura 70: Ullauri, S (2015</a:t>
            </a:r>
            <a:r>
              <a:rPr lang="es-ES_tradnl" sz="1600" dirty="0" smtClean="0"/>
              <a:t>). </a:t>
            </a:r>
            <a:r>
              <a:rPr lang="es-ES_tradnl" sz="1600" dirty="0" smtClean="0"/>
              <a:t>D</a:t>
            </a:r>
            <a:r>
              <a:rPr lang="es-ES_tradnl" sz="1600" dirty="0" smtClean="0"/>
              <a:t>etalle </a:t>
            </a:r>
            <a:r>
              <a:rPr lang="es-ES_tradnl" sz="1600" dirty="0" smtClean="0"/>
              <a:t>montaje </a:t>
            </a:r>
          </a:p>
          <a:p>
            <a:pPr algn="ctr"/>
            <a:r>
              <a:rPr lang="es-ES_tradnl" sz="1600" dirty="0" smtClean="0"/>
              <a:t>Fotografía Samanta Ullauri</a:t>
            </a:r>
          </a:p>
          <a:p>
            <a:pPr algn="ctr"/>
            <a:endParaRPr lang="es-ES_tradnl" sz="1600" dirty="0"/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67000" y="533400"/>
            <a:ext cx="4063048" cy="541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uadroTexto 4"/>
          <p:cNvSpPr txBox="1"/>
          <p:nvPr/>
        </p:nvSpPr>
        <p:spPr>
          <a:xfrm>
            <a:off x="1981200" y="6019800"/>
            <a:ext cx="5410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1600" dirty="0" smtClean="0"/>
              <a:t>Figura 71: Ullauri, S (2015</a:t>
            </a:r>
            <a:r>
              <a:rPr lang="es-ES_tradnl" sz="1600" dirty="0" smtClean="0"/>
              <a:t>). </a:t>
            </a:r>
            <a:r>
              <a:rPr lang="es-ES_tradnl" sz="1600" dirty="0" smtClean="0"/>
              <a:t>D</a:t>
            </a:r>
            <a:r>
              <a:rPr lang="es-ES_tradnl" sz="1600" dirty="0" smtClean="0"/>
              <a:t>etalle </a:t>
            </a:r>
            <a:r>
              <a:rPr lang="es-ES_tradnl" sz="1600" dirty="0" smtClean="0"/>
              <a:t>montaje </a:t>
            </a:r>
          </a:p>
          <a:p>
            <a:pPr algn="ctr"/>
            <a:r>
              <a:rPr lang="es-ES_tradnl" sz="1600" dirty="0" smtClean="0"/>
              <a:t>Fotografía Samanta Ullauri</a:t>
            </a:r>
          </a:p>
          <a:p>
            <a:pPr algn="ctr"/>
            <a:endParaRPr lang="es-ES_tradnl" sz="1600" dirty="0"/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:::Desktop:IMG_8894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0" y="1233288"/>
            <a:ext cx="5257800" cy="394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300000" rev="5400000"/>
            </a:camera>
            <a:lightRig rig="threePt" dir="t"/>
          </a:scene3d>
        </p:spPr>
      </p:pic>
      <p:sp>
        <p:nvSpPr>
          <p:cNvPr id="5" name="CuadroTexto 4"/>
          <p:cNvSpPr txBox="1"/>
          <p:nvPr/>
        </p:nvSpPr>
        <p:spPr>
          <a:xfrm>
            <a:off x="1905000" y="5943600"/>
            <a:ext cx="5410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1600" dirty="0" smtClean="0"/>
              <a:t>Figura 72: Ullauri, S (</a:t>
            </a:r>
            <a:r>
              <a:rPr lang="es-ES_tradnl" sz="1600" dirty="0" smtClean="0"/>
              <a:t>2015.) </a:t>
            </a:r>
            <a:r>
              <a:rPr lang="es-ES_tradnl" sz="1600" dirty="0" smtClean="0"/>
              <a:t>M</a:t>
            </a:r>
            <a:r>
              <a:rPr lang="es-ES_tradnl" sz="1600" dirty="0" smtClean="0"/>
              <a:t>uestra </a:t>
            </a:r>
            <a:r>
              <a:rPr lang="es-ES_tradnl" sz="1600" dirty="0" err="1" smtClean="0"/>
              <a:t>Sammydoll</a:t>
            </a:r>
            <a:r>
              <a:rPr lang="es-ES_tradnl" sz="1600" dirty="0" smtClean="0"/>
              <a:t>. </a:t>
            </a:r>
          </a:p>
          <a:p>
            <a:pPr algn="ctr"/>
            <a:r>
              <a:rPr lang="es-ES_tradnl" sz="1600" dirty="0" smtClean="0"/>
              <a:t>Fotografía Samanta Ullauri</a:t>
            </a:r>
          </a:p>
          <a:p>
            <a:pPr algn="ctr"/>
            <a:endParaRPr lang="es-ES_tradnl" sz="1600" dirty="0"/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:::Desktop:IMG_889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11312" y="1302019"/>
            <a:ext cx="6084888" cy="3803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uadroTexto 4"/>
          <p:cNvSpPr txBox="1"/>
          <p:nvPr/>
        </p:nvSpPr>
        <p:spPr>
          <a:xfrm>
            <a:off x="1828800" y="5257800"/>
            <a:ext cx="5715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1600" dirty="0" smtClean="0"/>
              <a:t>Figura 73: Ullauri, S (2015</a:t>
            </a:r>
            <a:r>
              <a:rPr lang="es-ES_tradnl" sz="1600" dirty="0" smtClean="0"/>
              <a:t>). </a:t>
            </a:r>
            <a:r>
              <a:rPr lang="es-ES_tradnl" sz="1600" dirty="0" smtClean="0"/>
              <a:t>M</a:t>
            </a:r>
            <a:r>
              <a:rPr lang="es-ES_tradnl" sz="1600" dirty="0" smtClean="0"/>
              <a:t>uestra </a:t>
            </a:r>
            <a:r>
              <a:rPr lang="es-ES_tradnl" sz="1600" dirty="0" err="1" smtClean="0"/>
              <a:t>Sammydoll</a:t>
            </a:r>
            <a:r>
              <a:rPr lang="es-ES_tradnl" sz="1600" dirty="0" smtClean="0"/>
              <a:t>. </a:t>
            </a:r>
          </a:p>
          <a:p>
            <a:pPr algn="ctr"/>
            <a:r>
              <a:rPr lang="es-ES_tradnl" sz="1600" dirty="0" smtClean="0"/>
              <a:t>Fotografía Samanta Ullauri</a:t>
            </a:r>
          </a:p>
          <a:p>
            <a:pPr algn="ctr"/>
            <a:endParaRPr lang="es-ES_tradnl" sz="1600" dirty="0"/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:::Desktop:IMG_8918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2200" y="1219200"/>
            <a:ext cx="5094288" cy="3825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0" rev="5400000"/>
            </a:camera>
            <a:lightRig rig="threePt" dir="t"/>
          </a:scene3d>
        </p:spPr>
      </p:pic>
      <p:sp>
        <p:nvSpPr>
          <p:cNvPr id="5" name="CuadroTexto 4"/>
          <p:cNvSpPr txBox="1"/>
          <p:nvPr/>
        </p:nvSpPr>
        <p:spPr>
          <a:xfrm>
            <a:off x="1905000" y="5867400"/>
            <a:ext cx="55794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1600" dirty="0" smtClean="0"/>
              <a:t>Figura 74: Ullauri, S (2015</a:t>
            </a:r>
            <a:r>
              <a:rPr lang="es-ES_tradnl" sz="1600" dirty="0" smtClean="0"/>
              <a:t>). </a:t>
            </a:r>
            <a:r>
              <a:rPr lang="es-ES_tradnl" sz="1600" dirty="0" smtClean="0"/>
              <a:t>I</a:t>
            </a:r>
            <a:r>
              <a:rPr lang="es-ES_tradnl" sz="1600" dirty="0" smtClean="0"/>
              <a:t>ntervención busto Sammy </a:t>
            </a:r>
            <a:r>
              <a:rPr lang="es-ES_tradnl" sz="1600" dirty="0" err="1" smtClean="0"/>
              <a:t>deluxe</a:t>
            </a:r>
            <a:r>
              <a:rPr lang="es-ES_tradnl" sz="1600" dirty="0" smtClean="0"/>
              <a:t>. </a:t>
            </a:r>
            <a:r>
              <a:rPr lang="es-ES_tradnl" sz="1600" dirty="0" smtClean="0"/>
              <a:t>Fotografía Samanta Ullauri.</a:t>
            </a:r>
          </a:p>
          <a:p>
            <a:pPr algn="ctr"/>
            <a:r>
              <a:rPr lang="es-ES_tradnl" sz="1600" dirty="0" smtClean="0"/>
              <a:t> </a:t>
            </a:r>
            <a:endParaRPr lang="es-ES_tradnl" sz="1600" dirty="0"/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:::Desktop:IMG_8947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09800" y="1289511"/>
            <a:ext cx="4979988" cy="3739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uadroTexto 4"/>
          <p:cNvSpPr txBox="1"/>
          <p:nvPr/>
        </p:nvSpPr>
        <p:spPr>
          <a:xfrm>
            <a:off x="1905000" y="5334000"/>
            <a:ext cx="55794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1600" dirty="0" smtClean="0"/>
              <a:t>Figura 75: Ullauri, S (2015</a:t>
            </a:r>
            <a:r>
              <a:rPr lang="es-ES_tradnl" sz="1600" dirty="0" smtClean="0"/>
              <a:t>). </a:t>
            </a:r>
            <a:r>
              <a:rPr lang="es-ES_tradnl" sz="1600" dirty="0" smtClean="0"/>
              <a:t>I</a:t>
            </a:r>
            <a:r>
              <a:rPr lang="es-ES_tradnl" sz="1600" dirty="0" smtClean="0"/>
              <a:t>ntervención busto Sammy </a:t>
            </a:r>
            <a:r>
              <a:rPr lang="es-ES_tradnl" sz="1600" dirty="0" err="1" smtClean="0"/>
              <a:t>deluxe</a:t>
            </a:r>
            <a:r>
              <a:rPr lang="es-ES_tradnl" sz="1600" dirty="0" smtClean="0"/>
              <a:t>. </a:t>
            </a:r>
            <a:r>
              <a:rPr lang="es-ES_tradnl" sz="1600" dirty="0" smtClean="0"/>
              <a:t>Fotografía Samanta Ullauri.</a:t>
            </a:r>
          </a:p>
          <a:p>
            <a:pPr algn="ctr"/>
            <a:r>
              <a:rPr lang="es-ES_tradnl" sz="1600" dirty="0" smtClean="0"/>
              <a:t> </a:t>
            </a:r>
            <a:endParaRPr lang="es-ES_tradnl" sz="1600" dirty="0"/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/>
          <p:nvPr/>
        </p:nvPicPr>
        <p:blipFill>
          <a:blip r:embed="rId2">
            <a:lum bright="7000"/>
          </a:blip>
          <a:srcRect/>
          <a:stretch>
            <a:fillRect/>
          </a:stretch>
        </p:blipFill>
        <p:spPr bwMode="auto">
          <a:xfrm>
            <a:off x="2819400" y="711200"/>
            <a:ext cx="3581400" cy="477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uadroTexto 5"/>
          <p:cNvSpPr txBox="1"/>
          <p:nvPr/>
        </p:nvSpPr>
        <p:spPr>
          <a:xfrm>
            <a:off x="1828800" y="5638800"/>
            <a:ext cx="55794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1600" dirty="0" smtClean="0"/>
              <a:t>Figura 76: Ullauri, S (2015</a:t>
            </a:r>
            <a:r>
              <a:rPr lang="es-ES_tradnl" sz="1600" dirty="0" smtClean="0"/>
              <a:t>). </a:t>
            </a:r>
            <a:r>
              <a:rPr lang="es-ES_tradnl" sz="1600" dirty="0" smtClean="0"/>
              <a:t>Resultado intervención </a:t>
            </a:r>
            <a:r>
              <a:rPr lang="es-ES_tradnl" sz="1600" dirty="0" smtClean="0"/>
              <a:t>busto Sammy </a:t>
            </a:r>
            <a:r>
              <a:rPr lang="es-ES_tradnl" sz="1600" dirty="0" err="1" smtClean="0"/>
              <a:t>deluxe</a:t>
            </a:r>
            <a:r>
              <a:rPr lang="es-ES_tradnl" sz="1600" smtClean="0"/>
              <a:t>. </a:t>
            </a:r>
            <a:r>
              <a:rPr lang="es-ES_tradnl" sz="1600" dirty="0" smtClean="0"/>
              <a:t>Fotografía Samanta Ullauri.</a:t>
            </a:r>
          </a:p>
          <a:p>
            <a:pPr algn="ctr"/>
            <a:endParaRPr lang="es-ES_tradnl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2544762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s-ES_tradnl" sz="2400" dirty="0" smtClean="0"/>
              <a:t>   El </a:t>
            </a:r>
            <a:r>
              <a:rPr lang="es-ES_tradnl" sz="2400" dirty="0"/>
              <a:t>género femenino históricamente ha sido discriminado y disminuido por el género masculino, prohibiéndoles sus derechos, libertades y opiniones. Así de esta manera las mujeres han sido recluidas a una posición inferior al hombre.</a:t>
            </a:r>
          </a:p>
          <a:p>
            <a:pPr>
              <a:buNone/>
            </a:pPr>
            <a:endParaRPr lang="es-ES_tradnl"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588</TotalTime>
  <Words>3290</Words>
  <Application>Microsoft Macintosh PowerPoint</Application>
  <PresentationFormat>Presentación en pantalla (4:3)</PresentationFormat>
  <Paragraphs>135</Paragraphs>
  <Slides>87</Slides>
  <Notes>0</Notes>
  <HiddenSlides>0</HiddenSlides>
  <MMClips>0</MMClips>
  <ScaleCrop>false</ScaleCrop>
  <HeadingPairs>
    <vt:vector size="4" baseType="variant">
      <vt:variant>
        <vt:lpstr>Plantilla de diseño</vt:lpstr>
      </vt:variant>
      <vt:variant>
        <vt:i4>1</vt:i4>
      </vt:variant>
      <vt:variant>
        <vt:lpstr>Títulos de diapositiva</vt:lpstr>
      </vt:variant>
      <vt:variant>
        <vt:i4>87</vt:i4>
      </vt:variant>
    </vt:vector>
  </HeadingPairs>
  <TitlesOfParts>
    <vt:vector size="88" baseType="lpstr">
      <vt:lpstr>Tema de Office</vt:lpstr>
      <vt:lpstr>EL SISTEMA DE LAS RELACIONES DE GÉNERO EN LOS JUGUETES PARA NIÑAS Y SU DECONSTRUCCIÓN POR MEDIO DE LOS PROCESOS CREATIVOS  </vt:lpstr>
      <vt:lpstr>LA MUJER EN LA HISTORIA Y EN LA ACTUALIDAD    </vt:lpstr>
      <vt:lpstr>    EL ROL DE LA MUJER EN LA HISTORIA </vt:lpstr>
      <vt:lpstr>Diapositiva 4</vt:lpstr>
      <vt:lpstr>Diapositiva 5</vt:lpstr>
      <vt:lpstr>Diapositiva 6</vt:lpstr>
      <vt:lpstr>Diapositiva 7</vt:lpstr>
      <vt:lpstr>EL SURGIMIENTO DEL MOVIMIENTO FEMINISTA 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Diapositiva 28</vt:lpstr>
      <vt:lpstr>Diapositiva 29</vt:lpstr>
      <vt:lpstr>Diapositiva 30</vt:lpstr>
      <vt:lpstr>Diapositiva 31</vt:lpstr>
      <vt:lpstr>Diapositiva 32</vt:lpstr>
      <vt:lpstr>Diapositiva 33</vt:lpstr>
      <vt:lpstr>Diapositiva 34</vt:lpstr>
      <vt:lpstr>Diapositiva 35</vt:lpstr>
      <vt:lpstr>Diapositiva 36</vt:lpstr>
      <vt:lpstr>Diapositiva 37</vt:lpstr>
      <vt:lpstr>Diapositiva 38</vt:lpstr>
      <vt:lpstr>Diapositiva 39</vt:lpstr>
      <vt:lpstr>Diapositiva 40</vt:lpstr>
      <vt:lpstr>Diapositiva 41</vt:lpstr>
      <vt:lpstr>Diapositiva 42</vt:lpstr>
      <vt:lpstr>Diapositiva 43</vt:lpstr>
      <vt:lpstr>Diapositiva 44</vt:lpstr>
      <vt:lpstr>Diapositiva 45</vt:lpstr>
      <vt:lpstr>Diapositiva 46</vt:lpstr>
      <vt:lpstr>Diapositiva 47</vt:lpstr>
      <vt:lpstr>Diapositiva 48</vt:lpstr>
      <vt:lpstr>Diapositiva 49</vt:lpstr>
      <vt:lpstr>Diapositiva 50</vt:lpstr>
      <vt:lpstr>Diapositiva 51</vt:lpstr>
      <vt:lpstr>Diapositiva 52</vt:lpstr>
      <vt:lpstr>Diapositiva 53</vt:lpstr>
      <vt:lpstr>Diapositiva 54</vt:lpstr>
      <vt:lpstr>Diapositiva 55</vt:lpstr>
      <vt:lpstr>Diapositiva 56</vt:lpstr>
      <vt:lpstr>Diapositiva 57</vt:lpstr>
      <vt:lpstr>Diapositiva 58</vt:lpstr>
      <vt:lpstr>Diapositiva 59</vt:lpstr>
      <vt:lpstr>Diapositiva 60</vt:lpstr>
      <vt:lpstr>Diapositiva 61</vt:lpstr>
      <vt:lpstr>Diapositiva 62</vt:lpstr>
      <vt:lpstr>Diapositiva 63</vt:lpstr>
      <vt:lpstr>Diapositiva 64</vt:lpstr>
      <vt:lpstr>Diapositiva 65</vt:lpstr>
      <vt:lpstr>Diapositiva 66</vt:lpstr>
      <vt:lpstr>Diapositiva 67</vt:lpstr>
      <vt:lpstr>Diapositiva 68</vt:lpstr>
      <vt:lpstr>Diapositiva 69</vt:lpstr>
      <vt:lpstr>Diapositiva 70</vt:lpstr>
      <vt:lpstr>Diapositiva 71</vt:lpstr>
      <vt:lpstr>Diapositiva 72</vt:lpstr>
      <vt:lpstr>Diapositiva 73</vt:lpstr>
      <vt:lpstr>Diapositiva 74</vt:lpstr>
      <vt:lpstr>Diapositiva 75</vt:lpstr>
      <vt:lpstr>Diapositiva 76</vt:lpstr>
      <vt:lpstr>Diapositiva 77</vt:lpstr>
      <vt:lpstr>Diapositiva 78</vt:lpstr>
      <vt:lpstr>Diapositiva 79</vt:lpstr>
      <vt:lpstr>Diapositiva 80</vt:lpstr>
      <vt:lpstr>Diapositiva 81</vt:lpstr>
      <vt:lpstr>Diapositiva 82</vt:lpstr>
      <vt:lpstr>Diapositiva 83</vt:lpstr>
      <vt:lpstr>Diapositiva 84</vt:lpstr>
      <vt:lpstr>Diapositiva 85</vt:lpstr>
      <vt:lpstr>Diapositiva 86</vt:lpstr>
      <vt:lpstr>Diapositiva 87</vt:lpstr>
    </vt:vector>
  </TitlesOfParts>
  <Company>Aries Productions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SISTEMA DE LAS RELACIONES DE GÉNERO EN LOS JUGUETES PARA NIÑAS Y SU DECONSTRUCCIÓN POR MEDIO DE LOS PROCESOS CREATIVOS  </dc:title>
  <dc:creator>MacBook Pro</dc:creator>
  <cp:lastModifiedBy>MacBook Pro</cp:lastModifiedBy>
  <cp:revision>7</cp:revision>
  <dcterms:created xsi:type="dcterms:W3CDTF">2015-05-21T12:30:06Z</dcterms:created>
  <dcterms:modified xsi:type="dcterms:W3CDTF">2015-05-21T13:33:52Z</dcterms:modified>
</cp:coreProperties>
</file>