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80" r:id="rId10"/>
    <p:sldId id="281" r:id="rId11"/>
    <p:sldId id="282" r:id="rId12"/>
    <p:sldId id="283" r:id="rId13"/>
    <p:sldId id="284" r:id="rId14"/>
    <p:sldId id="285" r:id="rId15"/>
    <p:sldId id="286" r:id="rId16"/>
    <p:sldId id="287" r:id="rId17"/>
    <p:sldId id="288" r:id="rId18"/>
    <p:sldId id="289" r:id="rId19"/>
    <p:sldId id="290" r:id="rId20"/>
    <p:sldId id="291" r:id="rId21"/>
    <p:sldId id="293" r:id="rId22"/>
    <p:sldId id="292" r:id="rId23"/>
    <p:sldId id="294" r:id="rId24"/>
    <p:sldId id="278" r:id="rId25"/>
    <p:sldId id="266" r:id="rId26"/>
    <p:sldId id="277" r:id="rId27"/>
    <p:sldId id="267" r:id="rId28"/>
    <p:sldId id="274" r:id="rId29"/>
    <p:sldId id="268" r:id="rId30"/>
    <p:sldId id="269" r:id="rId31"/>
    <p:sldId id="270" r:id="rId32"/>
    <p:sldId id="275" r:id="rId33"/>
    <p:sldId id="271" r:id="rId34"/>
    <p:sldId id="272" r:id="rId35"/>
    <p:sldId id="276" r:id="rId36"/>
    <p:sldId id="27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4" autoAdjust="0"/>
    <p:restoredTop sz="75908" autoAdjust="0"/>
  </p:normalViewPr>
  <p:slideViewPr>
    <p:cSldViewPr snapToGrid="0">
      <p:cViewPr>
        <p:scale>
          <a:sx n="178" d="100"/>
          <a:sy n="178" d="100"/>
        </p:scale>
        <p:origin x="102" y="-32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49EF0B-FE2E-4DAE-BAE1-681308EB1D33}" type="datetimeFigureOut">
              <a:rPr lang="es-EC" smtClean="0"/>
              <a:t>4/4/2023</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18EAAB-CEC7-420C-A9AC-64D21CDFDE8E}" type="slidenum">
              <a:rPr lang="es-EC" smtClean="0"/>
              <a:t>‹Nº›</a:t>
            </a:fld>
            <a:endParaRPr lang="es-EC"/>
          </a:p>
        </p:txBody>
      </p:sp>
    </p:spTree>
    <p:extLst>
      <p:ext uri="{BB962C8B-B14F-4D97-AF65-F5344CB8AC3E}">
        <p14:creationId xmlns:p14="http://schemas.microsoft.com/office/powerpoint/2010/main" val="3965144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a:t>
            </a:fld>
            <a:endParaRPr lang="es-EC"/>
          </a:p>
        </p:txBody>
      </p:sp>
    </p:spTree>
    <p:extLst>
      <p:ext uri="{BB962C8B-B14F-4D97-AF65-F5344CB8AC3E}">
        <p14:creationId xmlns:p14="http://schemas.microsoft.com/office/powerpoint/2010/main" val="788961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10</a:t>
            </a:fld>
            <a:endParaRPr lang="es-EC"/>
          </a:p>
        </p:txBody>
      </p:sp>
    </p:spTree>
    <p:extLst>
      <p:ext uri="{BB962C8B-B14F-4D97-AF65-F5344CB8AC3E}">
        <p14:creationId xmlns:p14="http://schemas.microsoft.com/office/powerpoint/2010/main" val="3362625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11</a:t>
            </a:fld>
            <a:endParaRPr lang="es-EC"/>
          </a:p>
        </p:txBody>
      </p:sp>
    </p:spTree>
    <p:extLst>
      <p:ext uri="{BB962C8B-B14F-4D97-AF65-F5344CB8AC3E}">
        <p14:creationId xmlns:p14="http://schemas.microsoft.com/office/powerpoint/2010/main" val="456726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12</a:t>
            </a:fld>
            <a:endParaRPr lang="es-EC"/>
          </a:p>
        </p:txBody>
      </p:sp>
    </p:spTree>
    <p:extLst>
      <p:ext uri="{BB962C8B-B14F-4D97-AF65-F5344CB8AC3E}">
        <p14:creationId xmlns:p14="http://schemas.microsoft.com/office/powerpoint/2010/main" val="3479540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13</a:t>
            </a:fld>
            <a:endParaRPr lang="es-EC"/>
          </a:p>
        </p:txBody>
      </p:sp>
    </p:spTree>
    <p:extLst>
      <p:ext uri="{BB962C8B-B14F-4D97-AF65-F5344CB8AC3E}">
        <p14:creationId xmlns:p14="http://schemas.microsoft.com/office/powerpoint/2010/main" val="2100177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14</a:t>
            </a:fld>
            <a:endParaRPr lang="es-EC"/>
          </a:p>
        </p:txBody>
      </p:sp>
    </p:spTree>
    <p:extLst>
      <p:ext uri="{BB962C8B-B14F-4D97-AF65-F5344CB8AC3E}">
        <p14:creationId xmlns:p14="http://schemas.microsoft.com/office/powerpoint/2010/main" val="3785148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15</a:t>
            </a:fld>
            <a:endParaRPr lang="es-EC"/>
          </a:p>
        </p:txBody>
      </p:sp>
    </p:spTree>
    <p:extLst>
      <p:ext uri="{BB962C8B-B14F-4D97-AF65-F5344CB8AC3E}">
        <p14:creationId xmlns:p14="http://schemas.microsoft.com/office/powerpoint/2010/main" val="24619608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16</a:t>
            </a:fld>
            <a:endParaRPr lang="es-EC"/>
          </a:p>
        </p:txBody>
      </p:sp>
    </p:spTree>
    <p:extLst>
      <p:ext uri="{BB962C8B-B14F-4D97-AF65-F5344CB8AC3E}">
        <p14:creationId xmlns:p14="http://schemas.microsoft.com/office/powerpoint/2010/main" val="424485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17</a:t>
            </a:fld>
            <a:endParaRPr lang="es-EC"/>
          </a:p>
        </p:txBody>
      </p:sp>
    </p:spTree>
    <p:extLst>
      <p:ext uri="{BB962C8B-B14F-4D97-AF65-F5344CB8AC3E}">
        <p14:creationId xmlns:p14="http://schemas.microsoft.com/office/powerpoint/2010/main" val="1494253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18</a:t>
            </a:fld>
            <a:endParaRPr lang="es-EC"/>
          </a:p>
        </p:txBody>
      </p:sp>
    </p:spTree>
    <p:extLst>
      <p:ext uri="{BB962C8B-B14F-4D97-AF65-F5344CB8AC3E}">
        <p14:creationId xmlns:p14="http://schemas.microsoft.com/office/powerpoint/2010/main" val="675836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19</a:t>
            </a:fld>
            <a:endParaRPr lang="es-EC"/>
          </a:p>
        </p:txBody>
      </p:sp>
    </p:spTree>
    <p:extLst>
      <p:ext uri="{BB962C8B-B14F-4D97-AF65-F5344CB8AC3E}">
        <p14:creationId xmlns:p14="http://schemas.microsoft.com/office/powerpoint/2010/main" val="1988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indent="-342900">
              <a:buAutoNum type="arabicPeriod"/>
            </a:pPr>
            <a:r>
              <a:rPr lang="es-EC" sz="1800" b="0" i="0" u="none" strike="noStrike" baseline="0" dirty="0">
                <a:solidFill>
                  <a:srgbClr val="A8759B"/>
                </a:solidFill>
                <a:latin typeface="Century Gothic" panose="020B0502020202020204" pitchFamily="34" charset="0"/>
              </a:rPr>
              <a:t>Cultura “Cotocollao” . Guápulo ha sido habitado desde el período formativo </a:t>
            </a:r>
          </a:p>
          <a:p>
            <a:pPr marL="228600" indent="-228600">
              <a:buAutoNum type="arabicPeriod"/>
            </a:pPr>
            <a:r>
              <a:rPr lang="es-MX" sz="1800" b="0" i="0" u="none" strike="noStrike" baseline="0" dirty="0">
                <a:solidFill>
                  <a:srgbClr val="A8759B"/>
                </a:solidFill>
                <a:latin typeface="Century Gothic" panose="020B0502020202020204" pitchFamily="34" charset="0"/>
              </a:rPr>
              <a:t>Cultura “Chibcha”. El nombre de Guápulo se asocia a la lengua utilizada por dicha familia lingüística.</a:t>
            </a:r>
          </a:p>
          <a:p>
            <a:pPr marL="228600" indent="-228600">
              <a:buAutoNum type="arabicPeriod"/>
            </a:pPr>
            <a:r>
              <a:rPr lang="es-MX" sz="1800" b="0" i="0" u="none" strike="noStrike" baseline="0" dirty="0">
                <a:solidFill>
                  <a:srgbClr val="A8759B"/>
                </a:solidFill>
                <a:latin typeface="Century Gothic" panose="020B0502020202020204" pitchFamily="34" charset="0"/>
              </a:rPr>
              <a:t>Importantes sitios sagrados, en especial un camino de adoratorios. “Camino que va al Inga” Guápulo fue primer lugar de descanso al salir de Quito, “Apachito”. Labor de evangelización, destruyen templos y adoratorios. Reemplazan apachitos por cruces. Hoy se mantiene la cruz en el Calvario </a:t>
            </a:r>
          </a:p>
          <a:p>
            <a:pPr marL="228600" indent="-228600">
              <a:buAutoNum type="arabicPeriod"/>
            </a:pPr>
            <a:r>
              <a:rPr lang="es-MX" sz="1800" b="0" i="0" u="none" strike="noStrike" baseline="0" dirty="0">
                <a:solidFill>
                  <a:srgbClr val="A8759B"/>
                </a:solidFill>
                <a:latin typeface="Century Gothic" panose="020B0502020202020204" pitchFamily="34" charset="0"/>
              </a:rPr>
              <a:t>Gonzalo Pizarro y Francisco de Orellana realizan expedición en búsqueda del paraíso de Oro y especias</a:t>
            </a:r>
          </a:p>
          <a:p>
            <a:pPr marL="228600" indent="-228600">
              <a:buAutoNum type="arabicPeriod"/>
            </a:pPr>
            <a:r>
              <a:rPr lang="pt-BR" sz="1800" b="0" i="0" u="none" strike="noStrike" baseline="0" dirty="0" err="1">
                <a:solidFill>
                  <a:srgbClr val="A8759B"/>
                </a:solidFill>
                <a:latin typeface="Century Gothic" panose="020B0502020202020204" pitchFamily="34" charset="0"/>
              </a:rPr>
              <a:t>Guápulo</a:t>
            </a:r>
            <a:r>
              <a:rPr lang="pt-BR" sz="1800" b="0" i="0" u="none" strike="noStrike" baseline="0" dirty="0">
                <a:solidFill>
                  <a:srgbClr val="A8759B"/>
                </a:solidFill>
                <a:latin typeface="Century Gothic" panose="020B0502020202020204" pitchFamily="34" charset="0"/>
              </a:rPr>
              <a:t> se transforma </a:t>
            </a:r>
            <a:r>
              <a:rPr lang="pt-BR" sz="1800" b="0" i="0" u="none" strike="noStrike" baseline="0" dirty="0" err="1">
                <a:solidFill>
                  <a:srgbClr val="A8759B"/>
                </a:solidFill>
                <a:latin typeface="Century Gothic" panose="020B0502020202020204" pitchFamily="34" charset="0"/>
              </a:rPr>
              <a:t>en</a:t>
            </a:r>
            <a:r>
              <a:rPr lang="pt-BR" sz="1800" b="0" i="0" u="none" strike="noStrike" baseline="0" dirty="0">
                <a:solidFill>
                  <a:srgbClr val="A8759B"/>
                </a:solidFill>
                <a:latin typeface="Century Gothic" panose="020B0502020202020204" pitchFamily="34" charset="0"/>
              </a:rPr>
              <a:t> </a:t>
            </a:r>
            <a:r>
              <a:rPr lang="pt-BR" sz="1800" b="0" i="0" u="none" strike="noStrike" baseline="0" dirty="0" err="1">
                <a:solidFill>
                  <a:srgbClr val="A8759B"/>
                </a:solidFill>
                <a:latin typeface="Century Gothic" panose="020B0502020202020204" pitchFamily="34" charset="0"/>
              </a:rPr>
              <a:t>parroquia</a:t>
            </a:r>
            <a:r>
              <a:rPr lang="pt-BR" sz="1800" b="0" i="0" u="none" strike="noStrike" baseline="0" dirty="0">
                <a:solidFill>
                  <a:srgbClr val="A8759B"/>
                </a:solidFill>
                <a:latin typeface="Century Gothic" panose="020B0502020202020204" pitchFamily="34" charset="0"/>
              </a:rPr>
              <a:t> rural. </a:t>
            </a:r>
            <a:r>
              <a:rPr lang="es-MX" sz="1800" b="0" i="0" u="none" strike="noStrike" baseline="0" dirty="0">
                <a:solidFill>
                  <a:srgbClr val="A8759B"/>
                </a:solidFill>
                <a:latin typeface="Century Gothic" panose="020B0502020202020204" pitchFamily="34" charset="0"/>
              </a:rPr>
              <a:t>Iglesia debe vender sus terrenos y surgen propiedades privadas. </a:t>
            </a:r>
            <a:r>
              <a:rPr lang="es-EC" sz="1800" b="0" i="0" u="none" strike="noStrike" baseline="0" dirty="0">
                <a:solidFill>
                  <a:srgbClr val="A8759B"/>
                </a:solidFill>
                <a:latin typeface="Century Gothic" panose="020B0502020202020204" pitchFamily="34" charset="0"/>
              </a:rPr>
              <a:t>Se conforma La Tolita Surgen asentamientos informales </a:t>
            </a:r>
          </a:p>
          <a:p>
            <a:pPr marL="228600" indent="-228600">
              <a:buAutoNum type="arabicPeriod"/>
            </a:pPr>
            <a:r>
              <a:rPr lang="es-EC" sz="1800" b="0" i="0" u="none" strike="noStrike" baseline="0" dirty="0">
                <a:solidFill>
                  <a:srgbClr val="A8759B"/>
                </a:solidFill>
                <a:latin typeface="Century Gothic" panose="020B0502020202020204" pitchFamily="34" charset="0"/>
              </a:rPr>
              <a:t>Guápulo es considerado zona urbana del distrito metropolitano de Quito. </a:t>
            </a:r>
          </a:p>
          <a:p>
            <a:pPr marL="228600" indent="-228600">
              <a:buAutoNum type="arabicPeriod"/>
            </a:pPr>
            <a:r>
              <a:rPr lang="es-MX" sz="1800" b="0" i="0" u="none" strike="noStrike" baseline="0" dirty="0">
                <a:solidFill>
                  <a:srgbClr val="A8759B"/>
                </a:solidFill>
                <a:latin typeface="Century Gothic" panose="020B0502020202020204" pitchFamily="34" charset="0"/>
              </a:rPr>
              <a:t>Se declara a Quito patrimonio Cultural de la Humanidad junto con el Núcleo Urbano de Guápulo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a:t>
            </a:fld>
            <a:endParaRPr lang="es-EC"/>
          </a:p>
        </p:txBody>
      </p:sp>
    </p:spTree>
    <p:extLst>
      <p:ext uri="{BB962C8B-B14F-4D97-AF65-F5344CB8AC3E}">
        <p14:creationId xmlns:p14="http://schemas.microsoft.com/office/powerpoint/2010/main" val="1688466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20</a:t>
            </a:fld>
            <a:endParaRPr lang="es-EC"/>
          </a:p>
        </p:txBody>
      </p:sp>
    </p:spTree>
    <p:extLst>
      <p:ext uri="{BB962C8B-B14F-4D97-AF65-F5344CB8AC3E}">
        <p14:creationId xmlns:p14="http://schemas.microsoft.com/office/powerpoint/2010/main" val="13193671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21</a:t>
            </a:fld>
            <a:endParaRPr lang="es-EC"/>
          </a:p>
        </p:txBody>
      </p:sp>
    </p:spTree>
    <p:extLst>
      <p:ext uri="{BB962C8B-B14F-4D97-AF65-F5344CB8AC3E}">
        <p14:creationId xmlns:p14="http://schemas.microsoft.com/office/powerpoint/2010/main" val="554548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22</a:t>
            </a:fld>
            <a:endParaRPr lang="es-EC"/>
          </a:p>
        </p:txBody>
      </p:sp>
    </p:spTree>
    <p:extLst>
      <p:ext uri="{BB962C8B-B14F-4D97-AF65-F5344CB8AC3E}">
        <p14:creationId xmlns:p14="http://schemas.microsoft.com/office/powerpoint/2010/main" val="3050934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23</a:t>
            </a:fld>
            <a:endParaRPr lang="es-EC"/>
          </a:p>
        </p:txBody>
      </p:sp>
    </p:spTree>
    <p:extLst>
      <p:ext uri="{BB962C8B-B14F-4D97-AF65-F5344CB8AC3E}">
        <p14:creationId xmlns:p14="http://schemas.microsoft.com/office/powerpoint/2010/main" val="859805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C" dirty="0"/>
              <a:t>Vivienda edificios será retirada 6m y ampliar vereda 2m para aumentar espacio entre la calle de una vía francisco orellana</a:t>
            </a:r>
          </a:p>
          <a:p>
            <a:r>
              <a:rPr lang="es-EC" dirty="0"/>
              <a:t>Vivienda en terrazas tendrá poca profundidad y será más ancha en el frente para evitar movimientos grandes de terreno</a:t>
            </a:r>
          </a:p>
          <a:p>
            <a:r>
              <a:rPr lang="es-EC" dirty="0"/>
              <a:t>Vivienda casa patio tendrá mayor profundidad para aprovechar el terreno más aplanado en esta zona </a:t>
            </a:r>
          </a:p>
          <a:p>
            <a:r>
              <a:rPr lang="es-EC" dirty="0"/>
              <a:t>Vivienda taller se trabaja en verticalidad para tener PB activa con comercios y talleres generando conexión en el barrio</a:t>
            </a:r>
          </a:p>
        </p:txBody>
      </p:sp>
      <p:sp>
        <p:nvSpPr>
          <p:cNvPr id="4" name="Marcador de número de diapositiva 3"/>
          <p:cNvSpPr>
            <a:spLocks noGrp="1"/>
          </p:cNvSpPr>
          <p:nvPr>
            <p:ph type="sldNum" sz="quarter" idx="5"/>
          </p:nvPr>
        </p:nvSpPr>
        <p:spPr/>
        <p:txBody>
          <a:bodyPr/>
          <a:lstStyle/>
          <a:p>
            <a:fld id="{3B18EAAB-CEC7-420C-A9AC-64D21CDFDE8E}" type="slidenum">
              <a:rPr lang="es-EC" smtClean="0"/>
              <a:t>24</a:t>
            </a:fld>
            <a:endParaRPr lang="es-EC"/>
          </a:p>
        </p:txBody>
      </p:sp>
    </p:spTree>
    <p:extLst>
      <p:ext uri="{BB962C8B-B14F-4D97-AF65-F5344CB8AC3E}">
        <p14:creationId xmlns:p14="http://schemas.microsoft.com/office/powerpoint/2010/main" val="1039858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l"/>
            <a:r>
              <a:rPr lang="es-MX" sz="1800" b="0" i="0" u="none" strike="noStrike" baseline="0" dirty="0">
                <a:latin typeface="TimesNewRomanPSMT"/>
              </a:rPr>
              <a:t>Para la implementación del sistema prefabricado a lo largo del desarrollo del</a:t>
            </a:r>
          </a:p>
          <a:p>
            <a:pPr algn="l"/>
            <a:r>
              <a:rPr lang="es-MX" sz="1800" b="0" i="0" u="none" strike="noStrike" baseline="0" dirty="0">
                <a:latin typeface="TimesNewRomanPSMT"/>
              </a:rPr>
              <a:t>anteproyecto arquitectónico se tomaron en consideración cuatro grandes rasgos que</a:t>
            </a:r>
          </a:p>
          <a:p>
            <a:pPr algn="l"/>
            <a:r>
              <a:rPr lang="es-MX" sz="1800" b="0" i="0" u="none" strike="noStrike" baseline="0" dirty="0">
                <a:latin typeface="TimesNewRomanPSMT"/>
              </a:rPr>
              <a:t>permitan generar su viabilidad dentro del proyecto, con la mejor aproximación al área</a:t>
            </a:r>
          </a:p>
          <a:p>
            <a:pPr algn="l"/>
            <a:r>
              <a:rPr lang="es-EC" sz="1800" b="0" i="0" u="none" strike="noStrike" baseline="0" dirty="0">
                <a:latin typeface="TimesNewRomanPSMT"/>
              </a:rPr>
              <a:t>de estudio posible.</a:t>
            </a:r>
          </a:p>
          <a:p>
            <a:pPr algn="l"/>
            <a:r>
              <a:rPr lang="es-MX" sz="1800" b="0" i="0" u="none" strike="noStrike" baseline="0" dirty="0">
                <a:latin typeface="TimesNewRomanPSMT"/>
              </a:rPr>
              <a:t>La primera es la factibilidad económica, la segunda la facilidad de implementación en</a:t>
            </a:r>
          </a:p>
          <a:p>
            <a:pPr algn="l"/>
            <a:r>
              <a:rPr lang="es-MX" sz="1800" b="0" i="0" u="none" strike="noStrike" baseline="0" dirty="0">
                <a:latin typeface="TimesNewRomanPSMT"/>
              </a:rPr>
              <a:t>la forma de construcción, la tercera es la factibilidad de acceso a los materiales</a:t>
            </a:r>
          </a:p>
          <a:p>
            <a:pPr algn="l"/>
            <a:r>
              <a:rPr lang="es-MX" sz="1800" b="0" i="0" u="none" strike="noStrike" baseline="0" dirty="0">
                <a:latin typeface="TimesNewRomanPSMT"/>
              </a:rPr>
              <a:t>propuestos y por último la rapidez que puede generar su implementación en el proceso</a:t>
            </a:r>
          </a:p>
          <a:p>
            <a:pPr algn="l"/>
            <a:r>
              <a:rPr lang="es-EC" sz="1800" b="0" i="0" u="none" strike="noStrike" baseline="0" dirty="0">
                <a:latin typeface="TimesNewRomanPSMT"/>
              </a:rPr>
              <a:t>de construcción.</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25</a:t>
            </a:fld>
            <a:endParaRPr lang="es-EC"/>
          </a:p>
        </p:txBody>
      </p:sp>
    </p:spTree>
    <p:extLst>
      <p:ext uri="{BB962C8B-B14F-4D97-AF65-F5344CB8AC3E}">
        <p14:creationId xmlns:p14="http://schemas.microsoft.com/office/powerpoint/2010/main" val="23709641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sz="1800" b="0" i="0" u="none" strike="noStrike" baseline="0" dirty="0">
              <a:latin typeface="Century Gothic" panose="020B0502020202020204" pitchFamily="34" charset="0"/>
            </a:endParaRPr>
          </a:p>
          <a:p>
            <a:r>
              <a:rPr lang="es-EC" sz="1800" b="0" i="0" u="none" strike="noStrike" baseline="0" dirty="0">
                <a:solidFill>
                  <a:srgbClr val="A8759B"/>
                </a:solidFill>
                <a:latin typeface="Century Gothic" panose="020B0502020202020204" pitchFamily="34" charset="0"/>
              </a:rPr>
              <a:t># TIP. EN BLOQUES: </a:t>
            </a:r>
          </a:p>
          <a:p>
            <a:r>
              <a:rPr lang="es-EC" sz="1800" b="0" i="0" u="none" strike="noStrike" baseline="0" dirty="0">
                <a:solidFill>
                  <a:srgbClr val="A8759B"/>
                </a:solidFill>
                <a:latin typeface="Century Gothic" panose="020B0502020202020204" pitchFamily="34" charset="0"/>
              </a:rPr>
              <a:t>ÁREA DEPARTAMENTO: </a:t>
            </a:r>
          </a:p>
          <a:p>
            <a:r>
              <a:rPr lang="es-EC" sz="1800" b="0" i="0" u="none" strike="noStrike" baseline="0" dirty="0">
                <a:solidFill>
                  <a:srgbClr val="A8759B"/>
                </a:solidFill>
                <a:latin typeface="Century Gothic" panose="020B0502020202020204" pitchFamily="34" charset="0"/>
              </a:rPr>
              <a:t>ÁREA TERRAZA: </a:t>
            </a:r>
          </a:p>
          <a:p>
            <a:r>
              <a:rPr lang="es-EC" sz="1800" b="0" i="0" u="none" strike="noStrike" baseline="0" dirty="0">
                <a:solidFill>
                  <a:srgbClr val="A8759B"/>
                </a:solidFill>
                <a:latin typeface="Century Gothic" panose="020B0502020202020204" pitchFamily="34" charset="0"/>
              </a:rPr>
              <a:t># HABITACIONES: </a:t>
            </a:r>
          </a:p>
          <a:p>
            <a:r>
              <a:rPr lang="es-EC" sz="1800" b="1" i="0" u="none" strike="noStrike" baseline="0" dirty="0">
                <a:solidFill>
                  <a:srgbClr val="A8759B"/>
                </a:solidFill>
                <a:latin typeface="Century Gothic" panose="020B0502020202020204" pitchFamily="34" charset="0"/>
              </a:rPr>
              <a:t>9</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87.92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41.81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3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28</a:t>
            </a:fld>
            <a:endParaRPr lang="es-EC"/>
          </a:p>
        </p:txBody>
      </p:sp>
    </p:spTree>
    <p:extLst>
      <p:ext uri="{BB962C8B-B14F-4D97-AF65-F5344CB8AC3E}">
        <p14:creationId xmlns:p14="http://schemas.microsoft.com/office/powerpoint/2010/main" val="6461156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sz="1800" b="0" i="0" u="none" strike="noStrike" baseline="0" dirty="0">
              <a:latin typeface="Century Gothic" panose="020B0502020202020204" pitchFamily="34" charset="0"/>
            </a:endParaRPr>
          </a:p>
          <a:p>
            <a:r>
              <a:rPr lang="es-EC" sz="1800" b="0" i="0" u="none" strike="noStrike" baseline="0" dirty="0">
                <a:solidFill>
                  <a:srgbClr val="A8759B"/>
                </a:solidFill>
                <a:latin typeface="Century Gothic" panose="020B0502020202020204" pitchFamily="34" charset="0"/>
              </a:rPr>
              <a:t># TIP. EN BLOQUES: </a:t>
            </a:r>
          </a:p>
          <a:p>
            <a:r>
              <a:rPr lang="es-EC" sz="1800" b="0" i="0" u="none" strike="noStrike" baseline="0" dirty="0">
                <a:solidFill>
                  <a:srgbClr val="A8759B"/>
                </a:solidFill>
                <a:latin typeface="Century Gothic" panose="020B0502020202020204" pitchFamily="34" charset="0"/>
              </a:rPr>
              <a:t>ÁREA DEPARTAMENTO: </a:t>
            </a:r>
          </a:p>
          <a:p>
            <a:r>
              <a:rPr lang="es-EC" sz="1800" b="0" i="0" u="none" strike="noStrike" baseline="0" dirty="0">
                <a:solidFill>
                  <a:srgbClr val="A8759B"/>
                </a:solidFill>
                <a:latin typeface="Century Gothic" panose="020B0502020202020204" pitchFamily="34" charset="0"/>
              </a:rPr>
              <a:t>ÁREA TERRAZA: </a:t>
            </a:r>
          </a:p>
          <a:p>
            <a:r>
              <a:rPr lang="es-EC" sz="1800" b="0" i="0" u="none" strike="noStrike" baseline="0" dirty="0">
                <a:solidFill>
                  <a:srgbClr val="A8759B"/>
                </a:solidFill>
                <a:latin typeface="Century Gothic" panose="020B0502020202020204" pitchFamily="34" charset="0"/>
              </a:rPr>
              <a:t># HABITACIONES: </a:t>
            </a:r>
          </a:p>
          <a:p>
            <a:r>
              <a:rPr lang="es-EC" sz="1800" b="1" i="0" u="none" strike="noStrike" baseline="0" dirty="0">
                <a:solidFill>
                  <a:srgbClr val="A8759B"/>
                </a:solidFill>
                <a:latin typeface="Century Gothic" panose="020B0502020202020204" pitchFamily="34" charset="0"/>
              </a:rPr>
              <a:t>18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43.96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20.90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1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29</a:t>
            </a:fld>
            <a:endParaRPr lang="es-EC"/>
          </a:p>
        </p:txBody>
      </p:sp>
    </p:spTree>
    <p:extLst>
      <p:ext uri="{BB962C8B-B14F-4D97-AF65-F5344CB8AC3E}">
        <p14:creationId xmlns:p14="http://schemas.microsoft.com/office/powerpoint/2010/main" val="3665307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sz="1800" b="0" i="0" u="none" strike="noStrike" baseline="0" dirty="0">
              <a:latin typeface="Century Gothic" panose="020B0502020202020204" pitchFamily="34" charset="0"/>
            </a:endParaRPr>
          </a:p>
          <a:p>
            <a:r>
              <a:rPr lang="es-EC" sz="1800" b="0" i="0" u="none" strike="noStrike" baseline="0" dirty="0">
                <a:solidFill>
                  <a:srgbClr val="A8759B"/>
                </a:solidFill>
                <a:latin typeface="Century Gothic" panose="020B0502020202020204" pitchFamily="34" charset="0"/>
              </a:rPr>
              <a:t># TIP. EN BLOQUES: </a:t>
            </a:r>
          </a:p>
          <a:p>
            <a:r>
              <a:rPr lang="es-EC" sz="1800" b="0" i="0" u="none" strike="noStrike" baseline="0" dirty="0">
                <a:solidFill>
                  <a:srgbClr val="A8759B"/>
                </a:solidFill>
                <a:latin typeface="Century Gothic" panose="020B0502020202020204" pitchFamily="34" charset="0"/>
              </a:rPr>
              <a:t>ÁREA DEPARTAMENTO: </a:t>
            </a:r>
          </a:p>
          <a:p>
            <a:r>
              <a:rPr lang="es-EC" sz="1800" b="0" i="0" u="none" strike="noStrike" baseline="0" dirty="0">
                <a:solidFill>
                  <a:srgbClr val="A8759B"/>
                </a:solidFill>
                <a:latin typeface="Century Gothic" panose="020B0502020202020204" pitchFamily="34" charset="0"/>
              </a:rPr>
              <a:t>ÁREA TERRAZA: </a:t>
            </a:r>
          </a:p>
          <a:p>
            <a:r>
              <a:rPr lang="es-EC" sz="1800" b="0" i="0" u="none" strike="noStrike" baseline="0" dirty="0">
                <a:solidFill>
                  <a:srgbClr val="A8759B"/>
                </a:solidFill>
                <a:latin typeface="Century Gothic" panose="020B0502020202020204" pitchFamily="34" charset="0"/>
              </a:rPr>
              <a:t>ÁREA PATIO: </a:t>
            </a:r>
          </a:p>
          <a:p>
            <a:r>
              <a:rPr lang="es-EC" sz="1800" b="0" i="0" u="none" strike="noStrike" baseline="0" dirty="0">
                <a:solidFill>
                  <a:srgbClr val="A8759B"/>
                </a:solidFill>
                <a:latin typeface="Century Gothic" panose="020B0502020202020204" pitchFamily="34" charset="0"/>
              </a:rPr>
              <a:t># HABITACIONES: </a:t>
            </a:r>
          </a:p>
          <a:p>
            <a:r>
              <a:rPr lang="es-EC" sz="1800" b="1" i="0" u="none" strike="noStrike" baseline="0" dirty="0">
                <a:solidFill>
                  <a:srgbClr val="A8759B"/>
                </a:solidFill>
                <a:latin typeface="Century Gothic" panose="020B0502020202020204" pitchFamily="34" charset="0"/>
              </a:rPr>
              <a:t>8</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132.31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15.30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43.20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3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31</a:t>
            </a:fld>
            <a:endParaRPr lang="es-EC"/>
          </a:p>
        </p:txBody>
      </p:sp>
    </p:spTree>
    <p:extLst>
      <p:ext uri="{BB962C8B-B14F-4D97-AF65-F5344CB8AC3E}">
        <p14:creationId xmlns:p14="http://schemas.microsoft.com/office/powerpoint/2010/main" val="31741348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sz="1800" b="0" i="0" u="none" strike="noStrike" baseline="0" dirty="0">
              <a:latin typeface="Century Gothic" panose="020B0502020202020204" pitchFamily="34" charset="0"/>
            </a:endParaRPr>
          </a:p>
          <a:p>
            <a:r>
              <a:rPr lang="es-EC" sz="1800" b="0" i="0" u="none" strike="noStrike" baseline="0" dirty="0">
                <a:solidFill>
                  <a:srgbClr val="A8759B"/>
                </a:solidFill>
                <a:latin typeface="Century Gothic" panose="020B0502020202020204" pitchFamily="34" charset="0"/>
              </a:rPr>
              <a:t># TIP. EN BLOQUES: </a:t>
            </a:r>
          </a:p>
          <a:p>
            <a:r>
              <a:rPr lang="es-EC" sz="1800" b="0" i="0" u="none" strike="noStrike" baseline="0" dirty="0">
                <a:solidFill>
                  <a:srgbClr val="A8759B"/>
                </a:solidFill>
                <a:latin typeface="Century Gothic" panose="020B0502020202020204" pitchFamily="34" charset="0"/>
              </a:rPr>
              <a:t>ÁREA DEPARTAMENTO: </a:t>
            </a:r>
          </a:p>
          <a:p>
            <a:r>
              <a:rPr lang="es-EC" sz="1800" b="0" i="0" u="none" strike="noStrike" baseline="0" dirty="0">
                <a:solidFill>
                  <a:srgbClr val="A8759B"/>
                </a:solidFill>
                <a:latin typeface="Century Gothic" panose="020B0502020202020204" pitchFamily="34" charset="0"/>
              </a:rPr>
              <a:t>ÁREA TERRAZA: </a:t>
            </a:r>
          </a:p>
          <a:p>
            <a:r>
              <a:rPr lang="es-EC" sz="1800" b="0" i="0" u="none" strike="noStrike" baseline="0" dirty="0">
                <a:solidFill>
                  <a:srgbClr val="A8759B"/>
                </a:solidFill>
                <a:latin typeface="Century Gothic" panose="020B0502020202020204" pitchFamily="34" charset="0"/>
              </a:rPr>
              <a:t># HABITACIONES: </a:t>
            </a:r>
          </a:p>
          <a:p>
            <a:r>
              <a:rPr lang="es-EC" sz="1800" b="1" i="0" u="none" strike="noStrike" baseline="0" dirty="0">
                <a:solidFill>
                  <a:srgbClr val="A8759B"/>
                </a:solidFill>
                <a:latin typeface="Century Gothic" panose="020B0502020202020204" pitchFamily="34" charset="0"/>
              </a:rPr>
              <a:t>8</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117.39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29.89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3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32</a:t>
            </a:fld>
            <a:endParaRPr lang="es-EC"/>
          </a:p>
        </p:txBody>
      </p:sp>
    </p:spTree>
    <p:extLst>
      <p:ext uri="{BB962C8B-B14F-4D97-AF65-F5344CB8AC3E}">
        <p14:creationId xmlns:p14="http://schemas.microsoft.com/office/powerpoint/2010/main" val="445088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sz="1800" b="0" i="0" u="none" strike="noStrike" baseline="0" dirty="0">
              <a:latin typeface="Century Gothic" panose="020B0502020202020204" pitchFamily="34" charset="0"/>
            </a:endParaRPr>
          </a:p>
          <a:p>
            <a:pPr algn="ctr"/>
            <a:r>
              <a:rPr lang="es-MX" sz="1800" b="0" i="0" u="none" strike="noStrike" baseline="0" dirty="0">
                <a:solidFill>
                  <a:srgbClr val="A5A4A4"/>
                </a:solidFill>
                <a:latin typeface="Century Gothic" panose="020B0502020202020204" pitchFamily="34" charset="0"/>
              </a:rPr>
              <a:t>EL TRAZADO URBANO DE GUÁPULO A DIFERENCIA DE LA VICENTINA, RESPONDE A LOS ASPECTOS GEOGRÁFICOS DE LA ZONA, POR ESTA RAZÓN LOS ACCIDENTES GEOGRÁFICOS Y SU TOPOGRAFÍA CONFORMAN Y DAN PASO AL TRAZADO DISCONTINUO CARACTERÍSTICO EN ESTE BARRIO </a:t>
            </a:r>
          </a:p>
          <a:p>
            <a:pPr algn="ctr"/>
            <a:endParaRPr lang="es-MX" sz="1800" b="0" i="0" u="none" strike="noStrike" baseline="0" dirty="0">
              <a:solidFill>
                <a:srgbClr val="A5A4A4"/>
              </a:solidFill>
              <a:latin typeface="Century Gothic" panose="020B0502020202020204" pitchFamily="34" charset="0"/>
            </a:endParaRPr>
          </a:p>
          <a:p>
            <a:pPr algn="ctr"/>
            <a:r>
              <a:rPr lang="es-MX" sz="1800" b="0" i="0" u="none" strike="noStrike" baseline="0" dirty="0">
                <a:solidFill>
                  <a:srgbClr val="A5A4A4"/>
                </a:solidFill>
                <a:latin typeface="Century Gothic" panose="020B0502020202020204" pitchFamily="34" charset="0"/>
              </a:rPr>
              <a:t>GRACIAS A LAS ÁREAS PROTEGIDAS Y ACCIDENTES GEOGRÁFICOS DEL BARRIO, GUÁPULO PRESENTA UNA AMPLIA BRECHA ENTRE LO CONSTRUIDO Y LO NO CONSTRUIDO. CONTRARIO A LOS SECTORES DE LA GONZÁLEZ SUÁREZ Y LA FLORESTA, QUE DENOTAN UN MARCADO TEJIDO URBANO. </a:t>
            </a:r>
          </a:p>
          <a:p>
            <a:pPr algn="ctr"/>
            <a:endParaRPr lang="es-MX" sz="1800" b="0" i="0" u="none" strike="noStrike" baseline="0" dirty="0">
              <a:solidFill>
                <a:srgbClr val="A5A4A4"/>
              </a:solidFill>
              <a:latin typeface="Century Gothic" panose="020B0502020202020204" pitchFamily="34" charset="0"/>
            </a:endParaRPr>
          </a:p>
          <a:p>
            <a:pPr algn="ctr"/>
            <a:r>
              <a:rPr lang="es-MX" sz="1800" b="0" i="0" u="none" strike="noStrike" baseline="0" dirty="0">
                <a:solidFill>
                  <a:srgbClr val="A5A4A4"/>
                </a:solidFill>
                <a:latin typeface="Century Gothic" panose="020B0502020202020204" pitchFamily="34" charset="0"/>
              </a:rPr>
              <a:t>GRAN PARTE DE ÁREA DE GUÁPULO PERTENECE A ZONAS DE PROTECCIÓN Y CONSRVACIÓN PATRIMONIAL NATURAL. </a:t>
            </a:r>
          </a:p>
          <a:p>
            <a:pPr algn="ctr"/>
            <a:r>
              <a:rPr lang="es-MX" sz="1800" b="0" i="0" u="none" strike="noStrike" baseline="0" dirty="0">
                <a:solidFill>
                  <a:srgbClr val="A5A4A4"/>
                </a:solidFill>
                <a:latin typeface="Century Gothic" panose="020B0502020202020204" pitchFamily="34" charset="0"/>
              </a:rPr>
              <a:t>EL BARRIO SE CONFORMA A RAÍZ DE LOS FUERTES ACCIDENTES GEOGRÁFICOS </a:t>
            </a:r>
          </a:p>
          <a:p>
            <a:pPr algn="ctr"/>
            <a:r>
              <a:rPr lang="es-MX" sz="1800" b="0" i="0" u="none" strike="noStrike" baseline="0" dirty="0">
                <a:solidFill>
                  <a:srgbClr val="A5A4A4"/>
                </a:solidFill>
                <a:latin typeface="Century Gothic" panose="020B0502020202020204" pitchFamily="34" charset="0"/>
              </a:rPr>
              <a:t>CARACTERÍSTICOS DEL LUGAR, VOLVIENDOLO TAMBIÉN UNA ZONA DE RIESGO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3</a:t>
            </a:fld>
            <a:endParaRPr lang="es-EC"/>
          </a:p>
        </p:txBody>
      </p:sp>
    </p:spTree>
    <p:extLst>
      <p:ext uri="{BB962C8B-B14F-4D97-AF65-F5344CB8AC3E}">
        <p14:creationId xmlns:p14="http://schemas.microsoft.com/office/powerpoint/2010/main" val="23657757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sz="1800" b="0" i="0" u="none" strike="noStrike" baseline="0" dirty="0">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8</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39.60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36.00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2 </a:t>
            </a:r>
            <a:endParaRPr lang="es-EC" sz="1800" b="0" i="0" u="none" strike="noStrike" baseline="0" dirty="0">
              <a:solidFill>
                <a:srgbClr val="A8759B"/>
              </a:solidFill>
              <a:latin typeface="Century Gothic" panose="020B0502020202020204" pitchFamily="34" charset="0"/>
            </a:endParaRPr>
          </a:p>
          <a:p>
            <a:r>
              <a:rPr lang="es-EC" sz="1800" b="0" i="0" u="none" strike="noStrike" baseline="0" dirty="0">
                <a:solidFill>
                  <a:srgbClr val="A8759B"/>
                </a:solidFill>
                <a:latin typeface="Century Gothic" panose="020B0502020202020204" pitchFamily="34" charset="0"/>
              </a:rPr>
              <a:t># TIP. EN BLOQUES: </a:t>
            </a:r>
          </a:p>
          <a:p>
            <a:r>
              <a:rPr lang="es-EC" sz="1800" b="0" i="0" u="none" strike="noStrike" baseline="0" dirty="0">
                <a:solidFill>
                  <a:srgbClr val="A8759B"/>
                </a:solidFill>
                <a:latin typeface="Century Gothic" panose="020B0502020202020204" pitchFamily="34" charset="0"/>
              </a:rPr>
              <a:t>ÁREA TALLER: </a:t>
            </a:r>
          </a:p>
          <a:p>
            <a:r>
              <a:rPr lang="es-EC" sz="1800" b="0" i="0" u="none" strike="noStrike" baseline="0" dirty="0">
                <a:solidFill>
                  <a:srgbClr val="A8759B"/>
                </a:solidFill>
                <a:latin typeface="Century Gothic" panose="020B0502020202020204" pitchFamily="34" charset="0"/>
              </a:rPr>
              <a:t>ÁREA PATIO COMÚN: </a:t>
            </a:r>
          </a:p>
          <a:p>
            <a:r>
              <a:rPr lang="es-EC" sz="1800" b="0" i="0" u="none" strike="noStrike" baseline="0" dirty="0">
                <a:solidFill>
                  <a:srgbClr val="A8759B"/>
                </a:solidFill>
                <a:latin typeface="Century Gothic" panose="020B0502020202020204" pitchFamily="34" charset="0"/>
              </a:rPr>
              <a:t># TALLERES POR AGRUP: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34</a:t>
            </a:fld>
            <a:endParaRPr lang="es-EC"/>
          </a:p>
        </p:txBody>
      </p:sp>
    </p:spTree>
    <p:extLst>
      <p:ext uri="{BB962C8B-B14F-4D97-AF65-F5344CB8AC3E}">
        <p14:creationId xmlns:p14="http://schemas.microsoft.com/office/powerpoint/2010/main" val="37342605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sz="1800" b="0" i="0" u="none" strike="noStrike" baseline="0" dirty="0">
              <a:latin typeface="Century Gothic" panose="020B0502020202020204" pitchFamily="34" charset="0"/>
            </a:endParaRPr>
          </a:p>
          <a:p>
            <a:r>
              <a:rPr lang="es-EC" sz="1800" b="0" i="0" u="none" strike="noStrike" baseline="0" dirty="0">
                <a:solidFill>
                  <a:srgbClr val="A8759B"/>
                </a:solidFill>
                <a:latin typeface="Century Gothic" panose="020B0502020202020204" pitchFamily="34" charset="0"/>
              </a:rPr>
              <a:t># TIP. EN BLOQUES: </a:t>
            </a:r>
          </a:p>
          <a:p>
            <a:r>
              <a:rPr lang="es-EC" sz="1800" b="0" i="0" u="none" strike="noStrike" baseline="0" dirty="0">
                <a:solidFill>
                  <a:srgbClr val="A8759B"/>
                </a:solidFill>
                <a:latin typeface="Century Gothic" panose="020B0502020202020204" pitchFamily="34" charset="0"/>
              </a:rPr>
              <a:t>ÁREA DEPARTAMENTO: </a:t>
            </a:r>
          </a:p>
          <a:p>
            <a:r>
              <a:rPr lang="es-EC" sz="1800" b="0" i="0" u="none" strike="noStrike" baseline="0" dirty="0">
                <a:solidFill>
                  <a:srgbClr val="A8759B"/>
                </a:solidFill>
                <a:latin typeface="Century Gothic" panose="020B0502020202020204" pitchFamily="34" charset="0"/>
              </a:rPr>
              <a:t>ÁREA TERRAZA: </a:t>
            </a:r>
          </a:p>
          <a:p>
            <a:r>
              <a:rPr lang="es-EC" sz="1800" b="0" i="0" u="none" strike="noStrike" baseline="0" dirty="0">
                <a:solidFill>
                  <a:srgbClr val="A8759B"/>
                </a:solidFill>
                <a:latin typeface="Century Gothic" panose="020B0502020202020204" pitchFamily="34" charset="0"/>
              </a:rPr>
              <a:t># HABITACIONES: </a:t>
            </a:r>
          </a:p>
          <a:p>
            <a:r>
              <a:rPr lang="es-EC" sz="1800" b="1" i="0" u="none" strike="noStrike" baseline="0" dirty="0">
                <a:solidFill>
                  <a:srgbClr val="A8759B"/>
                </a:solidFill>
                <a:latin typeface="Century Gothic" panose="020B0502020202020204" pitchFamily="34" charset="0"/>
              </a:rPr>
              <a:t>8</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44.44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3.96 m2 </a:t>
            </a:r>
            <a:endParaRPr lang="es-EC" sz="1800" b="0" i="0" u="none" strike="noStrike" baseline="0" dirty="0">
              <a:solidFill>
                <a:srgbClr val="A8759B"/>
              </a:solidFill>
              <a:latin typeface="Century Gothic" panose="020B0502020202020204" pitchFamily="34" charset="0"/>
            </a:endParaRPr>
          </a:p>
          <a:p>
            <a:r>
              <a:rPr lang="es-EC" sz="1800" b="1" i="0" u="none" strike="noStrike" baseline="0" dirty="0">
                <a:solidFill>
                  <a:srgbClr val="A8759B"/>
                </a:solidFill>
                <a:latin typeface="Century Gothic" panose="020B0502020202020204" pitchFamily="34" charset="0"/>
              </a:rPr>
              <a:t>3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35</a:t>
            </a:fld>
            <a:endParaRPr lang="es-EC"/>
          </a:p>
        </p:txBody>
      </p:sp>
    </p:spTree>
    <p:extLst>
      <p:ext uri="{BB962C8B-B14F-4D97-AF65-F5344CB8AC3E}">
        <p14:creationId xmlns:p14="http://schemas.microsoft.com/office/powerpoint/2010/main" val="14877443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C" dirty="0"/>
              <a:t>Conclusión</a:t>
            </a:r>
          </a:p>
          <a:p>
            <a:r>
              <a:rPr lang="es-EC" dirty="0"/>
              <a:t>La propuesta de edificaciones generada al proyecto pretende en si misma ser un espacio de interés para los habitantes de la misma como los habitantes del sector, no se pretende generar un hito, sino </a:t>
            </a:r>
            <a:r>
              <a:rPr lang="es-EC" dirty="0" err="1"/>
              <a:t>mpas</a:t>
            </a:r>
            <a:r>
              <a:rPr lang="es-EC" dirty="0"/>
              <a:t> bien adaptar la arquitectura al contexto</a:t>
            </a:r>
          </a:p>
          <a:p>
            <a:endParaRPr lang="es-EC" dirty="0"/>
          </a:p>
          <a:p>
            <a:r>
              <a:rPr lang="es-EC" dirty="0"/>
              <a:t>De la misma manera los espacios verdes generados son una respuesta al verde recibido desde el parque de </a:t>
            </a:r>
            <a:r>
              <a:rPr lang="es-EC" dirty="0" err="1"/>
              <a:t>guapulo</a:t>
            </a:r>
            <a:r>
              <a:rPr lang="es-EC" dirty="0"/>
              <a:t> y las visuales del valle entrando a través y entre cada  bloque de viviendas, formando de esta manera espacios de interés naturales </a:t>
            </a:r>
          </a:p>
        </p:txBody>
      </p:sp>
      <p:sp>
        <p:nvSpPr>
          <p:cNvPr id="4" name="Marcador de número de diapositiva 3"/>
          <p:cNvSpPr>
            <a:spLocks noGrp="1"/>
          </p:cNvSpPr>
          <p:nvPr>
            <p:ph type="sldNum" sz="quarter" idx="5"/>
          </p:nvPr>
        </p:nvSpPr>
        <p:spPr/>
        <p:txBody>
          <a:bodyPr/>
          <a:lstStyle/>
          <a:p>
            <a:fld id="{3B18EAAB-CEC7-420C-A9AC-64D21CDFDE8E}" type="slidenum">
              <a:rPr lang="es-EC" smtClean="0"/>
              <a:t>36</a:t>
            </a:fld>
            <a:endParaRPr lang="es-EC"/>
          </a:p>
        </p:txBody>
      </p:sp>
    </p:spTree>
    <p:extLst>
      <p:ext uri="{BB962C8B-B14F-4D97-AF65-F5344CB8AC3E}">
        <p14:creationId xmlns:p14="http://schemas.microsoft.com/office/powerpoint/2010/main" val="4209396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r>
              <a:rPr lang="es-MX" sz="1800" b="0" i="0" u="none" strike="noStrike" baseline="0" dirty="0">
                <a:solidFill>
                  <a:srgbClr val="A5A4A4"/>
                </a:solidFill>
                <a:latin typeface="Century Gothic" panose="020B0502020202020204" pitchFamily="34" charset="0"/>
              </a:rPr>
              <a:t>A PARTIR DE 1971 GUÁPULO YA FUE CONSIDERADA COMO UNA PARROQUIA URBANA DEL DISTRITO METROPOLITANO DE QUITO, SIN EMBARGO, SUS CARACTERÍSTICAS TOPOGRÁFICAS Y GEOGRÁFICAS LE LLEVAN A SER UNA ZONA INTERMEDIA </a:t>
            </a:r>
          </a:p>
          <a:p>
            <a:pPr algn="ctr"/>
            <a:r>
              <a:rPr lang="es-MX" sz="1800" b="0" i="0" u="none" strike="noStrike" baseline="0" dirty="0">
                <a:solidFill>
                  <a:srgbClr val="A5A4A4"/>
                </a:solidFill>
                <a:latin typeface="Century Gothic" panose="020B0502020202020204" pitchFamily="34" charset="0"/>
              </a:rPr>
              <a:t>ENTRE LA CIUDAD EDIFICADA EN ALTURA </a:t>
            </a:r>
          </a:p>
          <a:p>
            <a:pPr algn="ctr"/>
            <a:r>
              <a:rPr lang="es-MX" sz="1800" b="0" i="0" u="none" strike="noStrike" baseline="0" dirty="0">
                <a:solidFill>
                  <a:srgbClr val="A5A4A4"/>
                </a:solidFill>
                <a:latin typeface="Century Gothic" panose="020B0502020202020204" pitchFamily="34" charset="0"/>
              </a:rPr>
              <a:t>DESDE LA GONZALEZ SUAREZ Y </a:t>
            </a:r>
          </a:p>
          <a:p>
            <a:pPr algn="ctr"/>
            <a:r>
              <a:rPr lang="es-MX" sz="1800" b="0" i="0" u="none" strike="noStrike" baseline="0" dirty="0">
                <a:solidFill>
                  <a:srgbClr val="A5A4A4"/>
                </a:solidFill>
                <a:latin typeface="Century Gothic" panose="020B0502020202020204" pitchFamily="34" charset="0"/>
              </a:rPr>
              <a:t>LAS ÁREAS DE PROTECCIÓN NATURAL. </a:t>
            </a:r>
          </a:p>
          <a:p>
            <a:pPr algn="ctr"/>
            <a:r>
              <a:rPr lang="es-MX" sz="1800" b="1" i="0" u="none" strike="noStrike" baseline="0" dirty="0">
                <a:solidFill>
                  <a:srgbClr val="A8759B"/>
                </a:solidFill>
                <a:latin typeface="Century Gothic" panose="020B0502020202020204" pitchFamily="34" charset="0"/>
              </a:rPr>
              <a:t>EN GUÁPULO EXISTE LA OPORTUNIDAD DE GENERAR UN </a:t>
            </a:r>
            <a:endParaRPr lang="es-MX" sz="1800" b="0" i="0" u="none" strike="noStrike" baseline="0" dirty="0">
              <a:solidFill>
                <a:srgbClr val="A8759B"/>
              </a:solidFill>
              <a:latin typeface="Century Gothic" panose="020B0502020202020204" pitchFamily="34" charset="0"/>
            </a:endParaRPr>
          </a:p>
          <a:p>
            <a:pPr algn="ctr"/>
            <a:r>
              <a:rPr lang="es-MX" sz="1800" b="1" i="0" u="none" strike="noStrike" baseline="0" dirty="0">
                <a:solidFill>
                  <a:srgbClr val="A8759B"/>
                </a:solidFill>
                <a:latin typeface="Century Gothic" panose="020B0502020202020204" pitchFamily="34" charset="0"/>
              </a:rPr>
              <a:t>ECOTONO Y ARTICULAR LA CIUDAD CONSOLIDADA CON </a:t>
            </a:r>
            <a:endParaRPr lang="es-MX" sz="1800" b="0" i="0" u="none" strike="noStrike" baseline="0" dirty="0">
              <a:solidFill>
                <a:srgbClr val="A8759B"/>
              </a:solidFill>
              <a:latin typeface="Century Gothic" panose="020B0502020202020204" pitchFamily="34" charset="0"/>
            </a:endParaRPr>
          </a:p>
          <a:p>
            <a:pPr algn="ctr"/>
            <a:r>
              <a:rPr lang="es-MX" sz="1800" b="1" i="0" u="none" strike="noStrike" baseline="0" dirty="0">
                <a:solidFill>
                  <a:srgbClr val="A8759B"/>
                </a:solidFill>
                <a:latin typeface="Century Gothic" panose="020B0502020202020204" pitchFamily="34" charset="0"/>
              </a:rPr>
              <a:t>SUS ÁREAS DE PROTECCIÓN NATURAL.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4</a:t>
            </a:fld>
            <a:endParaRPr lang="es-EC"/>
          </a:p>
        </p:txBody>
      </p:sp>
    </p:spTree>
    <p:extLst>
      <p:ext uri="{BB962C8B-B14F-4D97-AF65-F5344CB8AC3E}">
        <p14:creationId xmlns:p14="http://schemas.microsoft.com/office/powerpoint/2010/main" val="377254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r>
              <a:rPr lang="es-MX" sz="1800" b="0" i="0" u="none" strike="noStrike" baseline="0" dirty="0">
                <a:solidFill>
                  <a:srgbClr val="A5A4A4"/>
                </a:solidFill>
                <a:latin typeface="Century Gothic" panose="020B0502020202020204" pitchFamily="34" charset="0"/>
              </a:rPr>
              <a:t>EXISTEN DOS VÍAS DE ACCESO DIRECTO QUE CONECTAN GUÁPULO CON </a:t>
            </a:r>
          </a:p>
          <a:p>
            <a:pPr algn="ctr"/>
            <a:r>
              <a:rPr lang="es-EC" sz="1800" b="0" i="0" u="none" strike="noStrike" baseline="0" dirty="0">
                <a:solidFill>
                  <a:srgbClr val="A5A4A4"/>
                </a:solidFill>
                <a:latin typeface="Century Gothic" panose="020B0502020202020204" pitchFamily="34" charset="0"/>
              </a:rPr>
              <a:t>LA CIUDAD DE QUITO: </a:t>
            </a:r>
          </a:p>
          <a:p>
            <a:pPr algn="ctr"/>
            <a:r>
              <a:rPr lang="es-MX" sz="1800" b="0" i="0" u="none" strike="noStrike" baseline="0" dirty="0">
                <a:solidFill>
                  <a:srgbClr val="A5A4A4"/>
                </a:solidFill>
                <a:latin typeface="Century Gothic" panose="020B0502020202020204" pitchFamily="34" charset="0"/>
              </a:rPr>
              <a:t>“AV. DE LOS CONQUISTADORES” Y “CAMINO DE ORELLANA”. </a:t>
            </a:r>
          </a:p>
          <a:p>
            <a:pPr algn="ctr"/>
            <a:r>
              <a:rPr lang="es-MX" sz="1800" b="0" i="0" u="none" strike="noStrike" baseline="0" dirty="0">
                <a:solidFill>
                  <a:srgbClr val="A5A4A4"/>
                </a:solidFill>
                <a:latin typeface="Century Gothic" panose="020B0502020202020204" pitchFamily="34" charset="0"/>
              </a:rPr>
              <a:t>LAS VÍAS DE GUÁPULO FUNCIONAN PARA TRÁFICO LIVIANO Y CON CAPACIDAD BAJA DEBIDO A LA DIMENSIÓN DE LAS MISMAS. </a:t>
            </a:r>
          </a:p>
          <a:p>
            <a:pPr algn="ctr"/>
            <a:r>
              <a:rPr lang="es-MX" sz="1800" b="0" i="0" u="none" strike="noStrike" baseline="0" dirty="0">
                <a:solidFill>
                  <a:srgbClr val="A5A4A4"/>
                </a:solidFill>
                <a:latin typeface="Century Gothic" panose="020B0502020202020204" pitchFamily="34" charset="0"/>
              </a:rPr>
              <a:t>GUÁPULO CUENTA CON VARIAS ESCALINATAS Y PASAJES PEATONALES QUE </a:t>
            </a:r>
          </a:p>
          <a:p>
            <a:pPr algn="ctr"/>
            <a:r>
              <a:rPr lang="es-EC" sz="1800" b="0" i="0" u="none" strike="noStrike" baseline="0" dirty="0">
                <a:solidFill>
                  <a:srgbClr val="A5A4A4"/>
                </a:solidFill>
                <a:latin typeface="Century Gothic" panose="020B0502020202020204" pitchFamily="34" charset="0"/>
              </a:rPr>
              <a:t>CARACTERIZAN AL BARRIO.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5</a:t>
            </a:fld>
            <a:endParaRPr lang="es-EC"/>
          </a:p>
        </p:txBody>
      </p:sp>
    </p:spTree>
    <p:extLst>
      <p:ext uri="{BB962C8B-B14F-4D97-AF65-F5344CB8AC3E}">
        <p14:creationId xmlns:p14="http://schemas.microsoft.com/office/powerpoint/2010/main" val="177720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800" b="0" i="0" u="none" strike="noStrike" baseline="0" dirty="0">
                <a:solidFill>
                  <a:srgbClr val="A5A4A4"/>
                </a:solidFill>
                <a:latin typeface="Century Gothic" panose="020B0502020202020204" pitchFamily="34" charset="0"/>
              </a:rPr>
              <a:t>AL SER PATRIMONIO CULTURAL, GUÁPULO TIENE UNA AMPLIA GAMA DE PATRIMONIO TANGIBLE CONSTRUIDO, GRACIAS A ESTO, SE HA POTENCIADO COMO SECTOR TURÍSTICO. PERMITIENDO DESARROLLAR UN GRAN ATRACTIVO PARA SUS VISITANTES Y APORTANDO EN EL ÁMBITO CULTURAL, HISTÓRICO, NATURAL Y EDIFICADO AL DISTRITO METROPOLITANO DE QUITO </a:t>
            </a:r>
          </a:p>
          <a:p>
            <a:endParaRPr lang="es-EC" dirty="0"/>
          </a:p>
          <a:p>
            <a:r>
              <a:rPr lang="es-MX" sz="1800" b="0" i="0" u="none" strike="noStrike" baseline="0" dirty="0">
                <a:solidFill>
                  <a:srgbClr val="A5A4A4"/>
                </a:solidFill>
                <a:latin typeface="Century Gothic" panose="020B0502020202020204" pitchFamily="34" charset="0"/>
              </a:rPr>
              <a:t>EL BARRIO SE HA IDO CONSOLIDANDO COMO UN LUGAR BOHEMIO, DONDE LOS EMPRENDIMIENTOS, TALLERES DE AR</a:t>
            </a:r>
          </a:p>
          <a:p>
            <a:r>
              <a:rPr lang="es-MX" sz="1800" b="0" i="0" u="none" strike="noStrike" baseline="0" dirty="0">
                <a:solidFill>
                  <a:srgbClr val="A5A4A4"/>
                </a:solidFill>
                <a:latin typeface="Century Gothic" panose="020B0502020202020204" pitchFamily="34" charset="0"/>
              </a:rPr>
              <a:t>TE, BARES, RESTAURANTES, MIRADORES Y PLAZAS, ABREN PASO AL TURISMO Y AL RECORRIDO DEL SECTOR </a:t>
            </a:r>
          </a:p>
          <a:p>
            <a:endParaRPr lang="es-MX" sz="1800" b="0" i="0" u="none" strike="noStrike" baseline="0" dirty="0">
              <a:solidFill>
                <a:srgbClr val="A5A4A4"/>
              </a:solidFill>
              <a:latin typeface="Century Gothic" panose="020B0502020202020204" pitchFamily="34" charset="0"/>
            </a:endParaRPr>
          </a:p>
          <a:p>
            <a:pPr algn="ctr"/>
            <a:r>
              <a:rPr lang="es-EC" sz="1800" b="1" i="0" u="none" strike="noStrike" baseline="0" dirty="0">
                <a:solidFill>
                  <a:srgbClr val="A8759B"/>
                </a:solidFill>
                <a:latin typeface="Century Gothic" panose="020B0502020202020204" pitchFamily="34" charset="0"/>
              </a:rPr>
              <a:t>OBJETIVO: </a:t>
            </a:r>
            <a:endParaRPr lang="es-EC" sz="1800" b="0" i="0" u="none" strike="noStrike" baseline="0" dirty="0">
              <a:solidFill>
                <a:srgbClr val="A8759B"/>
              </a:solidFill>
              <a:latin typeface="Century Gothic" panose="020B0502020202020204" pitchFamily="34" charset="0"/>
            </a:endParaRPr>
          </a:p>
          <a:p>
            <a:pPr algn="ctr"/>
            <a:r>
              <a:rPr lang="es-MX" sz="1800" b="1" i="0" u="none" strike="noStrike" baseline="0" dirty="0">
                <a:solidFill>
                  <a:srgbClr val="A8759B"/>
                </a:solidFill>
                <a:latin typeface="Century Gothic" panose="020B0502020202020204" pitchFamily="34" charset="0"/>
              </a:rPr>
              <a:t>INTEGRAR EL BARRIO A PARTIR DEL RECORRIDO TURÍSTICO CONECTANDO LOS PRINCIPALES PUNTOS DE INTERÉS Y </a:t>
            </a:r>
            <a:endParaRPr lang="es-MX" sz="1800" b="0" i="0" u="none" strike="noStrike" baseline="0" dirty="0">
              <a:solidFill>
                <a:srgbClr val="A8759B"/>
              </a:solidFill>
              <a:latin typeface="Century Gothic" panose="020B0502020202020204" pitchFamily="34" charset="0"/>
            </a:endParaRPr>
          </a:p>
          <a:p>
            <a:pPr algn="ctr"/>
            <a:r>
              <a:rPr lang="es-MX" sz="1800" b="1" i="0" u="none" strike="noStrike" baseline="0" dirty="0">
                <a:solidFill>
                  <a:srgbClr val="A8759B"/>
                </a:solidFill>
                <a:latin typeface="Century Gothic" panose="020B0502020202020204" pitchFamily="34" charset="0"/>
              </a:rPr>
              <a:t>ARTICULANDO EL ÁREA CONSTRUIDA CON EL ÁREA NATURAL. </a:t>
            </a:r>
            <a:endParaRPr lang="es-MX" sz="1800" b="0" i="0" u="none" strike="noStrike" baseline="0" dirty="0">
              <a:solidFill>
                <a:srgbClr val="A8759B"/>
              </a:solidFill>
              <a:latin typeface="Century Gothic" panose="020B0502020202020204" pitchFamily="34" charset="0"/>
            </a:endParaRPr>
          </a:p>
          <a:p>
            <a:pPr algn="ctr"/>
            <a:r>
              <a:rPr lang="es-EC" sz="1800" b="1" i="0" u="none" strike="noStrike" baseline="0" dirty="0">
                <a:solidFill>
                  <a:srgbClr val="A8759B"/>
                </a:solidFill>
                <a:latin typeface="Century Gothic" panose="020B0502020202020204" pitchFamily="34" charset="0"/>
              </a:rPr>
              <a:t>ESTRATEGIA: </a:t>
            </a:r>
            <a:endParaRPr lang="es-EC" sz="1800" b="0" i="0" u="none" strike="noStrike" baseline="0" dirty="0">
              <a:solidFill>
                <a:srgbClr val="A8759B"/>
              </a:solidFill>
              <a:latin typeface="Century Gothic" panose="020B0502020202020204" pitchFamily="34" charset="0"/>
            </a:endParaRPr>
          </a:p>
          <a:p>
            <a:pPr algn="ctr"/>
            <a:r>
              <a:rPr lang="es-MX" sz="1800" b="1" i="0" u="none" strike="noStrike" baseline="0" dirty="0">
                <a:solidFill>
                  <a:srgbClr val="A8759B"/>
                </a:solidFill>
                <a:latin typeface="Century Gothic" panose="020B0502020202020204" pitchFamily="34" charset="0"/>
              </a:rPr>
              <a:t>GENERAR UNA CONTINUIDAD PARA EL RECORRIDO TURÍSTICO, EL CUAL PERMITA CONECTAR EL MIRADOR (UBICADO AL FINAL DE LA ESCALINATA EN EL LATERAL DEL TERRENO DE INTERVENCIÓN), Y LA IGLESIA DE GUÁPULO CON EL PARQUE DE GUÁPULO. </a:t>
            </a:r>
            <a:endParaRPr lang="es-MX" sz="1800" b="0" i="0" u="none" strike="noStrike" baseline="0" dirty="0">
              <a:solidFill>
                <a:srgbClr val="A8759B"/>
              </a:solidFill>
              <a:latin typeface="Century Gothic" panose="020B0502020202020204" pitchFamily="34" charset="0"/>
            </a:endParaRPr>
          </a:p>
          <a:p>
            <a:pPr algn="ctr"/>
            <a:r>
              <a:rPr lang="es-MX" sz="1800" b="1" i="0" u="none" strike="noStrike" baseline="0" dirty="0">
                <a:solidFill>
                  <a:srgbClr val="A8759B"/>
                </a:solidFill>
                <a:latin typeface="Century Gothic" panose="020B0502020202020204" pitchFamily="34" charset="0"/>
              </a:rPr>
              <a:t>MEDIANTE LA IMPLEMENTACIÓN DE UN EJE DE TALLERES Y VIVIENDAS TALLER A NIVEL DE LA VÍA FRANCISCO COMPTE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6</a:t>
            </a:fld>
            <a:endParaRPr lang="es-EC"/>
          </a:p>
        </p:txBody>
      </p:sp>
    </p:spTree>
    <p:extLst>
      <p:ext uri="{BB962C8B-B14F-4D97-AF65-F5344CB8AC3E}">
        <p14:creationId xmlns:p14="http://schemas.microsoft.com/office/powerpoint/2010/main" val="570911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C" dirty="0"/>
              <a:t>Dentro de la zona de estudio el 22.82% de habitantes son de edad entre 30-44 seguidos por personas de entre 20-29 y 45 -59 por lo que se propone un usuario objetivo de entre 20 a 45 años siendo estos personas solteras familias i artistas</a:t>
            </a:r>
          </a:p>
          <a:p>
            <a:endParaRPr lang="es-EC" dirty="0"/>
          </a:p>
          <a:p>
            <a:pPr algn="ctr"/>
            <a:r>
              <a:rPr lang="es-EC" sz="1800" b="1" i="0" u="none" strike="noStrike" baseline="0" dirty="0">
                <a:solidFill>
                  <a:srgbClr val="A8759B"/>
                </a:solidFill>
                <a:latin typeface="Century Gothic" panose="020B0502020202020204" pitchFamily="34" charset="0"/>
              </a:rPr>
              <a:t>OBJETIVO: </a:t>
            </a:r>
            <a:endParaRPr lang="es-EC" sz="1800" b="0" i="0" u="none" strike="noStrike" baseline="0" dirty="0">
              <a:solidFill>
                <a:srgbClr val="A8759B"/>
              </a:solidFill>
              <a:latin typeface="Century Gothic" panose="020B0502020202020204" pitchFamily="34" charset="0"/>
            </a:endParaRPr>
          </a:p>
          <a:p>
            <a:pPr algn="ctr"/>
            <a:r>
              <a:rPr lang="es-MX" sz="1800" b="0" i="0" u="none" strike="noStrike" baseline="0" dirty="0">
                <a:solidFill>
                  <a:srgbClr val="A8759B"/>
                </a:solidFill>
                <a:latin typeface="Century Gothic" panose="020B0502020202020204" pitchFamily="34" charset="0"/>
              </a:rPr>
              <a:t>1. INCREMENTAR ECONOMÍA LOCAL GUÁPULO PARA MEJORAR LA CALIDAD DE VIDA DE LOS USUARIOS. </a:t>
            </a:r>
          </a:p>
          <a:p>
            <a:pPr algn="ctr"/>
            <a:r>
              <a:rPr lang="es-MX" sz="1800" b="0" i="0" u="none" strike="noStrike" baseline="0" dirty="0">
                <a:solidFill>
                  <a:srgbClr val="A8759B"/>
                </a:solidFill>
                <a:latin typeface="Century Gothic" panose="020B0502020202020204" pitchFamily="34" charset="0"/>
              </a:rPr>
              <a:t>2. MANTENER RELACIÓN DEL BARRIO CON LOS TRES USUARIOS TIPO DESIGNADOS JUNTO CON LOS TURISTAS. </a:t>
            </a:r>
          </a:p>
          <a:p>
            <a:pPr algn="ctr"/>
            <a:r>
              <a:rPr lang="es-EC" sz="1800" b="1" i="0" u="none" strike="noStrike" baseline="0" dirty="0">
                <a:solidFill>
                  <a:srgbClr val="A8759B"/>
                </a:solidFill>
                <a:latin typeface="Century Gothic" panose="020B0502020202020204" pitchFamily="34" charset="0"/>
              </a:rPr>
              <a:t>ESTRATEGIA: </a:t>
            </a:r>
            <a:endParaRPr lang="es-EC" sz="1800" b="0" i="0" u="none" strike="noStrike" baseline="0" dirty="0">
              <a:solidFill>
                <a:srgbClr val="A8759B"/>
              </a:solidFill>
              <a:latin typeface="Century Gothic" panose="020B0502020202020204" pitchFamily="34" charset="0"/>
            </a:endParaRPr>
          </a:p>
          <a:p>
            <a:pPr algn="ctr"/>
            <a:r>
              <a:rPr lang="es-MX" sz="1800" b="0" i="0" u="none" strike="noStrike" baseline="0" dirty="0">
                <a:solidFill>
                  <a:srgbClr val="A8759B"/>
                </a:solidFill>
                <a:latin typeface="Century Gothic" panose="020B0502020202020204" pitchFamily="34" charset="0"/>
              </a:rPr>
              <a:t>MANTENER PLANTA BAJA ACTIVA TANTO PÚBLICA COMO SEMI-PÚBLICA EN LOS CUALES </a:t>
            </a:r>
          </a:p>
          <a:p>
            <a:pPr algn="ctr"/>
            <a:r>
              <a:rPr lang="es-MX" sz="1800" b="0" i="0" u="none" strike="noStrike" baseline="0" dirty="0">
                <a:solidFill>
                  <a:srgbClr val="A8759B"/>
                </a:solidFill>
                <a:latin typeface="Century Gothic" panose="020B0502020202020204" pitchFamily="34" charset="0"/>
              </a:rPr>
              <a:t>SE PUEDA INCLUIR COMECIO Y TALLERES. </a:t>
            </a:r>
          </a:p>
          <a:p>
            <a:pPr algn="ctr"/>
            <a:r>
              <a:rPr lang="es-MX" sz="1800" b="0" i="0" u="none" strike="noStrike" baseline="0" dirty="0">
                <a:solidFill>
                  <a:srgbClr val="A8759B"/>
                </a:solidFill>
                <a:latin typeface="Century Gothic" panose="020B0502020202020204" pitchFamily="34" charset="0"/>
              </a:rPr>
              <a:t>DESARROLLAR DIFERENTES TIPOLOGÍAS DE VIVIENDA QUE PUEDAN ABARCAR A LOS DIFERENTES </a:t>
            </a:r>
          </a:p>
          <a:p>
            <a:pPr algn="ctr"/>
            <a:r>
              <a:rPr lang="es-MX" sz="1800" b="0" i="0" u="none" strike="noStrike" baseline="0" dirty="0">
                <a:solidFill>
                  <a:srgbClr val="A8759B"/>
                </a:solidFill>
                <a:latin typeface="Century Gothic" panose="020B0502020202020204" pitchFamily="34" charset="0"/>
              </a:rPr>
              <a:t>USUARIOS EN SU VIDA DIARIA Y EN SU TRABAJO.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7</a:t>
            </a:fld>
            <a:endParaRPr lang="es-EC"/>
          </a:p>
        </p:txBody>
      </p:sp>
    </p:spTree>
    <p:extLst>
      <p:ext uri="{BB962C8B-B14F-4D97-AF65-F5344CB8AC3E}">
        <p14:creationId xmlns:p14="http://schemas.microsoft.com/office/powerpoint/2010/main" val="1041793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r>
              <a:rPr lang="es-EC" sz="1800" b="0" i="0" u="none" strike="noStrike" baseline="0" dirty="0">
                <a:solidFill>
                  <a:srgbClr val="A8759B"/>
                </a:solidFill>
                <a:latin typeface="Century Gothic" panose="020B0502020202020204" pitchFamily="34" charset="0"/>
              </a:rPr>
              <a:t>ÁREA TOTAL TERRENO (S.E): 18 530 M2 </a:t>
            </a:r>
          </a:p>
          <a:p>
            <a:pPr algn="ctr"/>
            <a:r>
              <a:rPr lang="es-EC" sz="1800" b="0" i="0" u="none" strike="noStrike" baseline="0" dirty="0">
                <a:solidFill>
                  <a:srgbClr val="A8759B"/>
                </a:solidFill>
                <a:latin typeface="Century Gothic" panose="020B0502020202020204" pitchFamily="34" charset="0"/>
              </a:rPr>
              <a:t>Unificación de </a:t>
            </a:r>
            <a:r>
              <a:rPr lang="es-MX" sz="1800" b="0" i="0" u="none" strike="noStrike" baseline="0" dirty="0">
                <a:solidFill>
                  <a:srgbClr val="A8759B"/>
                </a:solidFill>
                <a:latin typeface="Century Gothic" panose="020B0502020202020204" pitchFamily="34" charset="0"/>
              </a:rPr>
              <a:t>terrenos: Textiles Mar y Sol y EPMAPS </a:t>
            </a:r>
          </a:p>
          <a:p>
            <a:pPr algn="ctr"/>
            <a:endParaRPr lang="es-MX" sz="1800" b="0" i="0" u="none" strike="noStrike" baseline="0" dirty="0">
              <a:solidFill>
                <a:srgbClr val="A8759B"/>
              </a:solidFill>
              <a:latin typeface="Century Gothic" panose="020B0502020202020204" pitchFamily="34" charset="0"/>
            </a:endParaRPr>
          </a:p>
          <a:p>
            <a:pPr algn="ctr"/>
            <a:r>
              <a:rPr lang="es-MX" sz="1800" b="0" i="0" u="none" strike="noStrike" baseline="0" dirty="0">
                <a:solidFill>
                  <a:srgbClr val="A8759B"/>
                </a:solidFill>
                <a:latin typeface="Century Gothic" panose="020B0502020202020204" pitchFamily="34" charset="0"/>
              </a:rPr>
              <a:t>PUOS USO PRINCIPAL SUELO INDUSTRIAL</a:t>
            </a:r>
          </a:p>
          <a:p>
            <a:pPr algn="ctr"/>
            <a:r>
              <a:rPr lang="es-MX" sz="1800" b="0" i="0" u="none" strike="noStrike" baseline="0" dirty="0">
                <a:solidFill>
                  <a:srgbClr val="A8759B"/>
                </a:solidFill>
                <a:latin typeface="Century Gothic" panose="020B0502020202020204" pitchFamily="34" charset="0"/>
              </a:rPr>
              <a:t>PUGS USO PRINCIPAL SUELO RESIDENCIAL </a:t>
            </a:r>
          </a:p>
          <a:p>
            <a:pPr algn="ctr"/>
            <a:endParaRPr lang="es-MX" sz="1800" b="0" i="0" u="none" strike="noStrike" baseline="0" dirty="0">
              <a:solidFill>
                <a:srgbClr val="A8759B"/>
              </a:solidFill>
              <a:latin typeface="Century Gothic" panose="020B0502020202020204" pitchFamily="34" charset="0"/>
            </a:endParaRPr>
          </a:p>
          <a:p>
            <a:pPr algn="ctr"/>
            <a:r>
              <a:rPr lang="es-MX" sz="1800" b="0" i="0" u="none" strike="noStrike" baseline="0" dirty="0">
                <a:solidFill>
                  <a:srgbClr val="A8759B"/>
                </a:solidFill>
                <a:latin typeface="Century Gothic" panose="020B0502020202020204" pitchFamily="34" charset="0"/>
              </a:rPr>
              <a:t>EL PROYECTO FUE CONCEBIDO ANTES DE QUE REALICEN LA ENTREGA DE DATOS ACTUALIZADOS DEL PUGS POR LO QUE SE TOMARON LOS SIGUIENTES CRITERIOS DE INTERVENCIÓN: </a:t>
            </a:r>
          </a:p>
          <a:p>
            <a:pPr algn="ctr"/>
            <a:r>
              <a:rPr lang="es-MX" sz="1800" b="0" i="0" u="none" strike="noStrike" baseline="0" dirty="0">
                <a:solidFill>
                  <a:srgbClr val="A8759B"/>
                </a:solidFill>
                <a:latin typeface="Century Gothic" panose="020B0502020202020204" pitchFamily="34" charset="0"/>
              </a:rPr>
              <a:t>1. AL SER UNA ZONA PATRIMONIAL SE PROPONE OCUPAR TERRENOS UTILIZADOS CON INDUSTRIAS YA QUE ESTAS DEBERÍAN SER TRASLADADAS FUERA DEL ÁREA URBANA DE LA CIUDAD, </a:t>
            </a:r>
          </a:p>
          <a:p>
            <a:pPr algn="ctr"/>
            <a:r>
              <a:rPr lang="es-EC" sz="1800" b="0" i="0" u="none" strike="noStrike" baseline="0" dirty="0">
                <a:solidFill>
                  <a:srgbClr val="A8759B"/>
                </a:solidFill>
                <a:latin typeface="Century Gothic" panose="020B0502020202020204" pitchFamily="34" charset="0"/>
              </a:rPr>
              <a:t>PERMITIENDO A GUÁPULO MANTENER SU CARACTERÍSTICA </a:t>
            </a:r>
          </a:p>
          <a:p>
            <a:pPr algn="ctr"/>
            <a:r>
              <a:rPr lang="es-EC" sz="1800" b="0" i="0" u="none" strike="noStrike" baseline="0" dirty="0">
                <a:solidFill>
                  <a:srgbClr val="A8759B"/>
                </a:solidFill>
                <a:latin typeface="Century Gothic" panose="020B0502020202020204" pitchFamily="34" charset="0"/>
              </a:rPr>
              <a:t>TURÍSTICA-PATRIMONIAL-RESIDENCIAL. </a:t>
            </a:r>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8</a:t>
            </a:fld>
            <a:endParaRPr lang="es-EC"/>
          </a:p>
        </p:txBody>
      </p:sp>
    </p:spTree>
    <p:extLst>
      <p:ext uri="{BB962C8B-B14F-4D97-AF65-F5344CB8AC3E}">
        <p14:creationId xmlns:p14="http://schemas.microsoft.com/office/powerpoint/2010/main" val="3734135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3B18EAAB-CEC7-420C-A9AC-64D21CDFDE8E}" type="slidenum">
              <a:rPr lang="es-EC" smtClean="0"/>
              <a:t>9</a:t>
            </a:fld>
            <a:endParaRPr lang="es-EC"/>
          </a:p>
        </p:txBody>
      </p:sp>
    </p:spTree>
    <p:extLst>
      <p:ext uri="{BB962C8B-B14F-4D97-AF65-F5344CB8AC3E}">
        <p14:creationId xmlns:p14="http://schemas.microsoft.com/office/powerpoint/2010/main" val="4062719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A1826-1B3E-4E2E-8D6C-93BCEAA3D6C6}"/>
              </a:ext>
            </a:extLst>
          </p:cNvPr>
          <p:cNvSpPr>
            <a:spLocks noGrp="1"/>
          </p:cNvSpPr>
          <p:nvPr>
            <p:ph type="ctrTitle"/>
          </p:nvPr>
        </p:nvSpPr>
        <p:spPr>
          <a:xfrm>
            <a:off x="2107200" y="1096965"/>
            <a:ext cx="7977600" cy="2085696"/>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a:extLst>
              <a:ext uri="{FF2B5EF4-FFF2-40B4-BE49-F238E27FC236}">
                <a16:creationId xmlns:a16="http://schemas.microsoft.com/office/drawing/2014/main" id="{AAB5F0CE-1714-4650-9690-5676C06349A0}"/>
              </a:ext>
            </a:extLst>
          </p:cNvPr>
          <p:cNvSpPr>
            <a:spLocks noGrp="1"/>
          </p:cNvSpPr>
          <p:nvPr>
            <p:ph type="subTitle" idx="1"/>
          </p:nvPr>
        </p:nvSpPr>
        <p:spPr>
          <a:xfrm>
            <a:off x="3216000" y="3945771"/>
            <a:ext cx="5760000" cy="1832730"/>
          </a:xfrm>
        </p:spPr>
        <p:txBody>
          <a:bodyPr>
            <a:normAutofit/>
          </a:bodyPr>
          <a:lstStyle>
            <a:lvl1pPr marL="0" indent="0" algn="ctr">
              <a:lnSpc>
                <a:spcPct val="125000"/>
              </a:lnSpc>
              <a:buNone/>
              <a:defRPr sz="2400" i="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a:extLst>
              <a:ext uri="{FF2B5EF4-FFF2-40B4-BE49-F238E27FC236}">
                <a16:creationId xmlns:a16="http://schemas.microsoft.com/office/drawing/2014/main" id="{BFD0CA85-BF38-4762-934C-D00F2047C2D1}"/>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5" name="Footer Placeholder 4">
            <a:extLst>
              <a:ext uri="{FF2B5EF4-FFF2-40B4-BE49-F238E27FC236}">
                <a16:creationId xmlns:a16="http://schemas.microsoft.com/office/drawing/2014/main" id="{649CA3C9-6579-49D9-A5FD-20231FB4B3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9B94FE-6287-4D49-B0E5-FE9A9BA75A0C}"/>
              </a:ext>
            </a:extLst>
          </p:cNvPr>
          <p:cNvSpPr>
            <a:spLocks noGrp="1"/>
          </p:cNvSpPr>
          <p:nvPr>
            <p:ph type="sldNum" sz="quarter" idx="12"/>
          </p:nvPr>
        </p:nvSpPr>
        <p:spPr/>
        <p:txBody>
          <a:bodyPr/>
          <a:lstStyle/>
          <a:p>
            <a:fld id="{FF2BD96E-3838-45D2-9031-D3AF67C920A5}" type="slidenum">
              <a:rPr lang="en-US" smtClean="0"/>
              <a:t>‹Nº›</a:t>
            </a:fld>
            <a:endParaRPr lang="en-US"/>
          </a:p>
        </p:txBody>
      </p:sp>
      <p:cxnSp>
        <p:nvCxnSpPr>
          <p:cNvPr id="7" name="Straight Connector 6">
            <a:extLst>
              <a:ext uri="{FF2B5EF4-FFF2-40B4-BE49-F238E27FC236}">
                <a16:creationId xmlns:a16="http://schemas.microsoft.com/office/drawing/2014/main" id="{AE0C0B2A-3FD1-4235-A16E-0ED1E028A93E}"/>
              </a:ext>
            </a:extLst>
          </p:cNvPr>
          <p:cNvCxnSpPr>
            <a:cxnSpLocks/>
          </p:cNvCxnSpPr>
          <p:nvPr/>
        </p:nvCxnSpPr>
        <p:spPr>
          <a:xfrm>
            <a:off x="5826000" y="3525773"/>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494E066-0146-46E9-BAF1-C33240ABA294}"/>
              </a:ext>
            </a:extLst>
          </p:cNvPr>
          <p:cNvGrpSpPr/>
          <p:nvPr/>
        </p:nvGrpSpPr>
        <p:grpSpPr>
          <a:xfrm rot="2700000">
            <a:off x="10127693" y="4178240"/>
            <a:ext cx="633413" cy="1862138"/>
            <a:chOff x="5959192" y="333389"/>
            <a:chExt cx="633413" cy="1862138"/>
          </a:xfrm>
        </p:grpSpPr>
        <p:grpSp>
          <p:nvGrpSpPr>
            <p:cNvPr id="9" name="Group 8">
              <a:extLst>
                <a:ext uri="{FF2B5EF4-FFF2-40B4-BE49-F238E27FC236}">
                  <a16:creationId xmlns:a16="http://schemas.microsoft.com/office/drawing/2014/main" id="{B02BD80B-C499-4DAC-9580-575B04F8658F}"/>
                </a:ext>
              </a:extLst>
            </p:cNvPr>
            <p:cNvGrpSpPr/>
            <p:nvPr/>
          </p:nvGrpSpPr>
          <p:grpSpPr>
            <a:xfrm>
              <a:off x="5959192" y="333389"/>
              <a:ext cx="633413" cy="1419225"/>
              <a:chOff x="5959192" y="333389"/>
              <a:chExt cx="633413" cy="1419225"/>
            </a:xfrm>
          </p:grpSpPr>
          <p:sp>
            <p:nvSpPr>
              <p:cNvPr id="11" name="Freeform 68">
                <a:extLst>
                  <a:ext uri="{FF2B5EF4-FFF2-40B4-BE49-F238E27FC236}">
                    <a16:creationId xmlns:a16="http://schemas.microsoft.com/office/drawing/2014/main" id="{CCF069F3-858C-4C67-90C2-46017C3D4CEB}"/>
                  </a:ext>
                </a:extLst>
              </p:cNvPr>
              <p:cNvSpPr>
                <a:spLocks/>
              </p:cNvSpPr>
              <p:nvPr/>
            </p:nvSpPr>
            <p:spPr bwMode="auto">
              <a:xfrm>
                <a:off x="5959192" y="333389"/>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69">
                <a:extLst>
                  <a:ext uri="{FF2B5EF4-FFF2-40B4-BE49-F238E27FC236}">
                    <a16:creationId xmlns:a16="http://schemas.microsoft.com/office/drawing/2014/main" id="{8A1FFA52-DFA8-4A81-8A85-50BE13257F51}"/>
                  </a:ext>
                </a:extLst>
              </p:cNvPr>
              <p:cNvSpPr>
                <a:spLocks/>
              </p:cNvSpPr>
              <p:nvPr/>
            </p:nvSpPr>
            <p:spPr bwMode="auto">
              <a:xfrm>
                <a:off x="6278280" y="333389"/>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Line 70">
              <a:extLst>
                <a:ext uri="{FF2B5EF4-FFF2-40B4-BE49-F238E27FC236}">
                  <a16:creationId xmlns:a16="http://schemas.microsoft.com/office/drawing/2014/main" id="{BAEDA471-60CB-4A0C-B9AD-B2B3C51EA2FD}"/>
                </a:ext>
              </a:extLst>
            </p:cNvPr>
            <p:cNvSpPr>
              <a:spLocks noChangeShapeType="1"/>
            </p:cNvSpPr>
            <p:nvPr/>
          </p:nvSpPr>
          <p:spPr bwMode="auto">
            <a:xfrm flipV="1">
              <a:off x="6278280" y="333389"/>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0821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FB6D0-92CA-4910-AE77-E238F4C89D52}"/>
              </a:ext>
            </a:extLst>
          </p:cNvPr>
          <p:cNvSpPr>
            <a:spLocks noGrp="1"/>
          </p:cNvSpPr>
          <p:nvPr>
            <p:ph type="title"/>
          </p:nvPr>
        </p:nvSpPr>
        <p:spPr/>
        <p:txBody>
          <a:bodyPr/>
          <a:lstStyle/>
          <a:p>
            <a:r>
              <a:rPr lang="es-ES"/>
              <a:t>Haga clic para modificar el estilo de título del patrón</a:t>
            </a:r>
            <a:endParaRPr lang="en-US"/>
          </a:p>
        </p:txBody>
      </p:sp>
      <p:sp>
        <p:nvSpPr>
          <p:cNvPr id="3" name="Vertical Text Placeholder 2">
            <a:extLst>
              <a:ext uri="{FF2B5EF4-FFF2-40B4-BE49-F238E27FC236}">
                <a16:creationId xmlns:a16="http://schemas.microsoft.com/office/drawing/2014/main" id="{7A913172-A138-4DD4-A5B1-58BA6250782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373897B9-E4AD-469B-A60D-9A1A4BD1980A}"/>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5" name="Footer Placeholder 4">
            <a:extLst>
              <a:ext uri="{FF2B5EF4-FFF2-40B4-BE49-F238E27FC236}">
                <a16:creationId xmlns:a16="http://schemas.microsoft.com/office/drawing/2014/main" id="{31C5E1B0-48D6-4F99-9955-39958BA969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F49DA-55D4-4E36-AEB9-A0E99E31A87E}"/>
              </a:ext>
            </a:extLst>
          </p:cNvPr>
          <p:cNvSpPr>
            <a:spLocks noGrp="1"/>
          </p:cNvSpPr>
          <p:nvPr>
            <p:ph type="sldNum" sz="quarter" idx="12"/>
          </p:nvPr>
        </p:nvSpPr>
        <p:spPr/>
        <p:txBody>
          <a:bodyPr/>
          <a:lstStyle/>
          <a:p>
            <a:fld id="{FF2BD96E-3838-45D2-9031-D3AF67C920A5}" type="slidenum">
              <a:rPr lang="en-US" smtClean="0"/>
              <a:t>‹Nº›</a:t>
            </a:fld>
            <a:endParaRPr lang="en-US"/>
          </a:p>
        </p:txBody>
      </p:sp>
    </p:spTree>
    <p:extLst>
      <p:ext uri="{BB962C8B-B14F-4D97-AF65-F5344CB8AC3E}">
        <p14:creationId xmlns:p14="http://schemas.microsoft.com/office/powerpoint/2010/main" val="3934203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FEBC7C-C5C1-4A79-A195-B35701C2897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Vertical Text Placeholder 2">
            <a:extLst>
              <a:ext uri="{FF2B5EF4-FFF2-40B4-BE49-F238E27FC236}">
                <a16:creationId xmlns:a16="http://schemas.microsoft.com/office/drawing/2014/main" id="{B8D34A74-3328-469B-ABCA-96F2FE368737}"/>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0BAE19AB-5637-455E-89C3-B41702C202D4}"/>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5" name="Footer Placeholder 4">
            <a:extLst>
              <a:ext uri="{FF2B5EF4-FFF2-40B4-BE49-F238E27FC236}">
                <a16:creationId xmlns:a16="http://schemas.microsoft.com/office/drawing/2014/main" id="{A364F2A3-EBEE-4F42-BAC2-A482F00E67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FE1C27-1A43-4B0B-88D0-0C5FE1DBE161}"/>
              </a:ext>
            </a:extLst>
          </p:cNvPr>
          <p:cNvSpPr>
            <a:spLocks noGrp="1"/>
          </p:cNvSpPr>
          <p:nvPr>
            <p:ph type="sldNum" sz="quarter" idx="12"/>
          </p:nvPr>
        </p:nvSpPr>
        <p:spPr/>
        <p:txBody>
          <a:bodyPr/>
          <a:lstStyle/>
          <a:p>
            <a:fld id="{FF2BD96E-3838-45D2-9031-D3AF67C920A5}" type="slidenum">
              <a:rPr lang="en-US" smtClean="0"/>
              <a:t>‹Nº›</a:t>
            </a:fld>
            <a:endParaRPr lang="en-US"/>
          </a:p>
        </p:txBody>
      </p:sp>
    </p:spTree>
    <p:extLst>
      <p:ext uri="{BB962C8B-B14F-4D97-AF65-F5344CB8AC3E}">
        <p14:creationId xmlns:p14="http://schemas.microsoft.com/office/powerpoint/2010/main" val="2846321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2E59-6597-437B-B2F8-E2DD1F86A8F8}"/>
              </a:ext>
            </a:extLst>
          </p:cNvPr>
          <p:cNvSpPr>
            <a:spLocks noGrp="1"/>
          </p:cNvSpPr>
          <p:nvPr>
            <p:ph type="title"/>
          </p:nvPr>
        </p:nvSpPr>
        <p:spPr/>
        <p:txBody>
          <a:bodyPr/>
          <a:lstStyle/>
          <a:p>
            <a:r>
              <a:rPr lang="es-ES"/>
              <a:t>Haga clic para modificar el estilo de título del patrón</a:t>
            </a:r>
            <a:endParaRPr lang="en-US"/>
          </a:p>
        </p:txBody>
      </p:sp>
      <p:sp>
        <p:nvSpPr>
          <p:cNvPr id="3" name="Content Placeholder 2">
            <a:extLst>
              <a:ext uri="{FF2B5EF4-FFF2-40B4-BE49-F238E27FC236}">
                <a16:creationId xmlns:a16="http://schemas.microsoft.com/office/drawing/2014/main" id="{70E3BC1D-912E-4012-84AC-A509C9EF4F4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E977110C-4AA3-4101-B3BD-140B90AF99C9}"/>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5" name="Footer Placeholder 4">
            <a:extLst>
              <a:ext uri="{FF2B5EF4-FFF2-40B4-BE49-F238E27FC236}">
                <a16:creationId xmlns:a16="http://schemas.microsoft.com/office/drawing/2014/main" id="{4C50F189-4D8E-4DE6-8295-CF92FA8BFD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5F33EC-1ACF-4D46-AEA5-A20802210B75}"/>
              </a:ext>
            </a:extLst>
          </p:cNvPr>
          <p:cNvSpPr>
            <a:spLocks noGrp="1"/>
          </p:cNvSpPr>
          <p:nvPr>
            <p:ph type="sldNum" sz="quarter" idx="12"/>
          </p:nvPr>
        </p:nvSpPr>
        <p:spPr/>
        <p:txBody>
          <a:bodyPr/>
          <a:lstStyle/>
          <a:p>
            <a:fld id="{FF2BD96E-3838-45D2-9031-D3AF67C920A5}" type="slidenum">
              <a:rPr lang="en-US" smtClean="0"/>
              <a:t>‹Nº›</a:t>
            </a:fld>
            <a:endParaRPr lang="en-US"/>
          </a:p>
        </p:txBody>
      </p:sp>
    </p:spTree>
    <p:extLst>
      <p:ext uri="{BB962C8B-B14F-4D97-AF65-F5344CB8AC3E}">
        <p14:creationId xmlns:p14="http://schemas.microsoft.com/office/powerpoint/2010/main" val="2089397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45267-19A7-4A3D-9658-AD3F78DD35CB}"/>
              </a:ext>
            </a:extLst>
          </p:cNvPr>
          <p:cNvSpPr>
            <a:spLocks noGrp="1"/>
          </p:cNvSpPr>
          <p:nvPr>
            <p:ph type="title"/>
          </p:nvPr>
        </p:nvSpPr>
        <p:spPr>
          <a:xfrm>
            <a:off x="990000" y="2305800"/>
            <a:ext cx="4636800" cy="2246400"/>
          </a:xfrm>
        </p:spPr>
        <p:txBody>
          <a:bodyPr anchor="ctr">
            <a:normAutofit/>
          </a:bodyPr>
          <a:lstStyle>
            <a:lvl1pPr algn="ctr">
              <a:defRPr sz="4800"/>
            </a:lvl1pPr>
          </a:lstStyle>
          <a:p>
            <a:r>
              <a:rPr lang="es-ES"/>
              <a:t>Haga clic para modificar el estilo de título del patrón</a:t>
            </a:r>
            <a:endParaRPr lang="en-US" dirty="0"/>
          </a:p>
        </p:txBody>
      </p:sp>
      <p:sp>
        <p:nvSpPr>
          <p:cNvPr id="3" name="Text Placeholder 2">
            <a:extLst>
              <a:ext uri="{FF2B5EF4-FFF2-40B4-BE49-F238E27FC236}">
                <a16:creationId xmlns:a16="http://schemas.microsoft.com/office/drawing/2014/main" id="{85F17554-5672-499F-BEB9-AB069E6D15F2}"/>
              </a:ext>
            </a:extLst>
          </p:cNvPr>
          <p:cNvSpPr>
            <a:spLocks noGrp="1"/>
          </p:cNvSpPr>
          <p:nvPr>
            <p:ph type="body" idx="1"/>
          </p:nvPr>
        </p:nvSpPr>
        <p:spPr>
          <a:xfrm>
            <a:off x="6565250" y="2305800"/>
            <a:ext cx="4636800" cy="2246400"/>
          </a:xfrm>
        </p:spPr>
        <p:txBody>
          <a:bodyPr anchor="ctr">
            <a:normAutofit/>
          </a:bodyPr>
          <a:lstStyle>
            <a:lvl1pPr marL="0" indent="0" algn="ctr">
              <a:lnSpc>
                <a:spcPct val="125000"/>
              </a:lnSpc>
              <a:buNone/>
              <a:defRPr sz="2400" i="1">
                <a:solidFill>
                  <a:schemeClr val="tx1">
                    <a:alpha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a:extLst>
              <a:ext uri="{FF2B5EF4-FFF2-40B4-BE49-F238E27FC236}">
                <a16:creationId xmlns:a16="http://schemas.microsoft.com/office/drawing/2014/main" id="{C0CBA3C6-C279-46AA-B4EE-5F861D83D2AC}"/>
              </a:ext>
            </a:extLst>
          </p:cNvPr>
          <p:cNvSpPr>
            <a:spLocks noGrp="1"/>
          </p:cNvSpPr>
          <p:nvPr>
            <p:ph type="dt" sz="half" idx="10"/>
          </p:nvPr>
        </p:nvSpPr>
        <p:spPr/>
        <p:txBody>
          <a:bodyPr/>
          <a:lstStyle/>
          <a:p>
            <a:fld id="{4EC743F4-8769-40B4-85DF-6CB8DE9F66AA}" type="datetimeFigureOut">
              <a:rPr lang="en-US" smtClean="0"/>
              <a:t>4/4/2023</a:t>
            </a:fld>
            <a:endParaRPr lang="en-US" dirty="0"/>
          </a:p>
        </p:txBody>
      </p:sp>
      <p:sp>
        <p:nvSpPr>
          <p:cNvPr id="5" name="Footer Placeholder 4">
            <a:extLst>
              <a:ext uri="{FF2B5EF4-FFF2-40B4-BE49-F238E27FC236}">
                <a16:creationId xmlns:a16="http://schemas.microsoft.com/office/drawing/2014/main" id="{F04C125B-DDB9-4F4E-B9E9-A747E648FC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3D465E-E86B-42A8-B18A-9046E40D63D6}"/>
              </a:ext>
            </a:extLst>
          </p:cNvPr>
          <p:cNvSpPr>
            <a:spLocks noGrp="1"/>
          </p:cNvSpPr>
          <p:nvPr>
            <p:ph type="sldNum" sz="quarter" idx="12"/>
          </p:nvPr>
        </p:nvSpPr>
        <p:spPr/>
        <p:txBody>
          <a:bodyPr/>
          <a:lstStyle/>
          <a:p>
            <a:fld id="{FF2BD96E-3838-45D2-9031-D3AF67C920A5}" type="slidenum">
              <a:rPr lang="en-US" smtClean="0"/>
              <a:t>‹Nº›</a:t>
            </a:fld>
            <a:endParaRPr lang="en-US"/>
          </a:p>
        </p:txBody>
      </p:sp>
      <p:sp>
        <p:nvSpPr>
          <p:cNvPr id="7" name="Oval 6">
            <a:extLst>
              <a:ext uri="{FF2B5EF4-FFF2-40B4-BE49-F238E27FC236}">
                <a16:creationId xmlns:a16="http://schemas.microsoft.com/office/drawing/2014/main" id="{6681007E-0E57-40DB-9A98-D04E0A05937B}"/>
              </a:ext>
            </a:extLst>
          </p:cNvPr>
          <p:cNvSpPr/>
          <p:nvPr/>
        </p:nvSpPr>
        <p:spPr>
          <a:xfrm>
            <a:off x="1437136" y="649304"/>
            <a:ext cx="340415" cy="340415"/>
          </a:xfrm>
          <a:prstGeom prst="ellipse">
            <a:avLst/>
          </a:pr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pPr lvl="0"/>
            <a:endParaRPr lang="en-US">
              <a:solidFill>
                <a:schemeClr val="tx1"/>
              </a:solidFill>
            </a:endParaRPr>
          </a:p>
        </p:txBody>
      </p:sp>
      <p:grpSp>
        <p:nvGrpSpPr>
          <p:cNvPr id="8" name="Group 7">
            <a:extLst>
              <a:ext uri="{FF2B5EF4-FFF2-40B4-BE49-F238E27FC236}">
                <a16:creationId xmlns:a16="http://schemas.microsoft.com/office/drawing/2014/main" id="{4C2D7ED2-BAE3-470E-9EFF-F2A49EDD9767}"/>
              </a:ext>
            </a:extLst>
          </p:cNvPr>
          <p:cNvGrpSpPr/>
          <p:nvPr/>
        </p:nvGrpSpPr>
        <p:grpSpPr>
          <a:xfrm rot="10800000">
            <a:off x="1079500" y="952167"/>
            <a:ext cx="641184" cy="1069728"/>
            <a:chOff x="6484111" y="2967038"/>
            <a:chExt cx="641184" cy="1069728"/>
          </a:xfrm>
        </p:grpSpPr>
        <p:grpSp>
          <p:nvGrpSpPr>
            <p:cNvPr id="9" name="Group 8">
              <a:extLst>
                <a:ext uri="{FF2B5EF4-FFF2-40B4-BE49-F238E27FC236}">
                  <a16:creationId xmlns:a16="http://schemas.microsoft.com/office/drawing/2014/main" id="{15B14D1A-9E1B-41C3-96AA-A5C40C4F9B3A}"/>
                </a:ext>
              </a:extLst>
            </p:cNvPr>
            <p:cNvGrpSpPr/>
            <p:nvPr/>
          </p:nvGrpSpPr>
          <p:grpSpPr>
            <a:xfrm>
              <a:off x="6808136" y="2967038"/>
              <a:ext cx="317159" cy="932400"/>
              <a:chOff x="6808136" y="2967038"/>
              <a:chExt cx="317159" cy="932400"/>
            </a:xfrm>
          </p:grpSpPr>
          <p:sp>
            <p:nvSpPr>
              <p:cNvPr id="14" name="Freeform 68">
                <a:extLst>
                  <a:ext uri="{FF2B5EF4-FFF2-40B4-BE49-F238E27FC236}">
                    <a16:creationId xmlns:a16="http://schemas.microsoft.com/office/drawing/2014/main" id="{00EC83EC-04A6-4533-80A5-B1817F1FB35E}"/>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69">
                <a:extLst>
                  <a:ext uri="{FF2B5EF4-FFF2-40B4-BE49-F238E27FC236}">
                    <a16:creationId xmlns:a16="http://schemas.microsoft.com/office/drawing/2014/main" id="{BF61FF24-9074-4265-ACF4-1AEC3621B766}"/>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Line 70">
                <a:extLst>
                  <a:ext uri="{FF2B5EF4-FFF2-40B4-BE49-F238E27FC236}">
                    <a16:creationId xmlns:a16="http://schemas.microsoft.com/office/drawing/2014/main" id="{8D31D9FF-672B-4C5E-B4B2-DD86A124413F}"/>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8991EBFD-EBD5-48CE-9178-AF5B6F50D416}"/>
                </a:ext>
              </a:extLst>
            </p:cNvPr>
            <p:cNvGrpSpPr/>
            <p:nvPr/>
          </p:nvGrpSpPr>
          <p:grpSpPr>
            <a:xfrm rot="18900000" flipH="1">
              <a:off x="6484111" y="3104366"/>
              <a:ext cx="317159" cy="932400"/>
              <a:chOff x="6808136" y="2967038"/>
              <a:chExt cx="317159" cy="932400"/>
            </a:xfrm>
          </p:grpSpPr>
          <p:sp>
            <p:nvSpPr>
              <p:cNvPr id="11" name="Freeform 68">
                <a:extLst>
                  <a:ext uri="{FF2B5EF4-FFF2-40B4-BE49-F238E27FC236}">
                    <a16:creationId xmlns:a16="http://schemas.microsoft.com/office/drawing/2014/main" id="{1B45F046-3129-4A30-9402-44BA590CD1B6}"/>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69">
                <a:extLst>
                  <a:ext uri="{FF2B5EF4-FFF2-40B4-BE49-F238E27FC236}">
                    <a16:creationId xmlns:a16="http://schemas.microsoft.com/office/drawing/2014/main" id="{24589F32-BB2E-46B1-BAB5-75EA779C7A25}"/>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Line 70">
                <a:extLst>
                  <a:ext uri="{FF2B5EF4-FFF2-40B4-BE49-F238E27FC236}">
                    <a16:creationId xmlns:a16="http://schemas.microsoft.com/office/drawing/2014/main" id="{0BD46CA5-AE89-4413-AB8D-347179D88133}"/>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cxnSp>
        <p:nvCxnSpPr>
          <p:cNvPr id="17" name="Straight Connector 16">
            <a:extLst>
              <a:ext uri="{FF2B5EF4-FFF2-40B4-BE49-F238E27FC236}">
                <a16:creationId xmlns:a16="http://schemas.microsoft.com/office/drawing/2014/main" id="{4043A360-3214-4DB8-BD85-C6AE48D02D3A}"/>
              </a:ext>
            </a:extLst>
          </p:cNvPr>
          <p:cNvCxnSpPr>
            <a:cxnSpLocks/>
          </p:cNvCxnSpPr>
          <p:nvPr/>
        </p:nvCxnSpPr>
        <p:spPr>
          <a:xfrm rot="16200000" flipH="1">
            <a:off x="5826000" y="3429001"/>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7204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4AEE3-6C7B-402E-B26D-1D079D78D307}"/>
              </a:ext>
            </a:extLst>
          </p:cNvPr>
          <p:cNvSpPr>
            <a:spLocks noGrp="1"/>
          </p:cNvSpPr>
          <p:nvPr>
            <p:ph type="title"/>
          </p:nvPr>
        </p:nvSpPr>
        <p:spPr/>
        <p:txBody>
          <a:bodyPr/>
          <a:lstStyle/>
          <a:p>
            <a:r>
              <a:rPr lang="es-ES"/>
              <a:t>Haga clic para modificar el estilo de título del patrón</a:t>
            </a:r>
            <a:endParaRPr lang="en-US" dirty="0"/>
          </a:p>
        </p:txBody>
      </p:sp>
      <p:sp>
        <p:nvSpPr>
          <p:cNvPr id="3" name="Content Placeholder 2">
            <a:extLst>
              <a:ext uri="{FF2B5EF4-FFF2-40B4-BE49-F238E27FC236}">
                <a16:creationId xmlns:a16="http://schemas.microsoft.com/office/drawing/2014/main" id="{B1101641-6BDA-433D-9393-1DDACE06701C}"/>
              </a:ext>
            </a:extLst>
          </p:cNvPr>
          <p:cNvSpPr>
            <a:spLocks noGrp="1"/>
          </p:cNvSpPr>
          <p:nvPr>
            <p:ph sz="half" idx="1"/>
          </p:nvPr>
        </p:nvSpPr>
        <p:spPr>
          <a:xfrm>
            <a:off x="989400" y="1685925"/>
            <a:ext cx="4928400" cy="409257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a:extLst>
              <a:ext uri="{FF2B5EF4-FFF2-40B4-BE49-F238E27FC236}">
                <a16:creationId xmlns:a16="http://schemas.microsoft.com/office/drawing/2014/main" id="{DB8F8D2A-A489-488D-B1E1-23F36D3E95C7}"/>
              </a:ext>
            </a:extLst>
          </p:cNvPr>
          <p:cNvSpPr>
            <a:spLocks noGrp="1"/>
          </p:cNvSpPr>
          <p:nvPr>
            <p:ph sz="half" idx="2"/>
          </p:nvPr>
        </p:nvSpPr>
        <p:spPr>
          <a:xfrm>
            <a:off x="6274202" y="1685925"/>
            <a:ext cx="4928400" cy="409257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a:extLst>
              <a:ext uri="{FF2B5EF4-FFF2-40B4-BE49-F238E27FC236}">
                <a16:creationId xmlns:a16="http://schemas.microsoft.com/office/drawing/2014/main" id="{1CA242E8-AEEF-4BBD-94E9-86F89D69522C}"/>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6" name="Footer Placeholder 5">
            <a:extLst>
              <a:ext uri="{FF2B5EF4-FFF2-40B4-BE49-F238E27FC236}">
                <a16:creationId xmlns:a16="http://schemas.microsoft.com/office/drawing/2014/main" id="{BD58D2CA-06C9-412D-A5D6-F97DDBBB03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1A80D9-E04B-47BF-80DA-01E68346A51C}"/>
              </a:ext>
            </a:extLst>
          </p:cNvPr>
          <p:cNvSpPr>
            <a:spLocks noGrp="1"/>
          </p:cNvSpPr>
          <p:nvPr>
            <p:ph type="sldNum" sz="quarter" idx="12"/>
          </p:nvPr>
        </p:nvSpPr>
        <p:spPr/>
        <p:txBody>
          <a:bodyPr/>
          <a:lstStyle/>
          <a:p>
            <a:fld id="{FF2BD96E-3838-45D2-9031-D3AF67C920A5}" type="slidenum">
              <a:rPr lang="en-US" smtClean="0"/>
              <a:t>‹Nº›</a:t>
            </a:fld>
            <a:endParaRPr lang="en-US"/>
          </a:p>
        </p:txBody>
      </p:sp>
    </p:spTree>
    <p:extLst>
      <p:ext uri="{BB962C8B-B14F-4D97-AF65-F5344CB8AC3E}">
        <p14:creationId xmlns:p14="http://schemas.microsoft.com/office/powerpoint/2010/main" val="2479104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42251-8A4B-463E-982B-C657C3810F36}"/>
              </a:ext>
            </a:extLst>
          </p:cNvPr>
          <p:cNvSpPr>
            <a:spLocks noGrp="1"/>
          </p:cNvSpPr>
          <p:nvPr>
            <p:ph type="title"/>
          </p:nvPr>
        </p:nvSpPr>
        <p:spPr>
          <a:xfrm>
            <a:off x="989400" y="395289"/>
            <a:ext cx="10213200" cy="1112836"/>
          </a:xfrm>
        </p:spPr>
        <p:txBody>
          <a:bodyPr/>
          <a:lstStyle/>
          <a:p>
            <a:r>
              <a:rPr lang="es-ES"/>
              <a:t>Haga clic para modificar el estilo de título del patrón</a:t>
            </a:r>
            <a:endParaRPr lang="en-US" dirty="0"/>
          </a:p>
        </p:txBody>
      </p:sp>
      <p:sp>
        <p:nvSpPr>
          <p:cNvPr id="3" name="Text Placeholder 2">
            <a:extLst>
              <a:ext uri="{FF2B5EF4-FFF2-40B4-BE49-F238E27FC236}">
                <a16:creationId xmlns:a16="http://schemas.microsoft.com/office/drawing/2014/main" id="{61C74D5E-AC0B-46BF-8840-61CC89C3B6BE}"/>
              </a:ext>
            </a:extLst>
          </p:cNvPr>
          <p:cNvSpPr>
            <a:spLocks noGrp="1"/>
          </p:cNvSpPr>
          <p:nvPr>
            <p:ph type="body" idx="1"/>
          </p:nvPr>
        </p:nvSpPr>
        <p:spPr>
          <a:xfrm>
            <a:off x="989399" y="1736732"/>
            <a:ext cx="4928400" cy="661912"/>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a:extLst>
              <a:ext uri="{FF2B5EF4-FFF2-40B4-BE49-F238E27FC236}">
                <a16:creationId xmlns:a16="http://schemas.microsoft.com/office/drawing/2014/main" id="{901A0738-7A90-4A35-AB98-9656D6187286}"/>
              </a:ext>
            </a:extLst>
          </p:cNvPr>
          <p:cNvSpPr>
            <a:spLocks noGrp="1"/>
          </p:cNvSpPr>
          <p:nvPr>
            <p:ph sz="half" idx="2"/>
          </p:nvPr>
        </p:nvSpPr>
        <p:spPr>
          <a:xfrm>
            <a:off x="989400" y="2431256"/>
            <a:ext cx="4928400" cy="334724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a:extLst>
              <a:ext uri="{FF2B5EF4-FFF2-40B4-BE49-F238E27FC236}">
                <a16:creationId xmlns:a16="http://schemas.microsoft.com/office/drawing/2014/main" id="{5DADFE01-1BA7-4288-9355-8B2B508BE582}"/>
              </a:ext>
            </a:extLst>
          </p:cNvPr>
          <p:cNvSpPr>
            <a:spLocks noGrp="1"/>
          </p:cNvSpPr>
          <p:nvPr>
            <p:ph type="body" sz="quarter" idx="3"/>
          </p:nvPr>
        </p:nvSpPr>
        <p:spPr>
          <a:xfrm>
            <a:off x="6274200" y="1736732"/>
            <a:ext cx="4928400" cy="662400"/>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a:extLst>
              <a:ext uri="{FF2B5EF4-FFF2-40B4-BE49-F238E27FC236}">
                <a16:creationId xmlns:a16="http://schemas.microsoft.com/office/drawing/2014/main" id="{F7D49F77-6C55-47AC-B1AE-5D9906DBD7F6}"/>
              </a:ext>
            </a:extLst>
          </p:cNvPr>
          <p:cNvSpPr>
            <a:spLocks noGrp="1"/>
          </p:cNvSpPr>
          <p:nvPr>
            <p:ph sz="quarter" idx="4"/>
          </p:nvPr>
        </p:nvSpPr>
        <p:spPr>
          <a:xfrm>
            <a:off x="6274200" y="2431257"/>
            <a:ext cx="4928400" cy="334724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a:extLst>
              <a:ext uri="{FF2B5EF4-FFF2-40B4-BE49-F238E27FC236}">
                <a16:creationId xmlns:a16="http://schemas.microsoft.com/office/drawing/2014/main" id="{21D8EF53-AF86-47E8-83DC-8C419847A639}"/>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8" name="Footer Placeholder 7">
            <a:extLst>
              <a:ext uri="{FF2B5EF4-FFF2-40B4-BE49-F238E27FC236}">
                <a16:creationId xmlns:a16="http://schemas.microsoft.com/office/drawing/2014/main" id="{5C01D653-ED9A-46D3-A97F-B5FA1DAE6C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5B9B66-64EA-4022-BD96-ECF2A80CE2F0}"/>
              </a:ext>
            </a:extLst>
          </p:cNvPr>
          <p:cNvSpPr>
            <a:spLocks noGrp="1"/>
          </p:cNvSpPr>
          <p:nvPr>
            <p:ph type="sldNum" sz="quarter" idx="12"/>
          </p:nvPr>
        </p:nvSpPr>
        <p:spPr/>
        <p:txBody>
          <a:bodyPr/>
          <a:lstStyle/>
          <a:p>
            <a:fld id="{FF2BD96E-3838-45D2-9031-D3AF67C920A5}" type="slidenum">
              <a:rPr lang="en-US" smtClean="0"/>
              <a:t>‹Nº›</a:t>
            </a:fld>
            <a:endParaRPr lang="en-US"/>
          </a:p>
        </p:txBody>
      </p:sp>
    </p:spTree>
    <p:extLst>
      <p:ext uri="{BB962C8B-B14F-4D97-AF65-F5344CB8AC3E}">
        <p14:creationId xmlns:p14="http://schemas.microsoft.com/office/powerpoint/2010/main" val="1258416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p:txBody>
          <a:bodyPr/>
          <a:lstStyle/>
          <a:p>
            <a:r>
              <a:rPr lang="es-ES"/>
              <a:t>Haga clic para modificar el estilo de título del patrón</a:t>
            </a:r>
            <a:endParaRPr lang="en-US"/>
          </a:p>
        </p:txBody>
      </p:sp>
      <p:sp>
        <p:nvSpPr>
          <p:cNvPr id="3" name="Date Placeholder 2">
            <a:extLst>
              <a:ext uri="{FF2B5EF4-FFF2-40B4-BE49-F238E27FC236}">
                <a16:creationId xmlns:a16="http://schemas.microsoft.com/office/drawing/2014/main" id="{AEFFE053-BB16-4940-B248-2D496BB29975}"/>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4" name="Footer Placeholder 3">
            <a:extLst>
              <a:ext uri="{FF2B5EF4-FFF2-40B4-BE49-F238E27FC236}">
                <a16:creationId xmlns:a16="http://schemas.microsoft.com/office/drawing/2014/main" id="{31FBD80C-6CA1-42DB-B732-4807A27DA8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7A9DA86-C177-42C6-90F8-37C6844A2AA8}"/>
              </a:ext>
            </a:extLst>
          </p:cNvPr>
          <p:cNvSpPr>
            <a:spLocks noGrp="1"/>
          </p:cNvSpPr>
          <p:nvPr>
            <p:ph type="sldNum" sz="quarter" idx="12"/>
          </p:nvPr>
        </p:nvSpPr>
        <p:spPr/>
        <p:txBody>
          <a:bodyPr/>
          <a:lstStyle/>
          <a:p>
            <a:fld id="{FF2BD96E-3838-45D2-9031-D3AF67C920A5}" type="slidenum">
              <a:rPr lang="en-US" smtClean="0"/>
              <a:t>‹Nº›</a:t>
            </a:fld>
            <a:endParaRPr lang="en-US"/>
          </a:p>
        </p:txBody>
      </p:sp>
    </p:spTree>
    <p:extLst>
      <p:ext uri="{BB962C8B-B14F-4D97-AF65-F5344CB8AC3E}">
        <p14:creationId xmlns:p14="http://schemas.microsoft.com/office/powerpoint/2010/main" val="305071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46A27C-9BDA-43B3-96EA-C145EA7F04DE}"/>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3" name="Footer Placeholder 2">
            <a:extLst>
              <a:ext uri="{FF2B5EF4-FFF2-40B4-BE49-F238E27FC236}">
                <a16:creationId xmlns:a16="http://schemas.microsoft.com/office/drawing/2014/main" id="{791FBD5E-AA17-42F1-8615-49F2664DD4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57A2D5-EBE5-43DD-8CF2-8B90801A0DF5}"/>
              </a:ext>
            </a:extLst>
          </p:cNvPr>
          <p:cNvSpPr>
            <a:spLocks noGrp="1"/>
          </p:cNvSpPr>
          <p:nvPr>
            <p:ph type="sldNum" sz="quarter" idx="12"/>
          </p:nvPr>
        </p:nvSpPr>
        <p:spPr/>
        <p:txBody>
          <a:bodyPr/>
          <a:lstStyle/>
          <a:p>
            <a:fld id="{FF2BD96E-3838-45D2-9031-D3AF67C920A5}" type="slidenum">
              <a:rPr lang="en-US" smtClean="0"/>
              <a:t>‹Nº›</a:t>
            </a:fld>
            <a:endParaRPr lang="en-US"/>
          </a:p>
        </p:txBody>
      </p:sp>
    </p:spTree>
    <p:extLst>
      <p:ext uri="{BB962C8B-B14F-4D97-AF65-F5344CB8AC3E}">
        <p14:creationId xmlns:p14="http://schemas.microsoft.com/office/powerpoint/2010/main" val="2350004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451E1-40E1-4ED2-A9E3-6376E774AD27}"/>
              </a:ext>
            </a:extLst>
          </p:cNvPr>
          <p:cNvSpPr>
            <a:spLocks noGrp="1"/>
          </p:cNvSpPr>
          <p:nvPr>
            <p:ph type="title"/>
          </p:nvPr>
        </p:nvSpPr>
        <p:spPr>
          <a:xfrm>
            <a:off x="990001" y="955674"/>
            <a:ext cx="3531600" cy="1384995"/>
          </a:xfrm>
        </p:spPr>
        <p:txBody>
          <a:bodyPr anchor="b">
            <a:normAutofit/>
          </a:bodyPr>
          <a:lstStyle>
            <a:lvl1pPr>
              <a:defRPr sz="2800"/>
            </a:lvl1pPr>
          </a:lstStyle>
          <a:p>
            <a:r>
              <a:rPr lang="es-ES"/>
              <a:t>Haga clic para modificar el estilo de título del patrón</a:t>
            </a:r>
            <a:endParaRPr lang="en-US" dirty="0"/>
          </a:p>
        </p:txBody>
      </p:sp>
      <p:sp>
        <p:nvSpPr>
          <p:cNvPr id="3" name="Content Placeholder 2">
            <a:extLst>
              <a:ext uri="{FF2B5EF4-FFF2-40B4-BE49-F238E27FC236}">
                <a16:creationId xmlns:a16="http://schemas.microsoft.com/office/drawing/2014/main" id="{49BAAE5E-AD83-40D4-8BDB-6B25250247AA}"/>
              </a:ext>
            </a:extLst>
          </p:cNvPr>
          <p:cNvSpPr>
            <a:spLocks noGrp="1"/>
          </p:cNvSpPr>
          <p:nvPr>
            <p:ph idx="1"/>
          </p:nvPr>
        </p:nvSpPr>
        <p:spPr>
          <a:xfrm>
            <a:off x="5444850" y="882651"/>
            <a:ext cx="5760000" cy="489584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a:extLst>
              <a:ext uri="{FF2B5EF4-FFF2-40B4-BE49-F238E27FC236}">
                <a16:creationId xmlns:a16="http://schemas.microsoft.com/office/drawing/2014/main" id="{4D4DF8E2-A28B-4889-AD9E-1D733FEA2E0C}"/>
              </a:ext>
            </a:extLst>
          </p:cNvPr>
          <p:cNvSpPr>
            <a:spLocks noGrp="1"/>
          </p:cNvSpPr>
          <p:nvPr>
            <p:ph type="body" sz="half" idx="2"/>
          </p:nvPr>
        </p:nvSpPr>
        <p:spPr>
          <a:xfrm>
            <a:off x="989401" y="2584759"/>
            <a:ext cx="3531600" cy="3193741"/>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a:extLst>
              <a:ext uri="{FF2B5EF4-FFF2-40B4-BE49-F238E27FC236}">
                <a16:creationId xmlns:a16="http://schemas.microsoft.com/office/drawing/2014/main" id="{A52EF812-B775-468C-84D9-4394CC19F298}"/>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6" name="Footer Placeholder 5">
            <a:extLst>
              <a:ext uri="{FF2B5EF4-FFF2-40B4-BE49-F238E27FC236}">
                <a16:creationId xmlns:a16="http://schemas.microsoft.com/office/drawing/2014/main" id="{9DE1DEB3-5237-467C-A5B6-EDA7F366EB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877A6B-440F-4D7B-92DA-1B964D029F12}"/>
              </a:ext>
            </a:extLst>
          </p:cNvPr>
          <p:cNvSpPr>
            <a:spLocks noGrp="1"/>
          </p:cNvSpPr>
          <p:nvPr>
            <p:ph type="sldNum" sz="quarter" idx="12"/>
          </p:nvPr>
        </p:nvSpPr>
        <p:spPr/>
        <p:txBody>
          <a:bodyPr/>
          <a:lstStyle/>
          <a:p>
            <a:fld id="{FF2BD96E-3838-45D2-9031-D3AF67C920A5}" type="slidenum">
              <a:rPr lang="en-US" smtClean="0"/>
              <a:t>‹Nº›</a:t>
            </a:fld>
            <a:endParaRPr lang="en-US"/>
          </a:p>
        </p:txBody>
      </p:sp>
      <p:cxnSp>
        <p:nvCxnSpPr>
          <p:cNvPr id="10" name="Straight Connector 9">
            <a:extLst>
              <a:ext uri="{FF2B5EF4-FFF2-40B4-BE49-F238E27FC236}">
                <a16:creationId xmlns:a16="http://schemas.microsoft.com/office/drawing/2014/main" id="{DC89B2F1-1E32-44DB-B50E-BEA1896CAD81}"/>
              </a:ext>
              <a:ext uri="{C183D7F6-B498-43B3-948B-1728B52AA6E4}">
                <adec:decorative xmlns:adec="http://schemas.microsoft.com/office/drawing/2017/decorative" val="0"/>
              </a:ext>
            </a:extLst>
          </p:cNvPr>
          <p:cNvCxnSpPr>
            <a:cxnSpLocks/>
          </p:cNvCxnSpPr>
          <p:nvPr/>
        </p:nvCxnSpPr>
        <p:spPr>
          <a:xfrm>
            <a:off x="4979988" y="540000"/>
            <a:ext cx="0" cy="5778000"/>
          </a:xfrm>
          <a:prstGeom prst="line">
            <a:avLst/>
          </a:prstGeom>
          <a:ln w="12700">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792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6B204-119E-45DB-A177-995FF5D9B4E5}"/>
              </a:ext>
            </a:extLst>
          </p:cNvPr>
          <p:cNvSpPr>
            <a:spLocks noGrp="1"/>
          </p:cNvSpPr>
          <p:nvPr>
            <p:ph type="title"/>
          </p:nvPr>
        </p:nvSpPr>
        <p:spPr>
          <a:xfrm>
            <a:off x="990000" y="955456"/>
            <a:ext cx="3531600" cy="1384995"/>
          </a:xfrm>
        </p:spPr>
        <p:txBody>
          <a:bodyPr anchor="b" anchorCtr="0">
            <a:normAutofit/>
          </a:bodyPr>
          <a:lstStyle>
            <a:lvl1pPr>
              <a:defRPr sz="2800"/>
            </a:lvl1pPr>
          </a:lstStyle>
          <a:p>
            <a:r>
              <a:rPr lang="es-ES"/>
              <a:t>Haga clic para modificar el estilo de título del patrón</a:t>
            </a:r>
            <a:endParaRPr lang="en-US" dirty="0"/>
          </a:p>
        </p:txBody>
      </p:sp>
      <p:sp>
        <p:nvSpPr>
          <p:cNvPr id="3" name="Picture Placeholder 2">
            <a:extLst>
              <a:ext uri="{FF2B5EF4-FFF2-40B4-BE49-F238E27FC236}">
                <a16:creationId xmlns:a16="http://schemas.microsoft.com/office/drawing/2014/main" id="{9CCD3036-53A8-4361-AAAC-D8072EB470FE}"/>
              </a:ext>
            </a:extLst>
          </p:cNvPr>
          <p:cNvSpPr>
            <a:spLocks noGrp="1"/>
          </p:cNvSpPr>
          <p:nvPr>
            <p:ph type="pic" idx="1"/>
          </p:nvPr>
        </p:nvSpPr>
        <p:spPr>
          <a:xfrm>
            <a:off x="5537200" y="540001"/>
            <a:ext cx="6115050" cy="52385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a:extLst>
              <a:ext uri="{FF2B5EF4-FFF2-40B4-BE49-F238E27FC236}">
                <a16:creationId xmlns:a16="http://schemas.microsoft.com/office/drawing/2014/main" id="{D0FCFCD5-820E-47D9-9A60-57680C4C9405}"/>
              </a:ext>
            </a:extLst>
          </p:cNvPr>
          <p:cNvSpPr>
            <a:spLocks noGrp="1"/>
          </p:cNvSpPr>
          <p:nvPr>
            <p:ph type="body" sz="half" idx="2"/>
          </p:nvPr>
        </p:nvSpPr>
        <p:spPr>
          <a:xfrm>
            <a:off x="990000" y="2584758"/>
            <a:ext cx="3531600" cy="3284229"/>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a:extLst>
              <a:ext uri="{FF2B5EF4-FFF2-40B4-BE49-F238E27FC236}">
                <a16:creationId xmlns:a16="http://schemas.microsoft.com/office/drawing/2014/main" id="{052446C3-A62E-4690-9098-53D59C4C33E0}"/>
              </a:ext>
            </a:extLst>
          </p:cNvPr>
          <p:cNvSpPr>
            <a:spLocks noGrp="1"/>
          </p:cNvSpPr>
          <p:nvPr>
            <p:ph type="dt" sz="half" idx="10"/>
          </p:nvPr>
        </p:nvSpPr>
        <p:spPr/>
        <p:txBody>
          <a:bodyPr/>
          <a:lstStyle/>
          <a:p>
            <a:fld id="{4EC743F4-8769-40B4-85DF-6CB8DE9F66AA}" type="datetimeFigureOut">
              <a:rPr lang="en-US" smtClean="0"/>
              <a:t>4/4/2023</a:t>
            </a:fld>
            <a:endParaRPr lang="en-US"/>
          </a:p>
        </p:txBody>
      </p:sp>
      <p:sp>
        <p:nvSpPr>
          <p:cNvPr id="6" name="Footer Placeholder 5">
            <a:extLst>
              <a:ext uri="{FF2B5EF4-FFF2-40B4-BE49-F238E27FC236}">
                <a16:creationId xmlns:a16="http://schemas.microsoft.com/office/drawing/2014/main" id="{40A6C8B8-EA3D-45E5-950A-B6F1EA0B47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2ACAB7-ADBF-42E5-A214-232BA9EFB3B6}"/>
              </a:ext>
            </a:extLst>
          </p:cNvPr>
          <p:cNvSpPr>
            <a:spLocks noGrp="1"/>
          </p:cNvSpPr>
          <p:nvPr>
            <p:ph type="sldNum" sz="quarter" idx="12"/>
          </p:nvPr>
        </p:nvSpPr>
        <p:spPr/>
        <p:txBody>
          <a:bodyPr/>
          <a:lstStyle/>
          <a:p>
            <a:fld id="{FF2BD96E-3838-45D2-9031-D3AF67C920A5}" type="slidenum">
              <a:rPr lang="en-US" smtClean="0"/>
              <a:t>‹Nº›</a:t>
            </a:fld>
            <a:endParaRPr lang="en-US"/>
          </a:p>
        </p:txBody>
      </p:sp>
      <p:cxnSp>
        <p:nvCxnSpPr>
          <p:cNvPr id="9" name="Straight Connector 8">
            <a:extLst>
              <a:ext uri="{FF2B5EF4-FFF2-40B4-BE49-F238E27FC236}">
                <a16:creationId xmlns:a16="http://schemas.microsoft.com/office/drawing/2014/main" id="{D0E80DA6-B971-46B7-B0D3-8581AE0B6ACB}"/>
              </a:ext>
              <a:ext uri="{C183D7F6-B498-43B3-948B-1728B52AA6E4}">
                <adec:decorative xmlns:adec="http://schemas.microsoft.com/office/drawing/2017/decorative" val="0"/>
              </a:ext>
            </a:extLst>
          </p:cNvPr>
          <p:cNvCxnSpPr>
            <a:cxnSpLocks/>
          </p:cNvCxnSpPr>
          <p:nvPr/>
        </p:nvCxnSpPr>
        <p:spPr>
          <a:xfrm>
            <a:off x="4979988" y="540000"/>
            <a:ext cx="0" cy="5778000"/>
          </a:xfrm>
          <a:prstGeom prst="line">
            <a:avLst/>
          </a:prstGeom>
          <a:ln w="12700">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395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2DDA7E-8449-42D1-93BD-4E96C1BFC18D}"/>
              </a:ext>
            </a:extLst>
          </p:cNvPr>
          <p:cNvSpPr>
            <a:spLocks noGrp="1"/>
          </p:cNvSpPr>
          <p:nvPr>
            <p:ph type="title"/>
          </p:nvPr>
        </p:nvSpPr>
        <p:spPr>
          <a:xfrm>
            <a:off x="989400" y="395289"/>
            <a:ext cx="10213200" cy="1112836"/>
          </a:xfrm>
          <a:prstGeom prst="rect">
            <a:avLst/>
          </a:prstGeom>
        </p:spPr>
        <p:txBody>
          <a:bodyPr vert="horz" lIns="91440" tIns="45720" rIns="91440" bIns="45720" rtlCol="0" anchor="b" anchorCtr="0">
            <a:normAutofit/>
          </a:bodyPr>
          <a:lstStyle/>
          <a:p>
            <a:r>
              <a:rPr lang="es-ES"/>
              <a:t>Haga clic para modificar el estilo de título del patrón</a:t>
            </a:r>
            <a:endParaRPr lang="en-US" dirty="0"/>
          </a:p>
        </p:txBody>
      </p:sp>
      <p:sp>
        <p:nvSpPr>
          <p:cNvPr id="3" name="Text Placeholder 2">
            <a:extLst>
              <a:ext uri="{FF2B5EF4-FFF2-40B4-BE49-F238E27FC236}">
                <a16:creationId xmlns:a16="http://schemas.microsoft.com/office/drawing/2014/main" id="{1172EB64-DBC0-4012-830E-9166670D17C5}"/>
              </a:ext>
            </a:extLst>
          </p:cNvPr>
          <p:cNvSpPr>
            <a:spLocks noGrp="1"/>
          </p:cNvSpPr>
          <p:nvPr>
            <p:ph type="body" idx="1"/>
          </p:nvPr>
        </p:nvSpPr>
        <p:spPr>
          <a:xfrm>
            <a:off x="989400" y="1685925"/>
            <a:ext cx="10213200" cy="404019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2749A3E9-8704-4E26-A519-8215B3E943F5}"/>
              </a:ext>
            </a:extLst>
          </p:cNvPr>
          <p:cNvSpPr>
            <a:spLocks noGrp="1"/>
          </p:cNvSpPr>
          <p:nvPr>
            <p:ph type="dt" sz="half" idx="2"/>
          </p:nvPr>
        </p:nvSpPr>
        <p:spPr>
          <a:xfrm>
            <a:off x="450000" y="6357168"/>
            <a:ext cx="1760150" cy="461665"/>
          </a:xfrm>
          <a:prstGeom prst="rect">
            <a:avLst/>
          </a:prstGeom>
        </p:spPr>
        <p:txBody>
          <a:bodyPr vert="horz" lIns="91440" tIns="45720" rIns="91440" bIns="45720" rtlCol="0" anchor="ctr">
            <a:normAutofit/>
          </a:bodyPr>
          <a:lstStyle>
            <a:lvl1pPr algn="l">
              <a:defRPr sz="1000" cap="all" spc="200" baseline="0">
                <a:solidFill>
                  <a:schemeClr val="tx1">
                    <a:alpha val="60000"/>
                  </a:schemeClr>
                </a:solidFill>
                <a:latin typeface="+mj-lt"/>
              </a:defRPr>
            </a:lvl1pPr>
          </a:lstStyle>
          <a:p>
            <a:fld id="{4EC743F4-8769-40B4-85DF-6CB8DE9F66AA}" type="datetimeFigureOut">
              <a:rPr lang="en-US" smtClean="0"/>
              <a:pPr/>
              <a:t>4/4/2023</a:t>
            </a:fld>
            <a:endParaRPr lang="en-US" dirty="0"/>
          </a:p>
        </p:txBody>
      </p:sp>
      <p:sp>
        <p:nvSpPr>
          <p:cNvPr id="5" name="Footer Placeholder 4">
            <a:extLst>
              <a:ext uri="{FF2B5EF4-FFF2-40B4-BE49-F238E27FC236}">
                <a16:creationId xmlns:a16="http://schemas.microsoft.com/office/drawing/2014/main" id="{C8590E32-87A0-44C2-A299-D45FAB146E08}"/>
              </a:ext>
            </a:extLst>
          </p:cNvPr>
          <p:cNvSpPr>
            <a:spLocks noGrp="1"/>
          </p:cNvSpPr>
          <p:nvPr>
            <p:ph type="ftr" sz="quarter" idx="3"/>
          </p:nvPr>
        </p:nvSpPr>
        <p:spPr>
          <a:xfrm>
            <a:off x="2754312" y="6357600"/>
            <a:ext cx="6683376" cy="460800"/>
          </a:xfrm>
          <a:prstGeom prst="rect">
            <a:avLst/>
          </a:prstGeom>
        </p:spPr>
        <p:txBody>
          <a:bodyPr vert="horz" lIns="91440" tIns="45720" rIns="91440" bIns="45720" rtlCol="0" anchor="ctr"/>
          <a:lstStyle>
            <a:lvl1pPr algn="ctr">
              <a:defRPr sz="1000" cap="all" spc="300" baseline="0">
                <a:solidFill>
                  <a:schemeClr val="tx1">
                    <a:alpha val="60000"/>
                  </a:schemeClr>
                </a:solidFill>
                <a:latin typeface="+mj-lt"/>
              </a:defRPr>
            </a:lvl1pPr>
          </a:lstStyle>
          <a:p>
            <a:endParaRPr lang="en-US" dirty="0"/>
          </a:p>
        </p:txBody>
      </p:sp>
      <p:sp>
        <p:nvSpPr>
          <p:cNvPr id="6" name="Slide Number Placeholder 5">
            <a:extLst>
              <a:ext uri="{FF2B5EF4-FFF2-40B4-BE49-F238E27FC236}">
                <a16:creationId xmlns:a16="http://schemas.microsoft.com/office/drawing/2014/main" id="{BE1C1A41-01A7-44E2-965B-ACFD4F2806FC}"/>
              </a:ext>
            </a:extLst>
          </p:cNvPr>
          <p:cNvSpPr>
            <a:spLocks noGrp="1"/>
          </p:cNvSpPr>
          <p:nvPr>
            <p:ph type="sldNum" sz="quarter" idx="4"/>
          </p:nvPr>
        </p:nvSpPr>
        <p:spPr>
          <a:xfrm>
            <a:off x="9982800" y="6357600"/>
            <a:ext cx="1760150" cy="460800"/>
          </a:xfrm>
          <a:prstGeom prst="rect">
            <a:avLst/>
          </a:prstGeom>
        </p:spPr>
        <p:txBody>
          <a:bodyPr vert="horz" lIns="91440" tIns="45720" rIns="91440" bIns="45720" rtlCol="0" anchor="ctr"/>
          <a:lstStyle>
            <a:lvl1pPr algn="r">
              <a:defRPr sz="1000" cap="all" spc="200" baseline="0">
                <a:solidFill>
                  <a:schemeClr val="tx1">
                    <a:alpha val="60000"/>
                  </a:schemeClr>
                </a:solidFill>
                <a:latin typeface="+mj-lt"/>
              </a:defRPr>
            </a:lvl1pPr>
          </a:lstStyle>
          <a:p>
            <a:fld id="{FF2BD96E-3838-45D2-9031-D3AF67C920A5}" type="slidenum">
              <a:rPr lang="en-US" smtClean="0"/>
              <a:pPr/>
              <a:t>‹Nº›</a:t>
            </a:fld>
            <a:endParaRPr lang="en-US" dirty="0"/>
          </a:p>
        </p:txBody>
      </p:sp>
    </p:spTree>
    <p:extLst>
      <p:ext uri="{BB962C8B-B14F-4D97-AF65-F5344CB8AC3E}">
        <p14:creationId xmlns:p14="http://schemas.microsoft.com/office/powerpoint/2010/main" val="674096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100000"/>
        </a:lnSpc>
        <a:spcBef>
          <a:spcPct val="0"/>
        </a:spcBef>
        <a:buNone/>
        <a:defRPr sz="3200" kern="1200" cap="none" spc="0" baseline="0">
          <a:solidFill>
            <a:schemeClr val="tx1"/>
          </a:solidFill>
          <a:latin typeface="+mj-lt"/>
          <a:ea typeface="+mj-ea"/>
          <a:cs typeface="+mj-cs"/>
        </a:defRPr>
      </a:lvl1pPr>
    </p:titleStyle>
    <p:bodyStyle>
      <a:lvl1pPr marL="360000" indent="-360000" algn="l" defTabSz="914400" rtl="0" eaLnBrk="1" latinLnBrk="0" hangingPunct="1">
        <a:lnSpc>
          <a:spcPct val="150000"/>
        </a:lnSpc>
        <a:spcBef>
          <a:spcPts val="10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1pPr>
      <a:lvl2pPr marL="360000" indent="0" algn="l" defTabSz="914400" rtl="0" eaLnBrk="1" latinLnBrk="0" hangingPunct="1">
        <a:lnSpc>
          <a:spcPct val="150000"/>
        </a:lnSpc>
        <a:spcBef>
          <a:spcPts val="500"/>
        </a:spcBef>
        <a:buFontTx/>
        <a:buNone/>
        <a:defRPr sz="2000" b="0" i="1" kern="1200" spc="50" baseline="0">
          <a:solidFill>
            <a:schemeClr val="tx1">
              <a:alpha val="60000"/>
            </a:schemeClr>
          </a:solidFill>
          <a:latin typeface="+mn-lt"/>
          <a:ea typeface="+mn-ea"/>
          <a:cs typeface="+mn-cs"/>
        </a:defRPr>
      </a:lvl2pPr>
      <a:lvl3pPr marL="1080000" indent="-360000" algn="l" defTabSz="914400" rtl="0" eaLnBrk="1" latinLnBrk="0" hangingPunct="1">
        <a:lnSpc>
          <a:spcPct val="150000"/>
        </a:lnSpc>
        <a:spcBef>
          <a:spcPts val="5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3pPr>
      <a:lvl4pPr marL="1080000" indent="0" algn="l" defTabSz="914400" rtl="0" eaLnBrk="1" latinLnBrk="0" hangingPunct="1">
        <a:lnSpc>
          <a:spcPct val="150000"/>
        </a:lnSpc>
        <a:spcBef>
          <a:spcPts val="500"/>
        </a:spcBef>
        <a:buClr>
          <a:schemeClr val="accent3"/>
        </a:buClr>
        <a:buFontTx/>
        <a:buNone/>
        <a:defRPr sz="2000" b="0" i="1" kern="1200" spc="50" baseline="0">
          <a:solidFill>
            <a:schemeClr val="tx1">
              <a:alpha val="60000"/>
            </a:schemeClr>
          </a:solidFill>
          <a:latin typeface="+mn-lt"/>
          <a:ea typeface="+mn-ea"/>
          <a:cs typeface="+mn-cs"/>
        </a:defRPr>
      </a:lvl4pPr>
      <a:lvl5pPr marL="1800000" indent="-360000" algn="l" defTabSz="914400" rtl="0" eaLnBrk="1" latinLnBrk="0" hangingPunct="1">
        <a:lnSpc>
          <a:spcPct val="150000"/>
        </a:lnSpc>
        <a:spcBef>
          <a:spcPts val="5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37">
          <p15:clr>
            <a:srgbClr val="F26B43"/>
          </p15:clr>
        </p15:guide>
        <p15:guide id="2" orient="horz" pos="2160">
          <p15:clr>
            <a:srgbClr val="F26B43"/>
          </p15:clr>
        </p15:guide>
        <p15:guide id="3" pos="680">
          <p15:clr>
            <a:srgbClr val="F26B43"/>
          </p15:clr>
        </p15:guide>
        <p15:guide id="4" pos="7000">
          <p15:clr>
            <a:srgbClr val="F26B43"/>
          </p15:clr>
        </p15:guide>
        <p15:guide id="5" orient="horz" pos="679">
          <p15:clr>
            <a:srgbClr val="F26B43"/>
          </p15:clr>
        </p15:guide>
        <p15:guide id="6" orient="horz" pos="3640">
          <p15:clr>
            <a:srgbClr val="F26B43"/>
          </p15:clr>
        </p15:guide>
        <p15:guide id="7" pos="6644">
          <p15:clr>
            <a:srgbClr val="F26B43"/>
          </p15:clr>
        </p15:guide>
        <p15:guide id="8" pos="6289">
          <p15:clr>
            <a:srgbClr val="F26B43"/>
          </p15:clr>
        </p15:guide>
        <p15:guide id="9" pos="5945">
          <p15:clr>
            <a:srgbClr val="F26B43"/>
          </p15:clr>
        </p15:guide>
        <p15:guide id="10" pos="1391">
          <p15:clr>
            <a:srgbClr val="F26B43"/>
          </p15:clr>
        </p15:guide>
        <p15:guide id="11" pos="1032">
          <p15:clr>
            <a:srgbClr val="F26B43"/>
          </p15:clr>
        </p15:guide>
        <p15:guide id="12" pos="1732">
          <p15:clr>
            <a:srgbClr val="F26B43"/>
          </p15:clr>
        </p15:guide>
        <p15:guide id="13" pos="2084">
          <p15:clr>
            <a:srgbClr val="F26B43"/>
          </p15:clr>
        </p15:guide>
        <p15:guide id="14" pos="5596">
          <p15:clr>
            <a:srgbClr val="F26B43"/>
          </p15:clr>
        </p15:guide>
        <p15:guide id="15" pos="2436">
          <p15:clr>
            <a:srgbClr val="F26B43"/>
          </p15:clr>
        </p15:guide>
        <p15:guide id="16" pos="5244">
          <p15:clr>
            <a:srgbClr val="F26B43"/>
          </p15:clr>
        </p15:guide>
        <p15:guide id="17" pos="2792">
          <p15:clr>
            <a:srgbClr val="F26B43"/>
          </p15:clr>
        </p15:guide>
        <p15:guide id="18" pos="4892">
          <p15:clr>
            <a:srgbClr val="F26B43"/>
          </p15:clr>
        </p15:guide>
        <p15:guide id="19" pos="4543">
          <p15:clr>
            <a:srgbClr val="F26B43"/>
          </p15:clr>
        </p15:guide>
        <p15:guide id="20" pos="3488">
          <p15:clr>
            <a:srgbClr val="F26B43"/>
          </p15:clr>
        </p15:guide>
        <p15:guide id="21" pos="4192">
          <p15:clr>
            <a:srgbClr val="F26B43"/>
          </p15:clr>
        </p15:guide>
        <p15:guide id="22" pos="3840">
          <p15:clr>
            <a:srgbClr val="F26B43"/>
          </p15:clr>
        </p15:guide>
        <p15:guide id="23" pos="340">
          <p15:clr>
            <a:srgbClr val="A4A3A4"/>
          </p15:clr>
        </p15:guide>
        <p15:guide id="24" pos="7340">
          <p15:clr>
            <a:srgbClr val="A4A3A4"/>
          </p15:clr>
        </p15:guide>
        <p15:guide id="25" orient="horz" pos="1062">
          <p15:clr>
            <a:srgbClr val="5ACBF0"/>
          </p15:clr>
        </p15:guide>
        <p15:guide id="26" orient="horz" pos="3982">
          <p15:clr>
            <a:srgbClr val="A4A3A4"/>
          </p15:clr>
        </p15:guide>
        <p15:guide id="27" orient="horz" pos="338">
          <p15:clr>
            <a:srgbClr val="A4A3A4"/>
          </p15:clr>
        </p15:guide>
        <p15:guide id="28" orient="horz" pos="950">
          <p15:clr>
            <a:srgbClr val="5ACBF0"/>
          </p15:clr>
        </p15:guide>
        <p15:guide id="29" orient="horz" pos="249">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4.sv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0.png"/><Relationship Id="rId4" Type="http://schemas.openxmlformats.org/officeDocument/2006/relationships/image" Target="../media/image14.sv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14.sv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2.png"/><Relationship Id="rId4" Type="http://schemas.openxmlformats.org/officeDocument/2006/relationships/image" Target="../media/image14.sv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3.png"/><Relationship Id="rId4" Type="http://schemas.openxmlformats.org/officeDocument/2006/relationships/image" Target="../media/image14.sv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4.png"/><Relationship Id="rId4" Type="http://schemas.openxmlformats.org/officeDocument/2006/relationships/image" Target="../media/image14.svg"/><Relationship Id="rId9" Type="http://schemas.openxmlformats.org/officeDocument/2006/relationships/image" Target="../media/image26.svg"/></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7.png"/><Relationship Id="rId4" Type="http://schemas.openxmlformats.org/officeDocument/2006/relationships/image" Target="../media/image14.svg"/><Relationship Id="rId9" Type="http://schemas.openxmlformats.org/officeDocument/2006/relationships/image" Target="../media/image26.svg"/></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8.png"/><Relationship Id="rId10" Type="http://schemas.openxmlformats.org/officeDocument/2006/relationships/image" Target="../media/image29.png"/><Relationship Id="rId4" Type="http://schemas.openxmlformats.org/officeDocument/2006/relationships/image" Target="../media/image14.svg"/><Relationship Id="rId9" Type="http://schemas.openxmlformats.org/officeDocument/2006/relationships/image" Target="../media/image26.svg"/></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30.png"/><Relationship Id="rId10" Type="http://schemas.openxmlformats.org/officeDocument/2006/relationships/image" Target="../media/image29.png"/><Relationship Id="rId4" Type="http://schemas.openxmlformats.org/officeDocument/2006/relationships/image" Target="../media/image14.svg"/><Relationship Id="rId9" Type="http://schemas.openxmlformats.org/officeDocument/2006/relationships/image" Target="../media/image26.sv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31.png"/><Relationship Id="rId10" Type="http://schemas.openxmlformats.org/officeDocument/2006/relationships/image" Target="../media/image29.png"/><Relationship Id="rId4" Type="http://schemas.openxmlformats.org/officeDocument/2006/relationships/image" Target="../media/image14.svg"/><Relationship Id="rId9" Type="http://schemas.openxmlformats.org/officeDocument/2006/relationships/image" Target="../media/image26.svg"/></Relationships>
</file>

<file path=ppt/slides/_rels/slide2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32.png"/><Relationship Id="rId10" Type="http://schemas.openxmlformats.org/officeDocument/2006/relationships/image" Target="../media/image29.png"/><Relationship Id="rId4" Type="http://schemas.openxmlformats.org/officeDocument/2006/relationships/image" Target="../media/image14.svg"/><Relationship Id="rId9" Type="http://schemas.openxmlformats.org/officeDocument/2006/relationships/image" Target="../media/image26.svg"/></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33.png"/><Relationship Id="rId10" Type="http://schemas.openxmlformats.org/officeDocument/2006/relationships/image" Target="../media/image29.png"/><Relationship Id="rId4" Type="http://schemas.openxmlformats.org/officeDocument/2006/relationships/image" Target="../media/image14.svg"/><Relationship Id="rId9" Type="http://schemas.openxmlformats.org/officeDocument/2006/relationships/image" Target="../media/image26.svg"/></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19.svg"/><Relationship Id="rId12"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image" Target="../media/image14.svg"/><Relationship Id="rId9" Type="http://schemas.openxmlformats.org/officeDocument/2006/relationships/image" Target="../media/image26.sv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3F13AAF-525E-4953-A67E-7B34FDB4D8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861EF88-02BB-DB9E-5EB4-4BDB4C73B1F8}"/>
              </a:ext>
            </a:extLst>
          </p:cNvPr>
          <p:cNvSpPr>
            <a:spLocks noGrp="1"/>
          </p:cNvSpPr>
          <p:nvPr>
            <p:ph type="ctrTitle"/>
          </p:nvPr>
        </p:nvSpPr>
        <p:spPr>
          <a:xfrm>
            <a:off x="1079510" y="4859382"/>
            <a:ext cx="4457690" cy="1720850"/>
          </a:xfrm>
        </p:spPr>
        <p:txBody>
          <a:bodyPr anchor="ctr">
            <a:normAutofit/>
          </a:bodyPr>
          <a:lstStyle/>
          <a:p>
            <a:pPr>
              <a:lnSpc>
                <a:spcPct val="90000"/>
              </a:lnSpc>
            </a:pPr>
            <a:r>
              <a:rPr lang="es-EC" sz="2000" dirty="0">
                <a:solidFill>
                  <a:schemeClr val="bg1">
                    <a:lumMod val="65000"/>
                  </a:schemeClr>
                </a:solidFill>
                <a:latin typeface="Century Gothic" panose="020B0502020202020204" pitchFamily="34" charset="0"/>
              </a:rPr>
              <a:t>Vivienda prefabricada con espacios de interés naturales y edificados en el barrio histórico de Guápulo, Quito</a:t>
            </a:r>
          </a:p>
        </p:txBody>
      </p:sp>
      <p:sp>
        <p:nvSpPr>
          <p:cNvPr id="3" name="Subtítulo 2">
            <a:extLst>
              <a:ext uri="{FF2B5EF4-FFF2-40B4-BE49-F238E27FC236}">
                <a16:creationId xmlns:a16="http://schemas.microsoft.com/office/drawing/2014/main" id="{7EAA2304-4C4E-0CCB-633D-0017C77A4A8A}"/>
              </a:ext>
            </a:extLst>
          </p:cNvPr>
          <p:cNvSpPr>
            <a:spLocks noGrp="1"/>
          </p:cNvSpPr>
          <p:nvPr>
            <p:ph type="subTitle" idx="1"/>
          </p:nvPr>
        </p:nvSpPr>
        <p:spPr>
          <a:xfrm>
            <a:off x="6793346" y="4861901"/>
            <a:ext cx="4451347" cy="1720850"/>
          </a:xfrm>
        </p:spPr>
        <p:txBody>
          <a:bodyPr anchor="ctr">
            <a:normAutofit/>
          </a:bodyPr>
          <a:lstStyle/>
          <a:p>
            <a:r>
              <a:rPr lang="es-EC" sz="1200" dirty="0">
                <a:latin typeface="Century Gothic" panose="020B0502020202020204" pitchFamily="34" charset="0"/>
              </a:rPr>
              <a:t>Sara Doménica Córdova González</a:t>
            </a:r>
          </a:p>
          <a:p>
            <a:r>
              <a:rPr lang="es-EC" sz="1200" dirty="0">
                <a:latin typeface="Century Gothic" panose="020B0502020202020204" pitchFamily="34" charset="0"/>
              </a:rPr>
              <a:t>Marzo 2023</a:t>
            </a:r>
          </a:p>
        </p:txBody>
      </p:sp>
      <p:pic>
        <p:nvPicPr>
          <p:cNvPr id="5" name="Imagen 4">
            <a:extLst>
              <a:ext uri="{FF2B5EF4-FFF2-40B4-BE49-F238E27FC236}">
                <a16:creationId xmlns:a16="http://schemas.microsoft.com/office/drawing/2014/main" id="{60065982-2FAF-FB03-E699-88DA0AA57F33}"/>
              </a:ext>
            </a:extLst>
          </p:cNvPr>
          <p:cNvPicPr>
            <a:picLocks noChangeAspect="1"/>
          </p:cNvPicPr>
          <p:nvPr/>
        </p:nvPicPr>
        <p:blipFill rotWithShape="1">
          <a:blip r:embed="rId3">
            <a:extLst>
              <a:ext uri="{28A0092B-C50C-407E-A947-70E740481C1C}">
                <a14:useLocalDpi xmlns:a14="http://schemas.microsoft.com/office/drawing/2010/main" val="0"/>
              </a:ext>
            </a:extLst>
          </a:blip>
          <a:srcRect t="24666" b="8600"/>
          <a:stretch/>
        </p:blipFill>
        <p:spPr>
          <a:xfrm>
            <a:off x="0" y="0"/>
            <a:ext cx="12192000" cy="4576577"/>
          </a:xfrm>
          <a:prstGeom prst="rect">
            <a:avLst/>
          </a:prstGeom>
        </p:spPr>
      </p:pic>
      <p:cxnSp>
        <p:nvCxnSpPr>
          <p:cNvPr id="12" name="Straight Connector 11">
            <a:extLst>
              <a:ext uri="{FF2B5EF4-FFF2-40B4-BE49-F238E27FC236}">
                <a16:creationId xmlns:a16="http://schemas.microsoft.com/office/drawing/2014/main" id="{32E97E5C-7A5F-424E-AAE4-654396E9079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5826000" y="5436392"/>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2629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90" cy="5943370"/>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spTree>
    <p:extLst>
      <p:ext uri="{BB962C8B-B14F-4D97-AF65-F5344CB8AC3E}">
        <p14:creationId xmlns:p14="http://schemas.microsoft.com/office/powerpoint/2010/main" val="1360239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90" cy="5943370"/>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spTree>
    <p:extLst>
      <p:ext uri="{BB962C8B-B14F-4D97-AF65-F5344CB8AC3E}">
        <p14:creationId xmlns:p14="http://schemas.microsoft.com/office/powerpoint/2010/main" val="3731179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90" cy="5943369"/>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spTree>
    <p:extLst>
      <p:ext uri="{BB962C8B-B14F-4D97-AF65-F5344CB8AC3E}">
        <p14:creationId xmlns:p14="http://schemas.microsoft.com/office/powerpoint/2010/main" val="1506373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90" cy="5943369"/>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spTree>
    <p:extLst>
      <p:ext uri="{BB962C8B-B14F-4D97-AF65-F5344CB8AC3E}">
        <p14:creationId xmlns:p14="http://schemas.microsoft.com/office/powerpoint/2010/main" val="2226754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90" cy="5943369"/>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spTree>
    <p:extLst>
      <p:ext uri="{BB962C8B-B14F-4D97-AF65-F5344CB8AC3E}">
        <p14:creationId xmlns:p14="http://schemas.microsoft.com/office/powerpoint/2010/main" val="2848831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89" cy="5943369"/>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spTree>
    <p:extLst>
      <p:ext uri="{BB962C8B-B14F-4D97-AF65-F5344CB8AC3E}">
        <p14:creationId xmlns:p14="http://schemas.microsoft.com/office/powerpoint/2010/main" val="948977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89" cy="5943368"/>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spTree>
    <p:extLst>
      <p:ext uri="{BB962C8B-B14F-4D97-AF65-F5344CB8AC3E}">
        <p14:creationId xmlns:p14="http://schemas.microsoft.com/office/powerpoint/2010/main" val="2534942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5" y="557801"/>
            <a:ext cx="8405087" cy="5943368"/>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spTree>
    <p:extLst>
      <p:ext uri="{BB962C8B-B14F-4D97-AF65-F5344CB8AC3E}">
        <p14:creationId xmlns:p14="http://schemas.microsoft.com/office/powerpoint/2010/main" val="777075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5" y="557801"/>
            <a:ext cx="8405087" cy="5943367"/>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pic>
        <p:nvPicPr>
          <p:cNvPr id="3" name="Imagen 2">
            <a:extLst>
              <a:ext uri="{FF2B5EF4-FFF2-40B4-BE49-F238E27FC236}">
                <a16:creationId xmlns:a16="http://schemas.microsoft.com/office/drawing/2014/main" id="{D4B56F5F-C848-3E20-04A3-C08BF5499474}"/>
              </a:ext>
            </a:extLst>
          </p:cNvPr>
          <p:cNvPicPr>
            <a:picLocks noChangeAspect="1"/>
          </p:cNvPicPr>
          <p:nvPr/>
        </p:nvPicPr>
        <p:blipFill>
          <a:blip r:embed="rId10"/>
          <a:stretch>
            <a:fillRect/>
          </a:stretch>
        </p:blipFill>
        <p:spPr>
          <a:xfrm>
            <a:off x="9161873" y="4678130"/>
            <a:ext cx="2509245" cy="620566"/>
          </a:xfrm>
          <a:prstGeom prst="rect">
            <a:avLst/>
          </a:prstGeom>
        </p:spPr>
      </p:pic>
    </p:spTree>
    <p:extLst>
      <p:ext uri="{BB962C8B-B14F-4D97-AF65-F5344CB8AC3E}">
        <p14:creationId xmlns:p14="http://schemas.microsoft.com/office/powerpoint/2010/main" val="3013681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5" y="557801"/>
            <a:ext cx="8405086" cy="5943367"/>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pic>
        <p:nvPicPr>
          <p:cNvPr id="3" name="Imagen 2">
            <a:extLst>
              <a:ext uri="{FF2B5EF4-FFF2-40B4-BE49-F238E27FC236}">
                <a16:creationId xmlns:a16="http://schemas.microsoft.com/office/drawing/2014/main" id="{D4B56F5F-C848-3E20-04A3-C08BF5499474}"/>
              </a:ext>
            </a:extLst>
          </p:cNvPr>
          <p:cNvPicPr>
            <a:picLocks noChangeAspect="1"/>
          </p:cNvPicPr>
          <p:nvPr/>
        </p:nvPicPr>
        <p:blipFill>
          <a:blip r:embed="rId10"/>
          <a:stretch>
            <a:fillRect/>
          </a:stretch>
        </p:blipFill>
        <p:spPr>
          <a:xfrm>
            <a:off x="9161873" y="4678130"/>
            <a:ext cx="2509245" cy="620566"/>
          </a:xfrm>
          <a:prstGeom prst="rect">
            <a:avLst/>
          </a:prstGeom>
        </p:spPr>
      </p:pic>
    </p:spTree>
    <p:extLst>
      <p:ext uri="{BB962C8B-B14F-4D97-AF65-F5344CB8AC3E}">
        <p14:creationId xmlns:p14="http://schemas.microsoft.com/office/powerpoint/2010/main" val="3261908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35E9D3AC-04BE-A9AE-5581-DF193887CA0C}"/>
              </a:ext>
            </a:extLst>
          </p:cNvPr>
          <p:cNvPicPr>
            <a:picLocks noChangeAspect="1"/>
          </p:cNvPicPr>
          <p:nvPr/>
        </p:nvPicPr>
        <p:blipFill rotWithShape="1">
          <a:blip r:embed="rId3"/>
          <a:srcRect l="16746"/>
          <a:stretch/>
        </p:blipFill>
        <p:spPr>
          <a:xfrm>
            <a:off x="3378037" y="0"/>
            <a:ext cx="8813963" cy="6858000"/>
          </a:xfrm>
          <a:prstGeom prst="rect">
            <a:avLst/>
          </a:prstGeom>
        </p:spPr>
      </p:pic>
      <p:pic>
        <p:nvPicPr>
          <p:cNvPr id="7" name="Gráfico 6">
            <a:extLst>
              <a:ext uri="{FF2B5EF4-FFF2-40B4-BE49-F238E27FC236}">
                <a16:creationId xmlns:a16="http://schemas.microsoft.com/office/drawing/2014/main" id="{69709E28-FF3B-9C1E-30EE-00BF36DE3C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2181" y="249205"/>
            <a:ext cx="1281206" cy="6534150"/>
          </a:xfrm>
          <a:prstGeom prst="rect">
            <a:avLst/>
          </a:prstGeom>
        </p:spPr>
      </p:pic>
    </p:spTree>
    <p:extLst>
      <p:ext uri="{BB962C8B-B14F-4D97-AF65-F5344CB8AC3E}">
        <p14:creationId xmlns:p14="http://schemas.microsoft.com/office/powerpoint/2010/main" val="155131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5" y="557801"/>
            <a:ext cx="8405086" cy="5943366"/>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pic>
        <p:nvPicPr>
          <p:cNvPr id="3" name="Imagen 2">
            <a:extLst>
              <a:ext uri="{FF2B5EF4-FFF2-40B4-BE49-F238E27FC236}">
                <a16:creationId xmlns:a16="http://schemas.microsoft.com/office/drawing/2014/main" id="{D4B56F5F-C848-3E20-04A3-C08BF5499474}"/>
              </a:ext>
            </a:extLst>
          </p:cNvPr>
          <p:cNvPicPr>
            <a:picLocks noChangeAspect="1"/>
          </p:cNvPicPr>
          <p:nvPr/>
        </p:nvPicPr>
        <p:blipFill>
          <a:blip r:embed="rId10"/>
          <a:stretch>
            <a:fillRect/>
          </a:stretch>
        </p:blipFill>
        <p:spPr>
          <a:xfrm>
            <a:off x="9161873" y="4678130"/>
            <a:ext cx="2509245" cy="620566"/>
          </a:xfrm>
          <a:prstGeom prst="rect">
            <a:avLst/>
          </a:prstGeom>
        </p:spPr>
      </p:pic>
    </p:spTree>
    <p:extLst>
      <p:ext uri="{BB962C8B-B14F-4D97-AF65-F5344CB8AC3E}">
        <p14:creationId xmlns:p14="http://schemas.microsoft.com/office/powerpoint/2010/main" val="2950479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5" y="557801"/>
            <a:ext cx="8405085" cy="5943366"/>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pic>
        <p:nvPicPr>
          <p:cNvPr id="3" name="Imagen 2">
            <a:extLst>
              <a:ext uri="{FF2B5EF4-FFF2-40B4-BE49-F238E27FC236}">
                <a16:creationId xmlns:a16="http://schemas.microsoft.com/office/drawing/2014/main" id="{D4B56F5F-C848-3E20-04A3-C08BF5499474}"/>
              </a:ext>
            </a:extLst>
          </p:cNvPr>
          <p:cNvPicPr>
            <a:picLocks noChangeAspect="1"/>
          </p:cNvPicPr>
          <p:nvPr/>
        </p:nvPicPr>
        <p:blipFill>
          <a:blip r:embed="rId10"/>
          <a:stretch>
            <a:fillRect/>
          </a:stretch>
        </p:blipFill>
        <p:spPr>
          <a:xfrm>
            <a:off x="9161873" y="4678130"/>
            <a:ext cx="2509245" cy="620566"/>
          </a:xfrm>
          <a:prstGeom prst="rect">
            <a:avLst/>
          </a:prstGeom>
        </p:spPr>
      </p:pic>
    </p:spTree>
    <p:extLst>
      <p:ext uri="{BB962C8B-B14F-4D97-AF65-F5344CB8AC3E}">
        <p14:creationId xmlns:p14="http://schemas.microsoft.com/office/powerpoint/2010/main" val="37790929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5" y="557801"/>
            <a:ext cx="8405085" cy="5943366"/>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pic>
        <p:nvPicPr>
          <p:cNvPr id="3" name="Imagen 2">
            <a:extLst>
              <a:ext uri="{FF2B5EF4-FFF2-40B4-BE49-F238E27FC236}">
                <a16:creationId xmlns:a16="http://schemas.microsoft.com/office/drawing/2014/main" id="{D4B56F5F-C848-3E20-04A3-C08BF5499474}"/>
              </a:ext>
            </a:extLst>
          </p:cNvPr>
          <p:cNvPicPr>
            <a:picLocks noChangeAspect="1"/>
          </p:cNvPicPr>
          <p:nvPr/>
        </p:nvPicPr>
        <p:blipFill>
          <a:blip r:embed="rId10"/>
          <a:stretch>
            <a:fillRect/>
          </a:stretch>
        </p:blipFill>
        <p:spPr>
          <a:xfrm>
            <a:off x="9161873" y="4678130"/>
            <a:ext cx="2509245" cy="620566"/>
          </a:xfrm>
          <a:prstGeom prst="rect">
            <a:avLst/>
          </a:prstGeom>
        </p:spPr>
      </p:pic>
    </p:spTree>
    <p:extLst>
      <p:ext uri="{BB962C8B-B14F-4D97-AF65-F5344CB8AC3E}">
        <p14:creationId xmlns:p14="http://schemas.microsoft.com/office/powerpoint/2010/main" val="1058101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5" y="557801"/>
            <a:ext cx="8405085" cy="5943365"/>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pic>
        <p:nvPicPr>
          <p:cNvPr id="57" name="Gráfico 56">
            <a:extLst>
              <a:ext uri="{FF2B5EF4-FFF2-40B4-BE49-F238E27FC236}">
                <a16:creationId xmlns:a16="http://schemas.microsoft.com/office/drawing/2014/main" id="{1E1DDDE6-72CF-C536-91DD-E9502D74B4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61873" y="1924783"/>
            <a:ext cx="2368220" cy="681628"/>
          </a:xfrm>
          <a:prstGeom prst="rect">
            <a:avLst/>
          </a:prstGeom>
        </p:spPr>
      </p:pic>
      <p:pic>
        <p:nvPicPr>
          <p:cNvPr id="8" name="Gráfico 7">
            <a:extLst>
              <a:ext uri="{FF2B5EF4-FFF2-40B4-BE49-F238E27FC236}">
                <a16:creationId xmlns:a16="http://schemas.microsoft.com/office/drawing/2014/main" id="{B1EE3654-B8D0-5C23-E132-3B1CB72150E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20658" y="3334990"/>
            <a:ext cx="1884223" cy="1060865"/>
          </a:xfrm>
          <a:prstGeom prst="rect">
            <a:avLst/>
          </a:prstGeom>
        </p:spPr>
      </p:pic>
      <p:pic>
        <p:nvPicPr>
          <p:cNvPr id="3" name="Imagen 2">
            <a:extLst>
              <a:ext uri="{FF2B5EF4-FFF2-40B4-BE49-F238E27FC236}">
                <a16:creationId xmlns:a16="http://schemas.microsoft.com/office/drawing/2014/main" id="{D4B56F5F-C848-3E20-04A3-C08BF5499474}"/>
              </a:ext>
            </a:extLst>
          </p:cNvPr>
          <p:cNvPicPr>
            <a:picLocks noChangeAspect="1"/>
          </p:cNvPicPr>
          <p:nvPr/>
        </p:nvPicPr>
        <p:blipFill>
          <a:blip r:embed="rId10"/>
          <a:stretch>
            <a:fillRect/>
          </a:stretch>
        </p:blipFill>
        <p:spPr>
          <a:xfrm>
            <a:off x="9161873" y="4678130"/>
            <a:ext cx="2509245" cy="620566"/>
          </a:xfrm>
          <a:prstGeom prst="rect">
            <a:avLst/>
          </a:prstGeom>
        </p:spPr>
      </p:pic>
      <p:pic>
        <p:nvPicPr>
          <p:cNvPr id="5" name="Imagen 4">
            <a:extLst>
              <a:ext uri="{FF2B5EF4-FFF2-40B4-BE49-F238E27FC236}">
                <a16:creationId xmlns:a16="http://schemas.microsoft.com/office/drawing/2014/main" id="{679C9B1D-2667-CEBD-555C-E277885C1979}"/>
              </a:ext>
            </a:extLst>
          </p:cNvPr>
          <p:cNvPicPr>
            <a:picLocks noChangeAspect="1"/>
          </p:cNvPicPr>
          <p:nvPr/>
        </p:nvPicPr>
        <p:blipFill>
          <a:blip r:embed="rId11"/>
          <a:stretch>
            <a:fillRect/>
          </a:stretch>
        </p:blipFill>
        <p:spPr>
          <a:xfrm>
            <a:off x="8862169" y="5721115"/>
            <a:ext cx="1769176" cy="993693"/>
          </a:xfrm>
          <a:prstGeom prst="rect">
            <a:avLst/>
          </a:prstGeom>
        </p:spPr>
      </p:pic>
      <p:pic>
        <p:nvPicPr>
          <p:cNvPr id="7" name="Imagen 6">
            <a:extLst>
              <a:ext uri="{FF2B5EF4-FFF2-40B4-BE49-F238E27FC236}">
                <a16:creationId xmlns:a16="http://schemas.microsoft.com/office/drawing/2014/main" id="{D04A66AF-92E7-8D40-3774-8757BF8004F7}"/>
              </a:ext>
            </a:extLst>
          </p:cNvPr>
          <p:cNvPicPr>
            <a:picLocks noChangeAspect="1"/>
          </p:cNvPicPr>
          <p:nvPr/>
        </p:nvPicPr>
        <p:blipFill>
          <a:blip r:embed="rId12"/>
          <a:stretch>
            <a:fillRect/>
          </a:stretch>
        </p:blipFill>
        <p:spPr>
          <a:xfrm>
            <a:off x="10984684" y="6083180"/>
            <a:ext cx="545409" cy="384394"/>
          </a:xfrm>
          <a:prstGeom prst="rect">
            <a:avLst/>
          </a:prstGeom>
        </p:spPr>
      </p:pic>
    </p:spTree>
    <p:extLst>
      <p:ext uri="{BB962C8B-B14F-4D97-AF65-F5344CB8AC3E}">
        <p14:creationId xmlns:p14="http://schemas.microsoft.com/office/powerpoint/2010/main" val="289914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CF6F7354-FE9B-7FFF-0B29-4EEDC24F9FDA}"/>
              </a:ext>
            </a:extLst>
          </p:cNvPr>
          <p:cNvPicPr>
            <a:picLocks noChangeAspect="1"/>
          </p:cNvPicPr>
          <p:nvPr/>
        </p:nvPicPr>
        <p:blipFill rotWithShape="1">
          <a:blip r:embed="rId3"/>
          <a:srcRect t="-3348" b="266"/>
          <a:stretch/>
        </p:blipFill>
        <p:spPr>
          <a:xfrm>
            <a:off x="974407" y="0"/>
            <a:ext cx="11217594" cy="6858000"/>
          </a:xfrm>
          <a:prstGeom prst="rect">
            <a:avLst/>
          </a:prstGeom>
        </p:spPr>
      </p:pic>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7899662" y="5938886"/>
            <a:ext cx="3619893" cy="322867"/>
          </a:xfrm>
        </p:spPr>
        <p:txBody>
          <a:bodyPr>
            <a:normAutofit fontScale="90000"/>
          </a:bodyPr>
          <a:lstStyle/>
          <a:p>
            <a:pPr algn="ctr"/>
            <a:r>
              <a:rPr lang="es-EC" sz="1600" dirty="0">
                <a:solidFill>
                  <a:schemeClr val="accent1">
                    <a:lumMod val="50000"/>
                  </a:schemeClr>
                </a:solidFill>
                <a:latin typeface="Century Gothic" panose="020B0502020202020204" pitchFamily="34" charset="0"/>
              </a:rPr>
              <a:t>CORTE GENERAL</a:t>
            </a:r>
          </a:p>
        </p:txBody>
      </p:sp>
    </p:spTree>
    <p:extLst>
      <p:ext uri="{BB962C8B-B14F-4D97-AF65-F5344CB8AC3E}">
        <p14:creationId xmlns:p14="http://schemas.microsoft.com/office/powerpoint/2010/main" val="2516193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4E1DBA-9B8F-C002-3A2E-66D9DA87C62E}"/>
              </a:ext>
            </a:extLst>
          </p:cNvPr>
          <p:cNvSpPr>
            <a:spLocks noGrp="1"/>
          </p:cNvSpPr>
          <p:nvPr>
            <p:ph type="title"/>
          </p:nvPr>
        </p:nvSpPr>
        <p:spPr>
          <a:xfrm>
            <a:off x="989400" y="395289"/>
            <a:ext cx="10213200" cy="536364"/>
          </a:xfrm>
        </p:spPr>
        <p:txBody>
          <a:bodyPr>
            <a:normAutofit fontScale="90000"/>
          </a:bodyPr>
          <a:lstStyle/>
          <a:p>
            <a:pPr algn="ctr"/>
            <a:r>
              <a:rPr lang="es-EC" dirty="0">
                <a:solidFill>
                  <a:schemeClr val="accent1">
                    <a:lumMod val="50000"/>
                  </a:schemeClr>
                </a:solidFill>
              </a:rPr>
              <a:t>MATERIALIDAD. SISTEMA CONSTRUCTIVO</a:t>
            </a:r>
          </a:p>
        </p:txBody>
      </p:sp>
      <p:sp>
        <p:nvSpPr>
          <p:cNvPr id="3" name="Marcador de contenido 2">
            <a:extLst>
              <a:ext uri="{FF2B5EF4-FFF2-40B4-BE49-F238E27FC236}">
                <a16:creationId xmlns:a16="http://schemas.microsoft.com/office/drawing/2014/main" id="{4E69F557-CCCF-6DC8-44DA-F3201E372885}"/>
              </a:ext>
            </a:extLst>
          </p:cNvPr>
          <p:cNvSpPr>
            <a:spLocks noGrp="1"/>
          </p:cNvSpPr>
          <p:nvPr>
            <p:ph idx="1"/>
          </p:nvPr>
        </p:nvSpPr>
        <p:spPr/>
        <p:txBody>
          <a:bodyPr/>
          <a:lstStyle/>
          <a:p>
            <a:endParaRPr lang="es-EC"/>
          </a:p>
        </p:txBody>
      </p:sp>
      <p:pic>
        <p:nvPicPr>
          <p:cNvPr id="5" name="Imagen 4">
            <a:extLst>
              <a:ext uri="{FF2B5EF4-FFF2-40B4-BE49-F238E27FC236}">
                <a16:creationId xmlns:a16="http://schemas.microsoft.com/office/drawing/2014/main" id="{3EC629BB-0C18-BC01-D949-0DE3B5699F40}"/>
              </a:ext>
            </a:extLst>
          </p:cNvPr>
          <p:cNvPicPr>
            <a:picLocks noChangeAspect="1"/>
          </p:cNvPicPr>
          <p:nvPr/>
        </p:nvPicPr>
        <p:blipFill>
          <a:blip r:embed="rId3"/>
          <a:stretch>
            <a:fillRect/>
          </a:stretch>
        </p:blipFill>
        <p:spPr>
          <a:xfrm>
            <a:off x="551738" y="0"/>
            <a:ext cx="11088523" cy="6858000"/>
          </a:xfrm>
          <a:prstGeom prst="rect">
            <a:avLst/>
          </a:prstGeom>
        </p:spPr>
      </p:pic>
    </p:spTree>
    <p:extLst>
      <p:ext uri="{BB962C8B-B14F-4D97-AF65-F5344CB8AC3E}">
        <p14:creationId xmlns:p14="http://schemas.microsoft.com/office/powerpoint/2010/main" val="40934918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F0359BFF-C008-5AB8-13AA-8106BBEE9893}"/>
              </a:ext>
            </a:extLst>
          </p:cNvPr>
          <p:cNvPicPr>
            <a:picLocks noChangeAspect="1"/>
          </p:cNvPicPr>
          <p:nvPr/>
        </p:nvPicPr>
        <p:blipFill>
          <a:blip r:embed="rId2"/>
          <a:stretch>
            <a:fillRect/>
          </a:stretch>
        </p:blipFill>
        <p:spPr>
          <a:xfrm>
            <a:off x="1307438" y="352044"/>
            <a:ext cx="9577124" cy="6153912"/>
          </a:xfrm>
          <a:prstGeom prst="rect">
            <a:avLst/>
          </a:prstGeom>
        </p:spPr>
      </p:pic>
    </p:spTree>
    <p:extLst>
      <p:ext uri="{BB962C8B-B14F-4D97-AF65-F5344CB8AC3E}">
        <p14:creationId xmlns:p14="http://schemas.microsoft.com/office/powerpoint/2010/main" val="1131231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descr="Imagen que contiene Texto&#10;&#10;Descripción generada automáticamente">
            <a:extLst>
              <a:ext uri="{FF2B5EF4-FFF2-40B4-BE49-F238E27FC236}">
                <a16:creationId xmlns:a16="http://schemas.microsoft.com/office/drawing/2014/main" id="{43704D5C-C0CB-AFA2-5728-AEAF984BA3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0707"/>
            <a:ext cx="12192000" cy="8619414"/>
          </a:xfrm>
          <a:prstGeom prst="rect">
            <a:avLst/>
          </a:prstGeom>
        </p:spPr>
      </p:pic>
    </p:spTree>
    <p:extLst>
      <p:ext uri="{BB962C8B-B14F-4D97-AF65-F5344CB8AC3E}">
        <p14:creationId xmlns:p14="http://schemas.microsoft.com/office/powerpoint/2010/main" val="2853682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939AC4-E88E-4E90-D1D5-BA83D4766433}"/>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11202111-B15A-5D61-0A40-06EB7260119A}"/>
              </a:ext>
            </a:extLst>
          </p:cNvPr>
          <p:cNvSpPr>
            <a:spLocks noGrp="1"/>
          </p:cNvSpPr>
          <p:nvPr>
            <p:ph idx="1"/>
          </p:nvPr>
        </p:nvSpPr>
        <p:spPr/>
        <p:txBody>
          <a:bodyPr/>
          <a:lstStyle/>
          <a:p>
            <a:endParaRPr lang="es-EC"/>
          </a:p>
        </p:txBody>
      </p:sp>
      <p:pic>
        <p:nvPicPr>
          <p:cNvPr id="5" name="Imagen 4">
            <a:extLst>
              <a:ext uri="{FF2B5EF4-FFF2-40B4-BE49-F238E27FC236}">
                <a16:creationId xmlns:a16="http://schemas.microsoft.com/office/drawing/2014/main" id="{1E279D34-05F0-D1ED-6CA9-D3FDE0AA5201}"/>
              </a:ext>
            </a:extLst>
          </p:cNvPr>
          <p:cNvPicPr>
            <a:picLocks noChangeAspect="1"/>
          </p:cNvPicPr>
          <p:nvPr/>
        </p:nvPicPr>
        <p:blipFill>
          <a:blip r:embed="rId3"/>
          <a:stretch>
            <a:fillRect/>
          </a:stretch>
        </p:blipFill>
        <p:spPr>
          <a:xfrm>
            <a:off x="1477346" y="0"/>
            <a:ext cx="9237307" cy="6858000"/>
          </a:xfrm>
          <a:prstGeom prst="rect">
            <a:avLst/>
          </a:prstGeom>
        </p:spPr>
      </p:pic>
    </p:spTree>
    <p:extLst>
      <p:ext uri="{BB962C8B-B14F-4D97-AF65-F5344CB8AC3E}">
        <p14:creationId xmlns:p14="http://schemas.microsoft.com/office/powerpoint/2010/main" val="24356492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53EC0A-1B3C-CA41-4E14-E39A4ED3A98E}"/>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725238C2-93ED-DCA8-D9D3-E5BD2E9D2D0F}"/>
              </a:ext>
            </a:extLst>
          </p:cNvPr>
          <p:cNvSpPr>
            <a:spLocks noGrp="1"/>
          </p:cNvSpPr>
          <p:nvPr>
            <p:ph idx="1"/>
          </p:nvPr>
        </p:nvSpPr>
        <p:spPr/>
        <p:txBody>
          <a:bodyPr/>
          <a:lstStyle/>
          <a:p>
            <a:endParaRPr lang="es-EC"/>
          </a:p>
        </p:txBody>
      </p:sp>
      <p:pic>
        <p:nvPicPr>
          <p:cNvPr id="5" name="Imagen 4">
            <a:extLst>
              <a:ext uri="{FF2B5EF4-FFF2-40B4-BE49-F238E27FC236}">
                <a16:creationId xmlns:a16="http://schemas.microsoft.com/office/drawing/2014/main" id="{09DBE5DA-CDFD-E160-98A5-21A077464BEA}"/>
              </a:ext>
            </a:extLst>
          </p:cNvPr>
          <p:cNvPicPr>
            <a:picLocks noChangeAspect="1"/>
          </p:cNvPicPr>
          <p:nvPr/>
        </p:nvPicPr>
        <p:blipFill>
          <a:blip r:embed="rId3"/>
          <a:stretch>
            <a:fillRect/>
          </a:stretch>
        </p:blipFill>
        <p:spPr>
          <a:xfrm>
            <a:off x="1497724" y="0"/>
            <a:ext cx="9196552" cy="6858000"/>
          </a:xfrm>
          <a:prstGeom prst="rect">
            <a:avLst/>
          </a:prstGeom>
        </p:spPr>
      </p:pic>
    </p:spTree>
    <p:extLst>
      <p:ext uri="{BB962C8B-B14F-4D97-AF65-F5344CB8AC3E}">
        <p14:creationId xmlns:p14="http://schemas.microsoft.com/office/powerpoint/2010/main" val="2640728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C627EC6-61A4-4CA2-925A-D9C31421C4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Marcador de contenido 4" descr="Mapa&#10;&#10;Descripción generada automáticamente">
            <a:extLst>
              <a:ext uri="{FF2B5EF4-FFF2-40B4-BE49-F238E27FC236}">
                <a16:creationId xmlns:a16="http://schemas.microsoft.com/office/drawing/2014/main" id="{8F69C61E-7775-DF84-EF90-14DC7511B7F3}"/>
              </a:ext>
            </a:extLst>
          </p:cNvPr>
          <p:cNvPicPr>
            <a:picLocks noGrp="1" noChangeAspect="1"/>
          </p:cNvPicPr>
          <p:nvPr>
            <p:ph idx="1"/>
          </p:nvPr>
        </p:nvPicPr>
        <p:blipFill rotWithShape="1">
          <a:blip r:embed="rId3"/>
          <a:srcRect l="3111" r="1" b="1"/>
          <a:stretch/>
        </p:blipFill>
        <p:spPr>
          <a:xfrm>
            <a:off x="20" y="10"/>
            <a:ext cx="12191980" cy="6857990"/>
          </a:xfrm>
          <a:custGeom>
            <a:avLst/>
            <a:gdLst/>
            <a:ahLst/>
            <a:cxnLst/>
            <a:rect l="l" t="t" r="r" b="b"/>
            <a:pathLst>
              <a:path w="12192000" h="6858000">
                <a:moveTo>
                  <a:pt x="0" y="0"/>
                </a:moveTo>
                <a:lnTo>
                  <a:pt x="12192000" y="0"/>
                </a:lnTo>
                <a:lnTo>
                  <a:pt x="12192000" y="6858000"/>
                </a:lnTo>
                <a:lnTo>
                  <a:pt x="0" y="6858000"/>
                </a:lnTo>
                <a:close/>
              </a:path>
            </a:pathLst>
          </a:custGeom>
        </p:spPr>
      </p:pic>
    </p:spTree>
    <p:extLst>
      <p:ext uri="{BB962C8B-B14F-4D97-AF65-F5344CB8AC3E}">
        <p14:creationId xmlns:p14="http://schemas.microsoft.com/office/powerpoint/2010/main" val="19935686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B126CF2C-3B42-38E5-4EA5-726E024DD744}"/>
              </a:ext>
            </a:extLst>
          </p:cNvPr>
          <p:cNvSpPr>
            <a:spLocks noGrp="1"/>
          </p:cNvSpPr>
          <p:nvPr>
            <p:ph type="title"/>
          </p:nvPr>
        </p:nvSpPr>
        <p:spPr/>
        <p:txBody>
          <a:bodyPr/>
          <a:lstStyle/>
          <a:p>
            <a:endParaRPr lang="es-EC"/>
          </a:p>
        </p:txBody>
      </p:sp>
      <p:pic>
        <p:nvPicPr>
          <p:cNvPr id="7" name="Imagen 6" descr="Imagen que contiene Carta">
            <a:extLst>
              <a:ext uri="{FF2B5EF4-FFF2-40B4-BE49-F238E27FC236}">
                <a16:creationId xmlns:a16="http://schemas.microsoft.com/office/drawing/2014/main" id="{148A3313-8252-C74B-E504-681597C2F9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59024"/>
            <a:ext cx="11847761" cy="8376047"/>
          </a:xfrm>
          <a:prstGeom prst="rect">
            <a:avLst/>
          </a:prstGeom>
        </p:spPr>
      </p:pic>
    </p:spTree>
    <p:extLst>
      <p:ext uri="{BB962C8B-B14F-4D97-AF65-F5344CB8AC3E}">
        <p14:creationId xmlns:p14="http://schemas.microsoft.com/office/powerpoint/2010/main" val="29603342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674FCB03-EDA5-42FF-62B2-ED7DFC58DD6E}"/>
              </a:ext>
            </a:extLst>
          </p:cNvPr>
          <p:cNvPicPr>
            <a:picLocks noChangeAspect="1"/>
          </p:cNvPicPr>
          <p:nvPr/>
        </p:nvPicPr>
        <p:blipFill>
          <a:blip r:embed="rId3"/>
          <a:stretch>
            <a:fillRect/>
          </a:stretch>
        </p:blipFill>
        <p:spPr>
          <a:xfrm>
            <a:off x="872784" y="0"/>
            <a:ext cx="9303555" cy="6858000"/>
          </a:xfrm>
          <a:prstGeom prst="rect">
            <a:avLst/>
          </a:prstGeom>
        </p:spPr>
      </p:pic>
      <p:sp>
        <p:nvSpPr>
          <p:cNvPr id="10" name="Rectángulo 9">
            <a:extLst>
              <a:ext uri="{FF2B5EF4-FFF2-40B4-BE49-F238E27FC236}">
                <a16:creationId xmlns:a16="http://schemas.microsoft.com/office/drawing/2014/main" id="{DF7D2672-3960-8361-74ED-C631DE771C77}"/>
              </a:ext>
            </a:extLst>
          </p:cNvPr>
          <p:cNvSpPr/>
          <p:nvPr/>
        </p:nvSpPr>
        <p:spPr>
          <a:xfrm>
            <a:off x="4477135" y="914304"/>
            <a:ext cx="5621518" cy="45625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12" name="Imagen 11">
            <a:extLst>
              <a:ext uri="{FF2B5EF4-FFF2-40B4-BE49-F238E27FC236}">
                <a16:creationId xmlns:a16="http://schemas.microsoft.com/office/drawing/2014/main" id="{F3B7E5C8-E228-9604-2DEB-9DECAFD87BEA}"/>
              </a:ext>
            </a:extLst>
          </p:cNvPr>
          <p:cNvPicPr>
            <a:picLocks noChangeAspect="1"/>
          </p:cNvPicPr>
          <p:nvPr/>
        </p:nvPicPr>
        <p:blipFill>
          <a:blip r:embed="rId4"/>
          <a:stretch>
            <a:fillRect/>
          </a:stretch>
        </p:blipFill>
        <p:spPr>
          <a:xfrm>
            <a:off x="9195012" y="4080952"/>
            <a:ext cx="2996988" cy="2172446"/>
          </a:xfrm>
          <a:prstGeom prst="rect">
            <a:avLst/>
          </a:prstGeom>
        </p:spPr>
      </p:pic>
      <p:pic>
        <p:nvPicPr>
          <p:cNvPr id="9" name="Imagen 8">
            <a:extLst>
              <a:ext uri="{FF2B5EF4-FFF2-40B4-BE49-F238E27FC236}">
                <a16:creationId xmlns:a16="http://schemas.microsoft.com/office/drawing/2014/main" id="{CCBA768D-8E69-AFB9-6869-C3756AAF8D53}"/>
              </a:ext>
            </a:extLst>
          </p:cNvPr>
          <p:cNvPicPr>
            <a:picLocks noChangeAspect="1"/>
          </p:cNvPicPr>
          <p:nvPr/>
        </p:nvPicPr>
        <p:blipFill>
          <a:blip r:embed="rId5"/>
          <a:stretch>
            <a:fillRect/>
          </a:stretch>
        </p:blipFill>
        <p:spPr>
          <a:xfrm>
            <a:off x="5029032" y="1143794"/>
            <a:ext cx="4517724" cy="3713679"/>
          </a:xfrm>
          <a:prstGeom prst="rect">
            <a:avLst/>
          </a:prstGeom>
        </p:spPr>
      </p:pic>
    </p:spTree>
    <p:extLst>
      <p:ext uri="{BB962C8B-B14F-4D97-AF65-F5344CB8AC3E}">
        <p14:creationId xmlns:p14="http://schemas.microsoft.com/office/powerpoint/2010/main" val="38236937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BF674A9F-88EA-4AB2-E27F-09C0123D5257}"/>
              </a:ext>
            </a:extLst>
          </p:cNvPr>
          <p:cNvPicPr>
            <a:picLocks noChangeAspect="1"/>
          </p:cNvPicPr>
          <p:nvPr/>
        </p:nvPicPr>
        <p:blipFill>
          <a:blip r:embed="rId3"/>
          <a:stretch>
            <a:fillRect/>
          </a:stretch>
        </p:blipFill>
        <p:spPr>
          <a:xfrm>
            <a:off x="1428505" y="0"/>
            <a:ext cx="9334990" cy="6858000"/>
          </a:xfrm>
          <a:prstGeom prst="rect">
            <a:avLst/>
          </a:prstGeom>
        </p:spPr>
      </p:pic>
    </p:spTree>
    <p:extLst>
      <p:ext uri="{BB962C8B-B14F-4D97-AF65-F5344CB8AC3E}">
        <p14:creationId xmlns:p14="http://schemas.microsoft.com/office/powerpoint/2010/main" val="2932874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2ED555FF-DF9E-D0AF-B72A-0AB44B9E8925}"/>
              </a:ext>
            </a:extLst>
          </p:cNvPr>
          <p:cNvSpPr>
            <a:spLocks noGrp="1"/>
          </p:cNvSpPr>
          <p:nvPr>
            <p:ph type="title"/>
          </p:nvPr>
        </p:nvSpPr>
        <p:spPr/>
        <p:txBody>
          <a:bodyPr/>
          <a:lstStyle/>
          <a:p>
            <a:endParaRPr lang="es-EC"/>
          </a:p>
        </p:txBody>
      </p:sp>
      <p:pic>
        <p:nvPicPr>
          <p:cNvPr id="12" name="Imagen 11" descr="Diagrama&#10;&#10;Descripción generada automáticamente">
            <a:extLst>
              <a:ext uri="{FF2B5EF4-FFF2-40B4-BE49-F238E27FC236}">
                <a16:creationId xmlns:a16="http://schemas.microsoft.com/office/drawing/2014/main" id="{DFAA0784-9344-F89A-7B55-BF20E96608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27" y="-556182"/>
            <a:ext cx="12149745" cy="8589542"/>
          </a:xfrm>
          <a:prstGeom prst="rect">
            <a:avLst/>
          </a:prstGeom>
        </p:spPr>
      </p:pic>
    </p:spTree>
    <p:extLst>
      <p:ext uri="{BB962C8B-B14F-4D97-AF65-F5344CB8AC3E}">
        <p14:creationId xmlns:p14="http://schemas.microsoft.com/office/powerpoint/2010/main" val="27224547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0D10891-86BA-B659-C71E-B9C3ED9E8B18}"/>
              </a:ext>
            </a:extLst>
          </p:cNvPr>
          <p:cNvPicPr>
            <a:picLocks noChangeAspect="1"/>
          </p:cNvPicPr>
          <p:nvPr/>
        </p:nvPicPr>
        <p:blipFill>
          <a:blip r:embed="rId3"/>
          <a:stretch>
            <a:fillRect/>
          </a:stretch>
        </p:blipFill>
        <p:spPr>
          <a:xfrm>
            <a:off x="2916388" y="28896"/>
            <a:ext cx="9275612" cy="6829104"/>
          </a:xfrm>
          <a:prstGeom prst="rect">
            <a:avLst/>
          </a:prstGeom>
        </p:spPr>
      </p:pic>
      <p:pic>
        <p:nvPicPr>
          <p:cNvPr id="7" name="Imagen 6">
            <a:extLst>
              <a:ext uri="{FF2B5EF4-FFF2-40B4-BE49-F238E27FC236}">
                <a16:creationId xmlns:a16="http://schemas.microsoft.com/office/drawing/2014/main" id="{5033CC4F-D4D0-BB9D-365B-14EF43B1CA2B}"/>
              </a:ext>
            </a:extLst>
          </p:cNvPr>
          <p:cNvPicPr>
            <a:picLocks noChangeAspect="1"/>
          </p:cNvPicPr>
          <p:nvPr/>
        </p:nvPicPr>
        <p:blipFill>
          <a:blip r:embed="rId4"/>
          <a:stretch>
            <a:fillRect/>
          </a:stretch>
        </p:blipFill>
        <p:spPr>
          <a:xfrm>
            <a:off x="158620" y="947181"/>
            <a:ext cx="3892678" cy="2186628"/>
          </a:xfrm>
          <a:prstGeom prst="rect">
            <a:avLst/>
          </a:prstGeom>
        </p:spPr>
      </p:pic>
      <p:pic>
        <p:nvPicPr>
          <p:cNvPr id="9" name="Imagen 8">
            <a:extLst>
              <a:ext uri="{FF2B5EF4-FFF2-40B4-BE49-F238E27FC236}">
                <a16:creationId xmlns:a16="http://schemas.microsoft.com/office/drawing/2014/main" id="{A32E265E-1028-0406-888A-0D67CD0FBE74}"/>
              </a:ext>
            </a:extLst>
          </p:cNvPr>
          <p:cNvPicPr>
            <a:picLocks noChangeAspect="1"/>
          </p:cNvPicPr>
          <p:nvPr/>
        </p:nvPicPr>
        <p:blipFill>
          <a:blip r:embed="rId5"/>
          <a:stretch>
            <a:fillRect/>
          </a:stretch>
        </p:blipFill>
        <p:spPr>
          <a:xfrm>
            <a:off x="904641" y="3133809"/>
            <a:ext cx="2400635" cy="2534004"/>
          </a:xfrm>
          <a:prstGeom prst="rect">
            <a:avLst/>
          </a:prstGeom>
        </p:spPr>
      </p:pic>
    </p:spTree>
    <p:extLst>
      <p:ext uri="{BB962C8B-B14F-4D97-AF65-F5344CB8AC3E}">
        <p14:creationId xmlns:p14="http://schemas.microsoft.com/office/powerpoint/2010/main" val="40744409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0930E25-A041-41F2-C24E-7EF4658FE88B}"/>
              </a:ext>
            </a:extLst>
          </p:cNvPr>
          <p:cNvPicPr>
            <a:picLocks noChangeAspect="1"/>
          </p:cNvPicPr>
          <p:nvPr/>
        </p:nvPicPr>
        <p:blipFill>
          <a:blip r:embed="rId3"/>
          <a:stretch>
            <a:fillRect/>
          </a:stretch>
        </p:blipFill>
        <p:spPr>
          <a:xfrm>
            <a:off x="1432912" y="0"/>
            <a:ext cx="9326176" cy="6858000"/>
          </a:xfrm>
          <a:prstGeom prst="rect">
            <a:avLst/>
          </a:prstGeom>
        </p:spPr>
      </p:pic>
    </p:spTree>
    <p:extLst>
      <p:ext uri="{BB962C8B-B14F-4D97-AF65-F5344CB8AC3E}">
        <p14:creationId xmlns:p14="http://schemas.microsoft.com/office/powerpoint/2010/main" val="27154872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443A23-D021-02A2-2472-1EA0C8A17092}"/>
              </a:ext>
            </a:extLst>
          </p:cNvPr>
          <p:cNvSpPr>
            <a:spLocks noGrp="1"/>
          </p:cNvSpPr>
          <p:nvPr>
            <p:ph type="title"/>
          </p:nvPr>
        </p:nvSpPr>
        <p:spPr/>
        <p:txBody>
          <a:bodyPr/>
          <a:lstStyle/>
          <a:p>
            <a:endParaRPr lang="es-EC"/>
          </a:p>
        </p:txBody>
      </p:sp>
      <p:pic>
        <p:nvPicPr>
          <p:cNvPr id="9" name="Marcador de contenido 8">
            <a:extLst>
              <a:ext uri="{FF2B5EF4-FFF2-40B4-BE49-F238E27FC236}">
                <a16:creationId xmlns:a16="http://schemas.microsoft.com/office/drawing/2014/main" id="{82B5A23A-D800-F37E-3F14-6FF6B7E20A39}"/>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1" y="0"/>
            <a:ext cx="12191999" cy="6858000"/>
          </a:xfrm>
        </p:spPr>
      </p:pic>
    </p:spTree>
    <p:extLst>
      <p:ext uri="{BB962C8B-B14F-4D97-AF65-F5344CB8AC3E}">
        <p14:creationId xmlns:p14="http://schemas.microsoft.com/office/powerpoint/2010/main" val="1671716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3268346D-5E77-4906-AC8D-57FB88F11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4E8908C-25E1-1EB0-0A48-6E27075AB0B7}"/>
              </a:ext>
            </a:extLst>
          </p:cNvPr>
          <p:cNvSpPr>
            <a:spLocks noGrp="1"/>
          </p:cNvSpPr>
          <p:nvPr>
            <p:ph type="title"/>
          </p:nvPr>
        </p:nvSpPr>
        <p:spPr>
          <a:xfrm>
            <a:off x="7112369" y="536575"/>
            <a:ext cx="4078800" cy="1453003"/>
          </a:xfrm>
        </p:spPr>
        <p:txBody>
          <a:bodyPr wrap="square" anchor="b">
            <a:normAutofit/>
          </a:bodyPr>
          <a:lstStyle/>
          <a:p>
            <a:pPr algn="ctr"/>
            <a:endParaRPr lang="es-EC"/>
          </a:p>
        </p:txBody>
      </p:sp>
      <p:sp>
        <p:nvSpPr>
          <p:cNvPr id="18" name="Rectangle 17">
            <a:extLst>
              <a:ext uri="{FF2B5EF4-FFF2-40B4-BE49-F238E27FC236}">
                <a16:creationId xmlns:a16="http://schemas.microsoft.com/office/drawing/2014/main" id="{4168C6BE-41CC-4C4D-850F-F82321AE7B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alpha val="20000"/>
                </a:schemeClr>
              </a:solidFill>
            </a:endParaRPr>
          </a:p>
        </p:txBody>
      </p:sp>
      <p:pic>
        <p:nvPicPr>
          <p:cNvPr id="9" name="Marcador de contenido 8">
            <a:extLst>
              <a:ext uri="{FF2B5EF4-FFF2-40B4-BE49-F238E27FC236}">
                <a16:creationId xmlns:a16="http://schemas.microsoft.com/office/drawing/2014/main" id="{4051B841-70EE-EB5C-95D9-3A96B650A025}"/>
              </a:ext>
            </a:extLst>
          </p:cNvPr>
          <p:cNvPicPr>
            <a:picLocks noChangeAspect="1"/>
          </p:cNvPicPr>
          <p:nvPr/>
        </p:nvPicPr>
        <p:blipFill>
          <a:blip r:embed="rId3"/>
          <a:stretch>
            <a:fillRect/>
          </a:stretch>
        </p:blipFill>
        <p:spPr>
          <a:xfrm>
            <a:off x="6685072" y="292383"/>
            <a:ext cx="4917856" cy="2754000"/>
          </a:xfrm>
          <a:prstGeom prst="rect">
            <a:avLst/>
          </a:prstGeom>
        </p:spPr>
      </p:pic>
      <p:cxnSp>
        <p:nvCxnSpPr>
          <p:cNvPr id="26" name="Straight Connector 19">
            <a:extLst>
              <a:ext uri="{FF2B5EF4-FFF2-40B4-BE49-F238E27FC236}">
                <a16:creationId xmlns:a16="http://schemas.microsoft.com/office/drawing/2014/main" id="{4CBC1FDF-AE13-4731-B38F-2761BDFDBB0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81769" y="2428148"/>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Imagen 14">
            <a:extLst>
              <a:ext uri="{FF2B5EF4-FFF2-40B4-BE49-F238E27FC236}">
                <a16:creationId xmlns:a16="http://schemas.microsoft.com/office/drawing/2014/main" id="{2F0F027F-2080-18FC-9C98-BD00F68AAF61}"/>
              </a:ext>
            </a:extLst>
          </p:cNvPr>
          <p:cNvPicPr>
            <a:picLocks noChangeAspect="1"/>
          </p:cNvPicPr>
          <p:nvPr/>
        </p:nvPicPr>
        <p:blipFill>
          <a:blip r:embed="rId4"/>
          <a:stretch>
            <a:fillRect/>
          </a:stretch>
        </p:blipFill>
        <p:spPr>
          <a:xfrm>
            <a:off x="11502" y="0"/>
            <a:ext cx="6290377" cy="6858000"/>
          </a:xfrm>
          <a:prstGeom prst="rect">
            <a:avLst/>
          </a:prstGeom>
        </p:spPr>
      </p:pic>
      <p:pic>
        <p:nvPicPr>
          <p:cNvPr id="29" name="Imagen 28">
            <a:extLst>
              <a:ext uri="{FF2B5EF4-FFF2-40B4-BE49-F238E27FC236}">
                <a16:creationId xmlns:a16="http://schemas.microsoft.com/office/drawing/2014/main" id="{DA75D2B8-C1F5-9C2F-DDCB-D2BFDCE0A40D}"/>
              </a:ext>
            </a:extLst>
          </p:cNvPr>
          <p:cNvPicPr>
            <a:picLocks noChangeAspect="1"/>
          </p:cNvPicPr>
          <p:nvPr/>
        </p:nvPicPr>
        <p:blipFill>
          <a:blip r:embed="rId5"/>
          <a:stretch>
            <a:fillRect/>
          </a:stretch>
        </p:blipFill>
        <p:spPr>
          <a:xfrm>
            <a:off x="7650216" y="3141234"/>
            <a:ext cx="2987567" cy="3621914"/>
          </a:xfrm>
          <a:prstGeom prst="rect">
            <a:avLst/>
          </a:prstGeom>
        </p:spPr>
      </p:pic>
    </p:spTree>
    <p:extLst>
      <p:ext uri="{BB962C8B-B14F-4D97-AF65-F5344CB8AC3E}">
        <p14:creationId xmlns:p14="http://schemas.microsoft.com/office/powerpoint/2010/main" val="1405886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94E505-406D-8716-D099-56E2F80BB41B}"/>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4C50BF9E-6F79-F0BC-DCD4-A40BA407D501}"/>
              </a:ext>
            </a:extLst>
          </p:cNvPr>
          <p:cNvSpPr>
            <a:spLocks noGrp="1"/>
          </p:cNvSpPr>
          <p:nvPr>
            <p:ph idx="1"/>
          </p:nvPr>
        </p:nvSpPr>
        <p:spPr/>
        <p:txBody>
          <a:bodyPr/>
          <a:lstStyle/>
          <a:p>
            <a:endParaRPr lang="es-EC"/>
          </a:p>
        </p:txBody>
      </p:sp>
      <p:pic>
        <p:nvPicPr>
          <p:cNvPr id="7" name="Imagen 6">
            <a:extLst>
              <a:ext uri="{FF2B5EF4-FFF2-40B4-BE49-F238E27FC236}">
                <a16:creationId xmlns:a16="http://schemas.microsoft.com/office/drawing/2014/main" id="{86624CB0-FB9D-59AD-6C82-49437A8A3671}"/>
              </a:ext>
            </a:extLst>
          </p:cNvPr>
          <p:cNvPicPr>
            <a:picLocks noChangeAspect="1"/>
          </p:cNvPicPr>
          <p:nvPr/>
        </p:nvPicPr>
        <p:blipFill>
          <a:blip r:embed="rId3"/>
          <a:stretch>
            <a:fillRect/>
          </a:stretch>
        </p:blipFill>
        <p:spPr>
          <a:xfrm>
            <a:off x="747289" y="0"/>
            <a:ext cx="10697421" cy="6858000"/>
          </a:xfrm>
          <a:prstGeom prst="rect">
            <a:avLst/>
          </a:prstGeom>
        </p:spPr>
      </p:pic>
    </p:spTree>
    <p:extLst>
      <p:ext uri="{BB962C8B-B14F-4D97-AF65-F5344CB8AC3E}">
        <p14:creationId xmlns:p14="http://schemas.microsoft.com/office/powerpoint/2010/main" val="1323109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DFE2F5-FBFD-7D40-12F0-EF24E44E7620}"/>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38147A9F-3394-DC8E-B3DF-5A2929CF77A3}"/>
              </a:ext>
            </a:extLst>
          </p:cNvPr>
          <p:cNvSpPr>
            <a:spLocks noGrp="1"/>
          </p:cNvSpPr>
          <p:nvPr>
            <p:ph idx="1"/>
          </p:nvPr>
        </p:nvSpPr>
        <p:spPr/>
        <p:txBody>
          <a:bodyPr/>
          <a:lstStyle/>
          <a:p>
            <a:endParaRPr lang="es-EC"/>
          </a:p>
        </p:txBody>
      </p:sp>
      <p:pic>
        <p:nvPicPr>
          <p:cNvPr id="5" name="Imagen 4">
            <a:extLst>
              <a:ext uri="{FF2B5EF4-FFF2-40B4-BE49-F238E27FC236}">
                <a16:creationId xmlns:a16="http://schemas.microsoft.com/office/drawing/2014/main" id="{644584B1-95CE-ABFF-7F2C-90C85CDBC354}"/>
              </a:ext>
            </a:extLst>
          </p:cNvPr>
          <p:cNvPicPr>
            <a:picLocks noChangeAspect="1"/>
          </p:cNvPicPr>
          <p:nvPr/>
        </p:nvPicPr>
        <p:blipFill>
          <a:blip r:embed="rId3"/>
          <a:stretch>
            <a:fillRect/>
          </a:stretch>
        </p:blipFill>
        <p:spPr>
          <a:xfrm>
            <a:off x="700500" y="0"/>
            <a:ext cx="10791000" cy="6858000"/>
          </a:xfrm>
          <a:prstGeom prst="rect">
            <a:avLst/>
          </a:prstGeom>
        </p:spPr>
      </p:pic>
    </p:spTree>
    <p:extLst>
      <p:ext uri="{BB962C8B-B14F-4D97-AF65-F5344CB8AC3E}">
        <p14:creationId xmlns:p14="http://schemas.microsoft.com/office/powerpoint/2010/main" val="2622527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F4C9CE-58CD-6FF7-A205-32271CFAA5A6}"/>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D64D9978-D912-3A8A-870F-3273C1A77C70}"/>
              </a:ext>
            </a:extLst>
          </p:cNvPr>
          <p:cNvSpPr>
            <a:spLocks noGrp="1"/>
          </p:cNvSpPr>
          <p:nvPr>
            <p:ph idx="1"/>
          </p:nvPr>
        </p:nvSpPr>
        <p:spPr/>
        <p:txBody>
          <a:bodyPr/>
          <a:lstStyle/>
          <a:p>
            <a:endParaRPr lang="es-EC"/>
          </a:p>
        </p:txBody>
      </p:sp>
      <p:pic>
        <p:nvPicPr>
          <p:cNvPr id="5" name="Imagen 4">
            <a:extLst>
              <a:ext uri="{FF2B5EF4-FFF2-40B4-BE49-F238E27FC236}">
                <a16:creationId xmlns:a16="http://schemas.microsoft.com/office/drawing/2014/main" id="{1551CD4A-E11D-51E6-5AC5-DAEB38D309B2}"/>
              </a:ext>
            </a:extLst>
          </p:cNvPr>
          <p:cNvPicPr>
            <a:picLocks noChangeAspect="1"/>
          </p:cNvPicPr>
          <p:nvPr/>
        </p:nvPicPr>
        <p:blipFill>
          <a:blip r:embed="rId3"/>
          <a:stretch>
            <a:fillRect/>
          </a:stretch>
        </p:blipFill>
        <p:spPr>
          <a:xfrm>
            <a:off x="667130" y="0"/>
            <a:ext cx="10857740" cy="6858000"/>
          </a:xfrm>
          <a:prstGeom prst="rect">
            <a:avLst/>
          </a:prstGeom>
        </p:spPr>
      </p:pic>
    </p:spTree>
    <p:extLst>
      <p:ext uri="{BB962C8B-B14F-4D97-AF65-F5344CB8AC3E}">
        <p14:creationId xmlns:p14="http://schemas.microsoft.com/office/powerpoint/2010/main" val="3003897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66B3DF-B129-070A-97A1-BCC34056CECF}"/>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6C411DF9-A6B9-D533-1B2D-461AAB525B1A}"/>
              </a:ext>
            </a:extLst>
          </p:cNvPr>
          <p:cNvSpPr>
            <a:spLocks noGrp="1"/>
          </p:cNvSpPr>
          <p:nvPr>
            <p:ph idx="1"/>
          </p:nvPr>
        </p:nvSpPr>
        <p:spPr/>
        <p:txBody>
          <a:bodyPr/>
          <a:lstStyle/>
          <a:p>
            <a:endParaRPr lang="es-EC"/>
          </a:p>
        </p:txBody>
      </p:sp>
      <p:pic>
        <p:nvPicPr>
          <p:cNvPr id="7" name="Imagen 6">
            <a:extLst>
              <a:ext uri="{FF2B5EF4-FFF2-40B4-BE49-F238E27FC236}">
                <a16:creationId xmlns:a16="http://schemas.microsoft.com/office/drawing/2014/main" id="{7F3BDBC9-7EF2-AC63-BD87-6BEDD5E65375}"/>
              </a:ext>
            </a:extLst>
          </p:cNvPr>
          <p:cNvPicPr>
            <a:picLocks noChangeAspect="1"/>
          </p:cNvPicPr>
          <p:nvPr/>
        </p:nvPicPr>
        <p:blipFill>
          <a:blip r:embed="rId3"/>
          <a:stretch>
            <a:fillRect/>
          </a:stretch>
        </p:blipFill>
        <p:spPr>
          <a:xfrm>
            <a:off x="779958" y="0"/>
            <a:ext cx="10632084" cy="6858000"/>
          </a:xfrm>
          <a:prstGeom prst="rect">
            <a:avLst/>
          </a:prstGeom>
        </p:spPr>
      </p:pic>
    </p:spTree>
    <p:extLst>
      <p:ext uri="{BB962C8B-B14F-4D97-AF65-F5344CB8AC3E}">
        <p14:creationId xmlns:p14="http://schemas.microsoft.com/office/powerpoint/2010/main" val="2358282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21E0DD-D81A-E226-20CD-87DAF1B4598C}"/>
              </a:ext>
            </a:extLst>
          </p:cNvPr>
          <p:cNvSpPr>
            <a:spLocks noGrp="1"/>
          </p:cNvSpPr>
          <p:nvPr>
            <p:ph type="title"/>
          </p:nvPr>
        </p:nvSpPr>
        <p:spPr>
          <a:xfrm>
            <a:off x="520882" y="88954"/>
            <a:ext cx="7633931" cy="419977"/>
          </a:xfrm>
        </p:spPr>
        <p:txBody>
          <a:bodyPr>
            <a:normAutofit/>
          </a:bodyPr>
          <a:lstStyle/>
          <a:p>
            <a:r>
              <a:rPr lang="es-EC" sz="1600" dirty="0">
                <a:solidFill>
                  <a:schemeClr val="accent1">
                    <a:lumMod val="50000"/>
                  </a:schemeClr>
                </a:solidFill>
                <a:latin typeface="Century Gothic" panose="020B0502020202020204" pitchFamily="34" charset="0"/>
              </a:rPr>
              <a:t>RESUMEN DE INTENCIONES Y ESTRATEGIAS </a:t>
            </a:r>
          </a:p>
        </p:txBody>
      </p:sp>
      <p:pic>
        <p:nvPicPr>
          <p:cNvPr id="17" name="Gráfico 16">
            <a:extLst>
              <a:ext uri="{FF2B5EF4-FFF2-40B4-BE49-F238E27FC236}">
                <a16:creationId xmlns:a16="http://schemas.microsoft.com/office/drawing/2014/main" id="{1985AB9F-D62E-4ABD-6533-A6B7599E580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5598" r="58178"/>
          <a:stretch/>
        </p:blipFill>
        <p:spPr>
          <a:xfrm>
            <a:off x="9520658" y="87848"/>
            <a:ext cx="1791673" cy="1431637"/>
          </a:xfrm>
          <a:prstGeom prst="rect">
            <a:avLst/>
          </a:prstGeom>
        </p:spPr>
      </p:pic>
      <p:pic>
        <p:nvPicPr>
          <p:cNvPr id="39" name="Imagen 38">
            <a:extLst>
              <a:ext uri="{FF2B5EF4-FFF2-40B4-BE49-F238E27FC236}">
                <a16:creationId xmlns:a16="http://schemas.microsoft.com/office/drawing/2014/main" id="{4411DEE3-3C7B-339E-D4FF-AEB29074D73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574" y="557801"/>
            <a:ext cx="8405091" cy="5943370"/>
          </a:xfrm>
          <a:prstGeom prst="rect">
            <a:avLst/>
          </a:prstGeom>
        </p:spPr>
      </p:pic>
      <p:sp>
        <p:nvSpPr>
          <p:cNvPr id="42" name="CuadroTexto 41">
            <a:extLst>
              <a:ext uri="{FF2B5EF4-FFF2-40B4-BE49-F238E27FC236}">
                <a16:creationId xmlns:a16="http://schemas.microsoft.com/office/drawing/2014/main" id="{05989022-8315-87B7-110B-A91A7B7E4702}"/>
              </a:ext>
            </a:extLst>
          </p:cNvPr>
          <p:cNvSpPr txBox="1"/>
          <p:nvPr/>
        </p:nvSpPr>
        <p:spPr>
          <a:xfrm rot="16200000">
            <a:off x="7992608" y="785633"/>
            <a:ext cx="1185116" cy="276999"/>
          </a:xfrm>
          <a:prstGeom prst="rect">
            <a:avLst/>
          </a:prstGeom>
          <a:noFill/>
        </p:spPr>
        <p:txBody>
          <a:bodyPr wrap="square" rtlCol="0">
            <a:spAutoFit/>
          </a:bodyPr>
          <a:lstStyle/>
          <a:p>
            <a:r>
              <a:rPr lang="pt-BR" sz="1200" dirty="0">
                <a:solidFill>
                  <a:schemeClr val="accent1">
                    <a:lumMod val="50000"/>
                  </a:schemeClr>
                </a:solidFill>
              </a:rPr>
              <a:t>1. COHESIÓN </a:t>
            </a:r>
            <a:endParaRPr lang="es-EC" sz="1200" dirty="0">
              <a:solidFill>
                <a:schemeClr val="accent1">
                  <a:lumMod val="50000"/>
                </a:schemeClr>
              </a:solidFill>
            </a:endParaRPr>
          </a:p>
        </p:txBody>
      </p:sp>
      <p:sp>
        <p:nvSpPr>
          <p:cNvPr id="44" name="CuadroTexto 43">
            <a:extLst>
              <a:ext uri="{FF2B5EF4-FFF2-40B4-BE49-F238E27FC236}">
                <a16:creationId xmlns:a16="http://schemas.microsoft.com/office/drawing/2014/main" id="{A56395B2-8FD4-12DB-5CAF-DE59513BBE2B}"/>
              </a:ext>
            </a:extLst>
          </p:cNvPr>
          <p:cNvSpPr txBox="1"/>
          <p:nvPr/>
        </p:nvSpPr>
        <p:spPr>
          <a:xfrm rot="16200000">
            <a:off x="7992608" y="4849914"/>
            <a:ext cx="1185116" cy="276999"/>
          </a:xfrm>
          <a:prstGeom prst="rect">
            <a:avLst/>
          </a:prstGeom>
          <a:noFill/>
        </p:spPr>
        <p:txBody>
          <a:bodyPr wrap="square" rtlCol="0">
            <a:spAutoFit/>
          </a:bodyPr>
          <a:lstStyle/>
          <a:p>
            <a:r>
              <a:rPr lang="pt-BR" sz="1200" dirty="0">
                <a:solidFill>
                  <a:schemeClr val="accent1">
                    <a:lumMod val="50000"/>
                  </a:schemeClr>
                </a:solidFill>
              </a:rPr>
              <a:t>4. USUARIOS</a:t>
            </a:r>
            <a:endParaRPr lang="es-EC" sz="1200" dirty="0">
              <a:solidFill>
                <a:schemeClr val="accent1">
                  <a:lumMod val="50000"/>
                </a:schemeClr>
              </a:solidFill>
            </a:endParaRPr>
          </a:p>
        </p:txBody>
      </p:sp>
      <p:sp>
        <p:nvSpPr>
          <p:cNvPr id="50" name="CuadroTexto 49">
            <a:extLst>
              <a:ext uri="{FF2B5EF4-FFF2-40B4-BE49-F238E27FC236}">
                <a16:creationId xmlns:a16="http://schemas.microsoft.com/office/drawing/2014/main" id="{8523E200-FB5D-0809-0581-26830F6FB975}"/>
              </a:ext>
            </a:extLst>
          </p:cNvPr>
          <p:cNvSpPr txBox="1"/>
          <p:nvPr/>
        </p:nvSpPr>
        <p:spPr>
          <a:xfrm rot="16200000">
            <a:off x="8038778" y="1971248"/>
            <a:ext cx="1185116" cy="461665"/>
          </a:xfrm>
          <a:prstGeom prst="rect">
            <a:avLst/>
          </a:prstGeom>
          <a:noFill/>
        </p:spPr>
        <p:txBody>
          <a:bodyPr wrap="square" rtlCol="0">
            <a:spAutoFit/>
          </a:bodyPr>
          <a:lstStyle/>
          <a:p>
            <a:r>
              <a:rPr lang="pt-BR" sz="1200" dirty="0">
                <a:solidFill>
                  <a:schemeClr val="accent1">
                    <a:lumMod val="50000"/>
                  </a:schemeClr>
                </a:solidFill>
              </a:rPr>
              <a:t>2. VISUALES Y TOPOGRAFÍA</a:t>
            </a:r>
            <a:endParaRPr lang="es-EC" sz="1200" dirty="0">
              <a:solidFill>
                <a:schemeClr val="accent1">
                  <a:lumMod val="50000"/>
                </a:schemeClr>
              </a:solidFill>
            </a:endParaRPr>
          </a:p>
        </p:txBody>
      </p:sp>
      <p:sp>
        <p:nvSpPr>
          <p:cNvPr id="52" name="CuadroTexto 51">
            <a:extLst>
              <a:ext uri="{FF2B5EF4-FFF2-40B4-BE49-F238E27FC236}">
                <a16:creationId xmlns:a16="http://schemas.microsoft.com/office/drawing/2014/main" id="{B064198A-6803-0FE9-9483-AAAC4664C6C7}"/>
              </a:ext>
            </a:extLst>
          </p:cNvPr>
          <p:cNvSpPr txBox="1"/>
          <p:nvPr/>
        </p:nvSpPr>
        <p:spPr>
          <a:xfrm rot="16200000">
            <a:off x="7898692" y="3435445"/>
            <a:ext cx="1557616" cy="461665"/>
          </a:xfrm>
          <a:prstGeom prst="rect">
            <a:avLst/>
          </a:prstGeom>
          <a:noFill/>
        </p:spPr>
        <p:txBody>
          <a:bodyPr wrap="square" rtlCol="0">
            <a:spAutoFit/>
          </a:bodyPr>
          <a:lstStyle/>
          <a:p>
            <a:r>
              <a:rPr lang="pt-BR" sz="1200" dirty="0">
                <a:solidFill>
                  <a:schemeClr val="accent1">
                    <a:lumMod val="50000"/>
                  </a:schemeClr>
                </a:solidFill>
              </a:rPr>
              <a:t>3. ASOLEAMIENTO Y ÁREAS VERDES</a:t>
            </a:r>
            <a:endParaRPr lang="es-EC" sz="1200" dirty="0">
              <a:solidFill>
                <a:schemeClr val="accent1">
                  <a:lumMod val="50000"/>
                </a:schemeClr>
              </a:solidFill>
            </a:endParaRPr>
          </a:p>
        </p:txBody>
      </p:sp>
      <p:sp>
        <p:nvSpPr>
          <p:cNvPr id="54" name="CuadroTexto 53">
            <a:extLst>
              <a:ext uri="{FF2B5EF4-FFF2-40B4-BE49-F238E27FC236}">
                <a16:creationId xmlns:a16="http://schemas.microsoft.com/office/drawing/2014/main" id="{88483B1E-E1BB-2D5E-A1CB-804828E7F5F9}"/>
              </a:ext>
            </a:extLst>
          </p:cNvPr>
          <p:cNvSpPr txBox="1"/>
          <p:nvPr/>
        </p:nvSpPr>
        <p:spPr>
          <a:xfrm rot="16200000">
            <a:off x="7948176" y="6079462"/>
            <a:ext cx="1273979" cy="276999"/>
          </a:xfrm>
          <a:prstGeom prst="rect">
            <a:avLst/>
          </a:prstGeom>
          <a:noFill/>
        </p:spPr>
        <p:txBody>
          <a:bodyPr wrap="square" rtlCol="0">
            <a:spAutoFit/>
          </a:bodyPr>
          <a:lstStyle/>
          <a:p>
            <a:r>
              <a:rPr lang="pt-BR" sz="1200" dirty="0">
                <a:solidFill>
                  <a:schemeClr val="accent1">
                    <a:lumMod val="50000"/>
                  </a:schemeClr>
                </a:solidFill>
              </a:rPr>
              <a:t>5.CONTEXTO</a:t>
            </a:r>
            <a:endParaRPr lang="es-EC" sz="1200" dirty="0">
              <a:solidFill>
                <a:schemeClr val="accent1">
                  <a:lumMod val="50000"/>
                </a:schemeClr>
              </a:solidFill>
            </a:endParaRPr>
          </a:p>
        </p:txBody>
      </p:sp>
    </p:spTree>
    <p:extLst>
      <p:ext uri="{BB962C8B-B14F-4D97-AF65-F5344CB8AC3E}">
        <p14:creationId xmlns:p14="http://schemas.microsoft.com/office/powerpoint/2010/main" val="482100487"/>
      </p:ext>
    </p:extLst>
  </p:cSld>
  <p:clrMapOvr>
    <a:masterClrMapping/>
  </p:clrMapOvr>
</p:sld>
</file>

<file path=ppt/theme/theme1.xml><?xml version="1.0" encoding="utf-8"?>
<a:theme xmlns:a="http://schemas.openxmlformats.org/drawingml/2006/main" name="FrostyVTI">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rosted Leaf">
      <a:majorFont>
        <a:latin typeface="Goudy Old Style"/>
        <a:ea typeface=""/>
        <a:cs typeface=""/>
      </a:majorFont>
      <a:minorFont>
        <a:latin typeface="Avenir Next LT Pr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rostyVTI" id="{DD283BC3-E0B6-4E4B-91CF-F0F54D51BB21}" vid="{3EE220F7-F497-4893-BE1F-7BB1D607421B}"/>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Helado</Template>
  <TotalTime>883</TotalTime>
  <Words>1610</Words>
  <Application>Microsoft Office PowerPoint</Application>
  <PresentationFormat>Panorámica</PresentationFormat>
  <Paragraphs>258</Paragraphs>
  <Slides>36</Slides>
  <Notes>32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Arial</vt:lpstr>
      <vt:lpstr>Avenir Next LT Pro</vt:lpstr>
      <vt:lpstr>Calibri</vt:lpstr>
      <vt:lpstr>Century Gothic</vt:lpstr>
      <vt:lpstr>Goudy Old Style</vt:lpstr>
      <vt:lpstr>TimesNewRomanPSMT</vt:lpstr>
      <vt:lpstr>Wingdings</vt:lpstr>
      <vt:lpstr>FrostyVTI</vt:lpstr>
      <vt:lpstr>Vivienda prefabricada con espacios de interés naturales y edificados en el barrio histórico de Guápulo, Quito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RESUMEN DE INTENCIONES Y ESTRATEGIAS </vt:lpstr>
      <vt:lpstr>CORTE GENERAL</vt:lpstr>
      <vt:lpstr>MATERIALIDAD. SISTEMA CONSTRUCTIVO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Vivienda prefabricada con espacios de interés naturales y edificados en el barrio histórico de Guápulo, Quito</dc:title>
  <dc:creator>Sara Córdova González</dc:creator>
  <cp:lastModifiedBy>Sara Córdova González</cp:lastModifiedBy>
  <cp:revision>12</cp:revision>
  <dcterms:created xsi:type="dcterms:W3CDTF">2023-04-03T22:46:39Z</dcterms:created>
  <dcterms:modified xsi:type="dcterms:W3CDTF">2023-04-04T14:27:02Z</dcterms:modified>
</cp:coreProperties>
</file>