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56" r:id="rId2"/>
    <p:sldId id="257" r:id="rId3"/>
    <p:sldId id="258" r:id="rId4"/>
    <p:sldId id="264" r:id="rId5"/>
    <p:sldId id="265" r:id="rId6"/>
    <p:sldId id="260" r:id="rId7"/>
    <p:sldId id="261" r:id="rId8"/>
    <p:sldId id="266" r:id="rId9"/>
    <p:sldId id="267" r:id="rId10"/>
    <p:sldId id="269" r:id="rId11"/>
    <p:sldId id="270" r:id="rId12"/>
    <p:sldId id="271" r:id="rId13"/>
    <p:sldId id="273" r:id="rId14"/>
    <p:sldId id="272" r:id="rId15"/>
    <p:sldId id="259" r:id="rId16"/>
    <p:sldId id="268" r:id="rId17"/>
    <p:sldId id="263" r:id="rId18"/>
    <p:sldId id="274" r:id="rId19"/>
    <p:sldId id="275" r:id="rId20"/>
    <p:sldId id="276" r:id="rId21"/>
    <p:sldId id="262" r:id="rId22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A78-635C-4598-BCF0-F3432A0433DF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E5830-DA10-448D-94DE-64689730880A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63159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5830-DA10-448D-94DE-64689730880A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4531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94EC53F-66F8-40C5-9CEF-065CB42FD3C2}" type="datetimeFigureOut">
              <a:rPr lang="es-EC" smtClean="0"/>
              <a:t>14/05/2015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5149D9B2-CE06-4019-94DD-488359275EFF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7772400" cy="4571999"/>
          </a:xfrm>
        </p:spPr>
        <p:txBody>
          <a:bodyPr/>
          <a:lstStyle/>
          <a:p>
            <a:pPr algn="ctr"/>
            <a:r>
              <a:rPr lang="es-EC" sz="2000" b="1" dirty="0" smtClean="0">
                <a:latin typeface="+mn-lt"/>
              </a:rPr>
              <a:t>PONTIFICIA UNIVERSIDAD CATÓLICA DEL ECUADOR</a:t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>FACULTAD DE ARQUITECTURA DISEÑO Y ARTES</a:t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>ESCUELA DE ARTES VISUALES</a:t>
            </a:r>
            <a:r>
              <a:rPr lang="es-EC" sz="2000" dirty="0" smtClean="0">
                <a:latin typeface="+mn-lt"/>
              </a:rPr>
              <a:t/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 </a:t>
            </a:r>
            <a:br>
              <a:rPr lang="es-EC" sz="2000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> </a:t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>DISERTACION PREVIA A LA OBTENCION DEL TÍTULO DE</a:t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>LICENCIADO EN ARTES VISUALES</a:t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latin typeface="+mn-lt"/>
              </a:rPr>
              <a:t/>
            </a:r>
            <a:br>
              <a:rPr lang="es-EC" sz="2000" b="1" dirty="0" smtClean="0">
                <a:latin typeface="+mn-lt"/>
              </a:rPr>
            </a:br>
            <a:r>
              <a:rPr lang="es-EC" sz="2000" b="1" dirty="0" smtClean="0">
                <a:solidFill>
                  <a:srgbClr val="C00000"/>
                </a:solidFill>
                <a:latin typeface="+mn-lt"/>
              </a:rPr>
              <a:t>“EL CÓMIC DE FICCIÓN COMO CRÍTICA A LA IDEA DE PROGRESO CAPITALISTA EN LA CIUDAD”</a:t>
            </a:r>
            <a:r>
              <a:rPr lang="es-EC" sz="2000" dirty="0" smtClean="0">
                <a:latin typeface="+mn-lt"/>
              </a:rPr>
              <a:t/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  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 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LEANDRO ISMAEL LINCE VILLACRÉS 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 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DIRECTOR: JAIME SÁNCHEZ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 </a:t>
            </a:r>
            <a:br>
              <a:rPr lang="es-EC" sz="2000" dirty="0" smtClean="0">
                <a:latin typeface="+mn-lt"/>
              </a:rPr>
            </a:br>
            <a:r>
              <a:rPr lang="es-EC" sz="2000" dirty="0" smtClean="0">
                <a:latin typeface="+mn-lt"/>
              </a:rPr>
              <a:t>QUITO, 2015</a:t>
            </a:r>
            <a:r>
              <a:rPr lang="es-EC" sz="2000" dirty="0" smtClean="0"/>
              <a:t/>
            </a:r>
            <a:br>
              <a:rPr lang="es-EC" sz="2000" dirty="0" smtClean="0"/>
            </a:br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4237942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ocuments\clases puce\8vo\Tesis tesis\you think is the end\presentación\pag 70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3" r="2965" b="1"/>
          <a:stretch/>
        </p:blipFill>
        <p:spPr bwMode="auto">
          <a:xfrm>
            <a:off x="611561" y="435429"/>
            <a:ext cx="3336268" cy="522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HP\Documents\2nz\dibujo\bocetos varios\pag 70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7"/>
          <a:stretch/>
        </p:blipFill>
        <p:spPr bwMode="auto">
          <a:xfrm>
            <a:off x="4716016" y="1268760"/>
            <a:ext cx="384741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11561" y="5962339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10 y 11: </a:t>
            </a:r>
            <a:r>
              <a:rPr lang="en-US" sz="1100" dirty="0" err="1" smtClean="0"/>
              <a:t>bocetos</a:t>
            </a:r>
            <a:r>
              <a:rPr lang="en-US" sz="1100" dirty="0" smtClean="0"/>
              <a:t> interior del bus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146451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HP\Documents\clases puce\8vo\Tesis tesis\you think is the end\presentación\pag 7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93136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403648" y="6093296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12:  </a:t>
            </a:r>
            <a:r>
              <a:rPr lang="en-US" sz="1100" dirty="0" err="1" smtClean="0"/>
              <a:t>bocetos</a:t>
            </a:r>
            <a:r>
              <a:rPr lang="en-US" sz="1100" dirty="0" smtClean="0"/>
              <a:t> interior bus, y en la </a:t>
            </a:r>
            <a:r>
              <a:rPr lang="en-US" sz="1100" dirty="0" err="1" smtClean="0"/>
              <a:t>calle</a:t>
            </a:r>
            <a:r>
              <a:rPr lang="en-US" sz="1100" dirty="0" smtClean="0"/>
              <a:t>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222943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ocuments\clases puce\8vo\Tesis tesis\you think is the end\presentación\12-s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53338"/>
            <a:ext cx="4762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P\Documents\clases puce\8vo\Tesis tesis\you think is the end\presentación\screen-shot-2014-09-12-at-12-47-00-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7145997" cy="284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403648" y="615840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13: </a:t>
            </a:r>
            <a:r>
              <a:rPr lang="en-US" sz="1100" i="1" dirty="0" err="1" smtClean="0"/>
              <a:t>Publicidad</a:t>
            </a:r>
            <a:r>
              <a:rPr lang="en-US" sz="1100" i="1" dirty="0" smtClean="0"/>
              <a:t> Sony </a:t>
            </a:r>
            <a:r>
              <a:rPr lang="en-US" sz="1100" i="1" dirty="0" err="1" smtClean="0"/>
              <a:t>Experia</a:t>
            </a:r>
            <a:r>
              <a:rPr lang="en-US" sz="1100" i="1" dirty="0" smtClean="0"/>
              <a:t>,  </a:t>
            </a:r>
            <a:r>
              <a:rPr lang="en-US" sz="1100" i="1" dirty="0" err="1" smtClean="0"/>
              <a:t>Iphone</a:t>
            </a:r>
            <a:r>
              <a:rPr lang="en-US" sz="1100" i="1" dirty="0" smtClean="0"/>
              <a:t> 6</a:t>
            </a:r>
            <a:r>
              <a:rPr lang="en-US" sz="1100" dirty="0" smtClean="0"/>
              <a:t> . Sony industries, apple industries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005569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HP\Documents\2nz\comics\laberinto\bocetos\bocetos07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r="15742" b="19631"/>
          <a:stretch/>
        </p:blipFill>
        <p:spPr bwMode="auto">
          <a:xfrm>
            <a:off x="878533" y="1700808"/>
            <a:ext cx="3307102" cy="2644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 descr="C:\Users\HP\Documents\clases puce\8vo\Tesis tesis\you think is the end\presentación\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" t="7745" r="6447" b="5406"/>
          <a:stretch/>
        </p:blipFill>
        <p:spPr bwMode="auto">
          <a:xfrm>
            <a:off x="4634880" y="1686407"/>
            <a:ext cx="3274694" cy="265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 smtClean="0"/>
              <a:t>Producción:</a:t>
            </a:r>
            <a:endParaRPr lang="es-EC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878533" y="4509120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14:  </a:t>
            </a:r>
            <a:r>
              <a:rPr lang="en-US" sz="1100" dirty="0" err="1" smtClean="0"/>
              <a:t>bocetos</a:t>
            </a:r>
            <a:r>
              <a:rPr lang="en-US" sz="1100" dirty="0" smtClean="0"/>
              <a:t> </a:t>
            </a:r>
            <a:r>
              <a:rPr lang="en-US" sz="1100" dirty="0" err="1" smtClean="0"/>
              <a:t>preliminar</a:t>
            </a:r>
            <a:r>
              <a:rPr lang="en-US" sz="1100" dirty="0" smtClean="0"/>
              <a:t> “Atrancado”pag.20.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602472" y="4512915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15:  </a:t>
            </a:r>
            <a:r>
              <a:rPr lang="en-US" sz="1100" dirty="0" err="1" smtClean="0"/>
              <a:t>viñeta</a:t>
            </a:r>
            <a:r>
              <a:rPr lang="en-US" sz="1100" dirty="0" smtClean="0"/>
              <a:t>  final “Atrancado”pag.20.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1880925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HP\Documents\clases puce\8vo\Tesis tesis\you think is the end\presentación\pag 70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3562133" cy="510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HP\Documents\clases puce\8vo\Tesis tesis\you think is the end\presentación\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3"/>
            <a:ext cx="3608791" cy="510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878533" y="5657453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16:  </a:t>
            </a:r>
            <a:r>
              <a:rPr lang="en-US" sz="1100" dirty="0" err="1" smtClean="0"/>
              <a:t>bocetos</a:t>
            </a:r>
            <a:r>
              <a:rPr lang="en-US" sz="1100" dirty="0" smtClean="0"/>
              <a:t> </a:t>
            </a:r>
            <a:r>
              <a:rPr lang="en-US" sz="1100" dirty="0" err="1" smtClean="0"/>
              <a:t>preliminar</a:t>
            </a:r>
            <a:r>
              <a:rPr lang="en-US" sz="1100" dirty="0" smtClean="0"/>
              <a:t> “</a:t>
            </a:r>
            <a:r>
              <a:rPr lang="en-US" sz="1100" dirty="0" err="1" smtClean="0"/>
              <a:t>Atrancado</a:t>
            </a:r>
            <a:r>
              <a:rPr lang="en-US" sz="1100" dirty="0" smtClean="0"/>
              <a:t>” pag.16.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602472" y="5661248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17:  </a:t>
            </a:r>
            <a:r>
              <a:rPr lang="en-US" sz="1100" dirty="0" err="1" smtClean="0"/>
              <a:t>pagina</a:t>
            </a:r>
            <a:r>
              <a:rPr lang="en-US" sz="1100" dirty="0" smtClean="0"/>
              <a:t>  final “Atrancado”pag.16.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261222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P\Documents\clases puce\8vo\Tesis tesis\you think is the end\presentación\pag 70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87" b="39787"/>
          <a:stretch/>
        </p:blipFill>
        <p:spPr bwMode="auto">
          <a:xfrm>
            <a:off x="179512" y="1196752"/>
            <a:ext cx="3566007" cy="327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HP\Documents\clases puce\8vo\Tesis tesis\you think is the end\presentación\MANO-7-ded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50618"/>
            <a:ext cx="3605146" cy="509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78533" y="5657453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18:  </a:t>
            </a:r>
            <a:r>
              <a:rPr lang="en-US" sz="1100" dirty="0" err="1" smtClean="0"/>
              <a:t>estudio</a:t>
            </a:r>
            <a:r>
              <a:rPr lang="en-US" sz="1100" dirty="0" smtClean="0"/>
              <a:t> </a:t>
            </a:r>
            <a:r>
              <a:rPr lang="en-US" sz="1100" dirty="0" err="1" smtClean="0"/>
              <a:t>preliminar</a:t>
            </a:r>
            <a:r>
              <a:rPr lang="en-US" sz="1100" dirty="0" smtClean="0"/>
              <a:t> “</a:t>
            </a:r>
            <a:r>
              <a:rPr lang="en-US" sz="1100" dirty="0" err="1" smtClean="0"/>
              <a:t>prosélytus</a:t>
            </a:r>
            <a:r>
              <a:rPr lang="en-US" sz="1100" dirty="0" smtClean="0"/>
              <a:t>” pag.1.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788024" y="5661248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19:  </a:t>
            </a:r>
            <a:r>
              <a:rPr lang="en-US" sz="1100" dirty="0" err="1" smtClean="0"/>
              <a:t>pagina</a:t>
            </a:r>
            <a:r>
              <a:rPr lang="en-US" sz="1100" dirty="0" smtClean="0"/>
              <a:t>  final “Prosélytus”pag.1.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098157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HP\Documents\2nz\comics\miedo bus articulado\imagenes expo\pag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70096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HP\Documents\2nz\comics\miedo bus articulado\imagenes expo\pag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43" y="836712"/>
            <a:ext cx="3945021" cy="510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 smtClean="0"/>
              <a:t>Conclusiones</a:t>
            </a:r>
            <a:endParaRPr lang="es-EC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87264" y="6021288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20: </a:t>
            </a:r>
            <a:r>
              <a:rPr lang="en-US" sz="1100" dirty="0" smtClean="0"/>
              <a:t>“</a:t>
            </a:r>
            <a:r>
              <a:rPr lang="en-US" sz="1100" dirty="0" err="1" smtClean="0"/>
              <a:t>Tarifa</a:t>
            </a:r>
            <a:r>
              <a:rPr lang="en-US" sz="1100" dirty="0" smtClean="0"/>
              <a:t> Regular” pag.1-2-3.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148064" y="6021288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21: </a:t>
            </a:r>
            <a:r>
              <a:rPr lang="en-US" sz="1100" dirty="0" smtClean="0"/>
              <a:t>“</a:t>
            </a:r>
            <a:r>
              <a:rPr lang="en-US" sz="1100" dirty="0" err="1" smtClean="0"/>
              <a:t>Tarifa</a:t>
            </a:r>
            <a:r>
              <a:rPr lang="en-US" sz="1100" dirty="0" smtClean="0"/>
              <a:t> Regular” pag.6-7.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1963353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HP\Documents\2nz\comics\Proselytus atrancado regular\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70" y="476672"/>
            <a:ext cx="385030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HP\Documents\2nz\comics\Proselytus atrancado regular\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1"/>
            <a:ext cx="361508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292807" y="6021288"/>
            <a:ext cx="3307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22: </a:t>
            </a:r>
            <a:r>
              <a:rPr lang="en-US" sz="1100" dirty="0" smtClean="0"/>
              <a:t>“</a:t>
            </a:r>
            <a:r>
              <a:rPr lang="en-US" sz="1100" dirty="0" err="1" smtClean="0"/>
              <a:t>Atrancado</a:t>
            </a:r>
            <a:r>
              <a:rPr lang="en-US" sz="1100" dirty="0" smtClean="0"/>
              <a:t>” pag.5.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788024" y="6044371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23: </a:t>
            </a:r>
            <a:r>
              <a:rPr lang="en-US" sz="1100" dirty="0" smtClean="0"/>
              <a:t>“</a:t>
            </a:r>
            <a:r>
              <a:rPr lang="en-US" sz="1100" dirty="0" err="1" smtClean="0"/>
              <a:t>Atrancado</a:t>
            </a:r>
            <a:r>
              <a:rPr lang="en-US" sz="1100" dirty="0" smtClean="0"/>
              <a:t>” pag.19.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2177818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HP\Documents\2nz\comics\Proselytus atrancado regular\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4841"/>
            <a:ext cx="3789700" cy="53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HP\Documents\2nz\comics\Proselytus atrancado regular\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792664" cy="536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23528" y="6044370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24: </a:t>
            </a:r>
            <a:r>
              <a:rPr lang="en-US" sz="1100" dirty="0" smtClean="0"/>
              <a:t>“</a:t>
            </a:r>
            <a:r>
              <a:rPr lang="en-US" sz="1100" dirty="0" err="1" smtClean="0"/>
              <a:t>Prosélytus</a:t>
            </a:r>
            <a:r>
              <a:rPr lang="en-US" sz="1100" dirty="0" smtClean="0"/>
              <a:t> / </a:t>
            </a:r>
            <a:r>
              <a:rPr lang="en-US" sz="1100" dirty="0" err="1" smtClean="0"/>
              <a:t>Refrescante</a:t>
            </a:r>
            <a:r>
              <a:rPr lang="en-US" sz="1100" dirty="0" smtClean="0"/>
              <a:t> </a:t>
            </a:r>
            <a:r>
              <a:rPr lang="en-US" sz="1100" dirty="0" err="1" smtClean="0"/>
              <a:t>seguridad</a:t>
            </a:r>
            <a:r>
              <a:rPr lang="en-US" sz="1100" dirty="0" smtClean="0"/>
              <a:t>” pag.6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716016" y="5981326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25: </a:t>
            </a:r>
            <a:r>
              <a:rPr lang="en-US" sz="1100" dirty="0" smtClean="0"/>
              <a:t>“</a:t>
            </a:r>
            <a:r>
              <a:rPr lang="en-US" sz="1100" dirty="0" err="1" smtClean="0"/>
              <a:t>Prosélytus</a:t>
            </a:r>
            <a:r>
              <a:rPr lang="en-US" sz="1100" dirty="0" smtClean="0"/>
              <a:t> / </a:t>
            </a:r>
            <a:r>
              <a:rPr lang="en-US" sz="1100" dirty="0" err="1" smtClean="0"/>
              <a:t>Refrescante</a:t>
            </a:r>
            <a:r>
              <a:rPr lang="en-US" sz="1100" dirty="0" smtClean="0"/>
              <a:t> </a:t>
            </a:r>
            <a:r>
              <a:rPr lang="en-US" sz="1100" dirty="0" err="1" smtClean="0"/>
              <a:t>seguridad</a:t>
            </a:r>
            <a:r>
              <a:rPr lang="en-US" sz="1100" dirty="0" smtClean="0"/>
              <a:t>” pag.11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925805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P\Documents\2nz\comics\acufeno canino\acufeno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770868" cy="326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HP\Documents\2nz\comics\Calle confusión\finales impresion\pararecopilacion\calle-confucion4-recopilacion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8680"/>
            <a:ext cx="305438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332543" y="5229200"/>
            <a:ext cx="3307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26: </a:t>
            </a:r>
            <a:r>
              <a:rPr lang="en-US" sz="1100" dirty="0" smtClean="0"/>
              <a:t>“</a:t>
            </a:r>
            <a:r>
              <a:rPr lang="en-US" sz="1100" dirty="0" err="1" smtClean="0"/>
              <a:t>Acúfeno</a:t>
            </a:r>
            <a:r>
              <a:rPr lang="en-US" sz="1100" dirty="0" smtClean="0"/>
              <a:t>” pag.8.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508104" y="5275366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27: </a:t>
            </a:r>
            <a:r>
              <a:rPr lang="en-US" sz="1100" dirty="0" smtClean="0"/>
              <a:t>“no he </a:t>
            </a:r>
            <a:r>
              <a:rPr lang="en-US" sz="1100" dirty="0" err="1" smtClean="0"/>
              <a:t>vivido</a:t>
            </a:r>
            <a:r>
              <a:rPr lang="en-US" sz="1100" dirty="0" smtClean="0"/>
              <a:t> </a:t>
            </a:r>
            <a:r>
              <a:rPr lang="en-US" sz="1100" dirty="0" err="1" smtClean="0"/>
              <a:t>tanto</a:t>
            </a:r>
            <a:r>
              <a:rPr lang="en-US" sz="1100" dirty="0" smtClean="0"/>
              <a:t>” pag.4.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  <p:sp>
        <p:nvSpPr>
          <p:cNvPr id="10" name="3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4752528" cy="44609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Posterior a la </a:t>
            </a:r>
            <a:r>
              <a:rPr lang="en-US" sz="2400" dirty="0" err="1" smtClean="0"/>
              <a:t>investigación</a:t>
            </a:r>
            <a:r>
              <a:rPr lang="en-US" sz="2400" dirty="0" smtClean="0"/>
              <a:t> 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325205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5791200" cy="61559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Antecedentes</a:t>
            </a:r>
            <a:r>
              <a:rPr lang="en-US" sz="2800" dirty="0" smtClean="0"/>
              <a:t> </a:t>
            </a:r>
            <a:endParaRPr lang="es-EC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1027" name="Picture 3" descr="C:\Users\HP\Documents\2nz\comics\exonera a cielo abierto\fotos jpg\urbe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81" y="1268760"/>
            <a:ext cx="3384375" cy="46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ocuments\2nz\comics\exonera a cielo abierto\fotos jpg\urbe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196752"/>
            <a:ext cx="3384375" cy="46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34088" y="5942581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1: </a:t>
            </a:r>
            <a:r>
              <a:rPr lang="en-US" sz="1100" dirty="0" err="1" smtClean="0"/>
              <a:t>Exonerado</a:t>
            </a:r>
            <a:r>
              <a:rPr lang="en-US" sz="1100" dirty="0" smtClean="0"/>
              <a:t> a </a:t>
            </a:r>
            <a:r>
              <a:rPr lang="en-US" sz="1100" dirty="0" err="1" smtClean="0"/>
              <a:t>cielo</a:t>
            </a:r>
            <a:r>
              <a:rPr lang="en-US" sz="1100" dirty="0" smtClean="0"/>
              <a:t> </a:t>
            </a:r>
            <a:r>
              <a:rPr lang="en-US" sz="1100" dirty="0" err="1" smtClean="0"/>
              <a:t>abierto</a:t>
            </a:r>
            <a:r>
              <a:rPr lang="en-US" sz="1100" dirty="0" smtClean="0"/>
              <a:t>, pag1.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2013</a:t>
            </a:r>
            <a:endParaRPr lang="es-EC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788023" y="5884803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2: </a:t>
            </a:r>
            <a:r>
              <a:rPr lang="en-US" sz="1100" dirty="0" err="1" smtClean="0"/>
              <a:t>Exonerado</a:t>
            </a:r>
            <a:r>
              <a:rPr lang="en-US" sz="1100" dirty="0" smtClean="0"/>
              <a:t> a </a:t>
            </a:r>
            <a:r>
              <a:rPr lang="en-US" sz="1100" dirty="0" err="1" smtClean="0"/>
              <a:t>cielo</a:t>
            </a:r>
            <a:r>
              <a:rPr lang="en-US" sz="1100" dirty="0" smtClean="0"/>
              <a:t> </a:t>
            </a:r>
            <a:r>
              <a:rPr lang="en-US" sz="1100" dirty="0" err="1" smtClean="0"/>
              <a:t>abierto</a:t>
            </a:r>
            <a:r>
              <a:rPr lang="en-US" sz="1100" dirty="0" smtClean="0"/>
              <a:t>, pag4.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2013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454980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P\Documents\2nz\comics\ONOMATOPEYA, recopilacion\porta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3816119" cy="539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430016" y="5949280"/>
            <a:ext cx="330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28: </a:t>
            </a:r>
            <a:r>
              <a:rPr lang="en-US" sz="1100" dirty="0" err="1" smtClean="0"/>
              <a:t>Portada</a:t>
            </a:r>
            <a:r>
              <a:rPr lang="en-US" sz="1100" dirty="0" smtClean="0"/>
              <a:t> “</a:t>
            </a:r>
            <a:r>
              <a:rPr lang="en-US" sz="1100" dirty="0" err="1" smtClean="0"/>
              <a:t>Onomatopeyas</a:t>
            </a:r>
            <a:r>
              <a:rPr lang="en-US" sz="1100" dirty="0" smtClean="0"/>
              <a:t>”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2015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46790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980728"/>
            <a:ext cx="7620000" cy="5361459"/>
          </a:xfrm>
        </p:spPr>
        <p:txBody>
          <a:bodyPr>
            <a:normAutofit fontScale="25000" lnSpcReduction="20000"/>
          </a:bodyPr>
          <a:lstStyle/>
          <a:p>
            <a:r>
              <a:rPr lang="es-EC" sz="5600" dirty="0" smtClean="0"/>
              <a:t>Arias</a:t>
            </a:r>
            <a:r>
              <a:rPr lang="es-EC" sz="5600" dirty="0"/>
              <a:t>, Diego. (noviembre de 2013). (L. Lince, Entrevistador).</a:t>
            </a:r>
          </a:p>
          <a:p>
            <a:r>
              <a:rPr lang="es-EC" sz="5600" dirty="0" err="1"/>
              <a:t>Bauman</a:t>
            </a:r>
            <a:r>
              <a:rPr lang="es-EC" sz="5600" dirty="0"/>
              <a:t>, </a:t>
            </a:r>
            <a:r>
              <a:rPr lang="es-EC" sz="5600" dirty="0" err="1"/>
              <a:t>Zygmunt</a:t>
            </a:r>
            <a:r>
              <a:rPr lang="es-EC" sz="5600" dirty="0"/>
              <a:t>. (2007). </a:t>
            </a:r>
            <a:r>
              <a:rPr lang="es-EC" sz="5600" i="1" dirty="0"/>
              <a:t>Miedo líquido .</a:t>
            </a:r>
            <a:r>
              <a:rPr lang="es-EC" sz="5600" dirty="0"/>
              <a:t> Barcelona: Paidós Ibérica.</a:t>
            </a:r>
          </a:p>
          <a:p>
            <a:r>
              <a:rPr lang="es-EC" sz="5600" dirty="0" err="1"/>
              <a:t>Dussel</a:t>
            </a:r>
            <a:r>
              <a:rPr lang="es-EC" sz="5600" dirty="0"/>
              <a:t>, Enrique. (1994). </a:t>
            </a:r>
            <a:r>
              <a:rPr lang="es-EC" sz="5600" i="1" dirty="0"/>
              <a:t>1492; el encubrimiento del otro: hacia el origen del mito de la modernidad.</a:t>
            </a:r>
            <a:r>
              <a:rPr lang="es-EC" sz="5600" dirty="0"/>
              <a:t> La Paz: UMSA.</a:t>
            </a:r>
          </a:p>
          <a:p>
            <a:r>
              <a:rPr lang="es-EC" sz="5600" dirty="0" err="1"/>
              <a:t>Gubern</a:t>
            </a:r>
            <a:r>
              <a:rPr lang="es-EC" sz="5600" dirty="0"/>
              <a:t>, Román. (1987). </a:t>
            </a:r>
            <a:r>
              <a:rPr lang="es-EC" sz="5600" i="1" dirty="0"/>
              <a:t>La mirada opulenta Exploración de la </a:t>
            </a:r>
            <a:r>
              <a:rPr lang="es-EC" sz="5600" i="1" dirty="0" err="1"/>
              <a:t>iconosfera</a:t>
            </a:r>
            <a:r>
              <a:rPr lang="es-EC" sz="5600" i="1" dirty="0"/>
              <a:t> contemporánea.</a:t>
            </a:r>
            <a:r>
              <a:rPr lang="es-EC" sz="5600" dirty="0"/>
              <a:t> Barcelona: Gustavo Gili, S.A .</a:t>
            </a:r>
          </a:p>
          <a:p>
            <a:r>
              <a:rPr lang="es-EC" sz="5600" dirty="0" err="1"/>
              <a:t>McCloud</a:t>
            </a:r>
            <a:r>
              <a:rPr lang="es-EC" sz="5600" dirty="0"/>
              <a:t>, Scott. (1995). </a:t>
            </a:r>
            <a:r>
              <a:rPr lang="es-EC" sz="5600" i="1" dirty="0"/>
              <a:t>Como se hace un comic: el arte invisible .</a:t>
            </a:r>
            <a:r>
              <a:rPr lang="es-EC" sz="5600" dirty="0"/>
              <a:t> Barcelona: PURESA, S.A.</a:t>
            </a:r>
          </a:p>
          <a:p>
            <a:r>
              <a:rPr lang="es-EC" sz="5600" dirty="0"/>
              <a:t>Merino, Ana. (2003). </a:t>
            </a:r>
            <a:r>
              <a:rPr lang="es-EC" sz="5600" i="1" dirty="0"/>
              <a:t>El Cómic Hispánico.</a:t>
            </a:r>
            <a:r>
              <a:rPr lang="es-EC" sz="5600" dirty="0"/>
              <a:t> Madrid: Cátedra.</a:t>
            </a:r>
          </a:p>
          <a:p>
            <a:r>
              <a:rPr lang="es-EC" sz="5600" dirty="0" err="1"/>
              <a:t>Moix</a:t>
            </a:r>
            <a:r>
              <a:rPr lang="es-EC" sz="5600" dirty="0"/>
              <a:t>, </a:t>
            </a:r>
            <a:r>
              <a:rPr lang="es-EC" sz="5600" dirty="0" err="1"/>
              <a:t>Terenci</a:t>
            </a:r>
            <a:r>
              <a:rPr lang="es-EC" sz="5600" dirty="0"/>
              <a:t>. (2007). </a:t>
            </a:r>
            <a:r>
              <a:rPr lang="es-EC" sz="5600" i="1" dirty="0"/>
              <a:t>Historia Social del Cómic.</a:t>
            </a:r>
            <a:r>
              <a:rPr lang="es-EC" sz="5600" dirty="0"/>
              <a:t> Barcelona: Bruguera.</a:t>
            </a:r>
          </a:p>
          <a:p>
            <a:r>
              <a:rPr lang="es-EC" sz="5600" dirty="0" err="1"/>
              <a:t>Morin</a:t>
            </a:r>
            <a:r>
              <a:rPr lang="es-EC" sz="5600" dirty="0"/>
              <a:t>, Edgard. (2010). </a:t>
            </a:r>
            <a:r>
              <a:rPr lang="es-EC" sz="5600" i="1" dirty="0"/>
              <a:t>¿Hacia el Abismo?</a:t>
            </a:r>
            <a:r>
              <a:rPr lang="es-EC" sz="5600" dirty="0"/>
              <a:t> Madrid : Espasa.</a:t>
            </a:r>
          </a:p>
          <a:p>
            <a:r>
              <a:rPr lang="en-US" sz="5600" dirty="0" err="1"/>
              <a:t>Pekar</a:t>
            </a:r>
            <a:r>
              <a:rPr lang="en-US" sz="5600" dirty="0"/>
              <a:t>, Harvey, &amp; Crumb, Robert. (2004). </a:t>
            </a:r>
            <a:r>
              <a:rPr lang="en-US" sz="5600" i="1" dirty="0"/>
              <a:t>American Splendor. </a:t>
            </a:r>
            <a:r>
              <a:rPr lang="es-EC" sz="5600" i="1" dirty="0"/>
              <a:t>Los cómics de Bob y </a:t>
            </a:r>
            <a:r>
              <a:rPr lang="es-EC" sz="5600" i="1" dirty="0" err="1"/>
              <a:t>Harv</a:t>
            </a:r>
            <a:r>
              <a:rPr lang="es-EC" sz="5600" i="1" dirty="0"/>
              <a:t>.</a:t>
            </a:r>
            <a:r>
              <a:rPr lang="es-EC" sz="5600" dirty="0"/>
              <a:t> Barcelona: Cúpula.</a:t>
            </a:r>
          </a:p>
          <a:p>
            <a:r>
              <a:rPr lang="es-EC" sz="5600" dirty="0"/>
              <a:t>Pérez, María. (1985). SUPERTIÑOSA ayuda a LOS AGACHADOS...¿Qué pensará MAFALDA? En </a:t>
            </a:r>
            <a:r>
              <a:rPr lang="es-EC" sz="5600" i="1" dirty="0"/>
              <a:t>Anuario de Estudios Centroamericanos, Vol. 11, No. 2 </a:t>
            </a:r>
            <a:r>
              <a:rPr lang="es-EC" sz="5600" dirty="0"/>
              <a:t>(págs. 157-193). Universidad de Costa Rica .</a:t>
            </a:r>
          </a:p>
          <a:p>
            <a:r>
              <a:rPr lang="es-EC" sz="5600" dirty="0" smtClean="0"/>
              <a:t>Traba</a:t>
            </a:r>
            <a:r>
              <a:rPr lang="es-EC" sz="5600" dirty="0"/>
              <a:t>, Marta. (1974). La Cultura de la Resistencia . En F. Alegría, </a:t>
            </a:r>
            <a:r>
              <a:rPr lang="es-EC" sz="5600" i="1" dirty="0"/>
              <a:t>La cultura de la resistencia: En Literatura y praxis en América Latina</a:t>
            </a:r>
            <a:r>
              <a:rPr lang="es-EC" sz="5600" dirty="0"/>
              <a:t> (págs. 49-80). Caracas: Monte Ávila.</a:t>
            </a:r>
          </a:p>
          <a:p>
            <a:r>
              <a:rPr lang="es-EC" sz="5600" dirty="0" err="1"/>
              <a:t>Zunzunegui</a:t>
            </a:r>
            <a:r>
              <a:rPr lang="es-EC" sz="5600" dirty="0"/>
              <a:t>, Santos. (1995). </a:t>
            </a:r>
            <a:r>
              <a:rPr lang="es-EC" sz="5600" i="1" dirty="0"/>
              <a:t>Pensar la imagen .</a:t>
            </a:r>
            <a:r>
              <a:rPr lang="es-EC" sz="5600" dirty="0"/>
              <a:t> Madrid : Cátedra .</a:t>
            </a:r>
          </a:p>
          <a:p>
            <a:endParaRPr lang="es-EC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54359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Bibliografía</a:t>
            </a:r>
            <a:r>
              <a:rPr lang="en-US" sz="2400" dirty="0" smtClean="0"/>
              <a:t> 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296961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2832" y="188640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/>
              <a:t>Referentes artísticos </a:t>
            </a:r>
            <a:endParaRPr lang="es-EC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1043608" y="5998623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600" i="1" dirty="0" smtClean="0"/>
              <a:t>Figura 3</a:t>
            </a:r>
            <a:r>
              <a:rPr lang="es-EC" sz="1600" dirty="0" smtClean="0"/>
              <a:t>: "El </a:t>
            </a:r>
            <a:r>
              <a:rPr lang="es-EC" sz="1600" dirty="0" smtClean="0"/>
              <a:t>baratillo democrático" en ´El Ahuizote´, año1, núm. 8, sábado 15 de julio de 1911.</a:t>
            </a:r>
            <a:endParaRPr lang="es-EC" sz="1600" dirty="0"/>
          </a:p>
        </p:txBody>
      </p:sp>
      <p:pic>
        <p:nvPicPr>
          <p:cNvPr id="7" name="Picture 2" descr="C:\Users\HP\Documents\clases puce\8vo\miniponencia comic latinoamericano\elbaratillodemocraticoenelahuizoteano1num8sabado15djulio19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92" y="908720"/>
            <a:ext cx="6548125" cy="507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72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ocuments\clases puce\8vo\Tesis tesis\you think is the end\presentación\referente cru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2" y="188640"/>
            <a:ext cx="3954775" cy="585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6028204"/>
            <a:ext cx="3528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i="1" dirty="0" smtClean="0"/>
              <a:t>Figura 4</a:t>
            </a:r>
            <a:r>
              <a:rPr lang="es-ES" sz="1600" dirty="0" smtClean="0"/>
              <a:t>: </a:t>
            </a:r>
            <a:r>
              <a:rPr lang="es-ES" sz="1600" dirty="0" smtClean="0"/>
              <a:t>“</a:t>
            </a:r>
            <a:r>
              <a:rPr lang="es-ES" sz="1600" dirty="0" smtClean="0"/>
              <a:t>American </a:t>
            </a:r>
            <a:r>
              <a:rPr lang="es-ES" sz="1600" dirty="0" err="1" smtClean="0"/>
              <a:t>S</a:t>
            </a:r>
            <a:r>
              <a:rPr lang="es-ES" sz="1600" dirty="0" err="1" smtClean="0"/>
              <a:t>plendor</a:t>
            </a:r>
            <a:r>
              <a:rPr lang="es-ES" sz="1600" dirty="0" smtClean="0"/>
              <a:t>”</a:t>
            </a:r>
            <a:r>
              <a:rPr lang="es-ES" sz="1600" dirty="0" smtClean="0"/>
              <a:t> Harvey </a:t>
            </a:r>
            <a:r>
              <a:rPr lang="es-ES" sz="1600" dirty="0" err="1" smtClean="0"/>
              <a:t>Pekar</a:t>
            </a:r>
            <a:r>
              <a:rPr lang="es-ES" sz="1600" dirty="0" smtClean="0"/>
              <a:t>, Robert </a:t>
            </a:r>
            <a:r>
              <a:rPr lang="es-ES" sz="1600" dirty="0" err="1" smtClean="0"/>
              <a:t>Crumb</a:t>
            </a:r>
            <a:r>
              <a:rPr lang="es-ES" sz="1600" dirty="0" smtClean="0"/>
              <a:t> 1979</a:t>
            </a:r>
            <a:endParaRPr lang="es-EC" sz="1600" dirty="0"/>
          </a:p>
        </p:txBody>
      </p:sp>
      <p:pic>
        <p:nvPicPr>
          <p:cNvPr id="4098" name="Picture 2" descr="C:\Users\HP\Documents\clases puce\8vo\miniponencia comic latinoamericano\e01ho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64" y="301600"/>
            <a:ext cx="3662168" cy="564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798264" y="6035656"/>
            <a:ext cx="37360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i="1" dirty="0" smtClean="0"/>
              <a:t>Figura 5: </a:t>
            </a:r>
            <a:r>
              <a:rPr lang="es-ES" sz="1600" dirty="0"/>
              <a:t>portada “El fracaso de la educación en México” </a:t>
            </a:r>
            <a:r>
              <a:rPr lang="es-ES" sz="1600" dirty="0" err="1"/>
              <a:t>Rius</a:t>
            </a:r>
            <a:r>
              <a:rPr lang="es-ES" sz="1600" dirty="0"/>
              <a:t> 1987 </a:t>
            </a:r>
            <a:endParaRPr lang="es-EC" sz="1600" dirty="0"/>
          </a:p>
        </p:txBody>
      </p:sp>
    </p:spTree>
    <p:extLst>
      <p:ext uri="{BB962C8B-B14F-4D97-AF65-F5344CB8AC3E}">
        <p14:creationId xmlns:p14="http://schemas.microsoft.com/office/powerpoint/2010/main" val="77121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5999649"/>
            <a:ext cx="110777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i="1" dirty="0" smtClean="0"/>
              <a:t>Figura 6: </a:t>
            </a:r>
            <a:r>
              <a:rPr lang="es-ES" sz="1600" dirty="0" smtClean="0"/>
              <a:t>Fragmento </a:t>
            </a:r>
            <a:r>
              <a:rPr lang="es-ES" sz="1600" dirty="0"/>
              <a:t>“El Espejo Humeante”_ Eduardo </a:t>
            </a:r>
            <a:r>
              <a:rPr lang="es-ES" sz="1600" dirty="0" err="1"/>
              <a:t>Villacís</a:t>
            </a:r>
            <a:r>
              <a:rPr lang="es-ES" sz="1600" dirty="0"/>
              <a:t> 2007 </a:t>
            </a:r>
            <a:endParaRPr lang="es-EC" dirty="0"/>
          </a:p>
        </p:txBody>
      </p:sp>
      <p:pic>
        <p:nvPicPr>
          <p:cNvPr id="5" name="Picture 3" descr="C:\Users\HP\Documents\clases puce\8vo\miniponencia comic latinoamericano\44119da6a2cc970e4c68f0f13321d8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47712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54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37308"/>
            <a:ext cx="3168352" cy="518457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s-ES" sz="3000" dirty="0"/>
              <a:t>Teoría e Historia del cómic:</a:t>
            </a:r>
            <a:endParaRPr lang="es-EC" sz="3000" dirty="0"/>
          </a:p>
          <a:p>
            <a:pPr>
              <a:lnSpc>
                <a:spcPct val="120000"/>
              </a:lnSpc>
            </a:pPr>
            <a:r>
              <a:rPr lang="es-ES" sz="3000" b="0" dirty="0"/>
              <a:t>Scott </a:t>
            </a:r>
            <a:r>
              <a:rPr lang="es-ES" sz="3000" b="0" dirty="0" err="1"/>
              <a:t>McCloud</a:t>
            </a:r>
            <a:r>
              <a:rPr lang="es-ES" sz="3000" b="0" dirty="0"/>
              <a:t>: Como se hace un comic: el arte invisible  (1995)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b="0" dirty="0"/>
              <a:t>Ana Merino: El cómic Hispánico (2003)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b="0" dirty="0" err="1"/>
              <a:t>Terenci</a:t>
            </a:r>
            <a:r>
              <a:rPr lang="es-ES" sz="3000" b="0" dirty="0"/>
              <a:t> </a:t>
            </a:r>
            <a:r>
              <a:rPr lang="es-ES" sz="3000" b="0" dirty="0" err="1"/>
              <a:t>Moix</a:t>
            </a:r>
            <a:r>
              <a:rPr lang="es-ES" sz="3000" b="0" dirty="0"/>
              <a:t> : Historia Social del Cómic (2007)  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b="0" dirty="0"/>
              <a:t> 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dirty="0"/>
              <a:t>Definición de la </a:t>
            </a:r>
            <a:r>
              <a:rPr lang="es-ES" sz="3000" dirty="0" smtClean="0"/>
              <a:t>modernidad y el miedo contemporáneo: </a:t>
            </a:r>
            <a:endParaRPr lang="es-EC" sz="3000" dirty="0"/>
          </a:p>
          <a:p>
            <a:pPr>
              <a:lnSpc>
                <a:spcPct val="120000"/>
              </a:lnSpc>
            </a:pPr>
            <a:r>
              <a:rPr lang="es-ES" sz="3000" b="0" dirty="0"/>
              <a:t>Enrique </a:t>
            </a:r>
            <a:r>
              <a:rPr lang="es-ES" sz="3000" b="0" dirty="0" err="1"/>
              <a:t>Dussel</a:t>
            </a:r>
            <a:r>
              <a:rPr lang="es-ES" sz="3000" b="0" dirty="0"/>
              <a:t>: 1492; el encumbramiento del otro, hacia el origen del mito de la modernidad (1994). 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b="0" dirty="0"/>
              <a:t>Edgar </a:t>
            </a:r>
            <a:r>
              <a:rPr lang="es-ES" sz="3000" b="0" dirty="0" err="1"/>
              <a:t>Morin</a:t>
            </a:r>
            <a:r>
              <a:rPr lang="es-ES" sz="3000" b="0" dirty="0"/>
              <a:t>: ¿Hacia el abismo?(2010)</a:t>
            </a:r>
            <a:endParaRPr lang="es-EC" sz="3000" b="0" dirty="0"/>
          </a:p>
          <a:p>
            <a:pPr>
              <a:lnSpc>
                <a:spcPct val="120000"/>
              </a:lnSpc>
            </a:pPr>
            <a:r>
              <a:rPr lang="es-ES" sz="3000" b="0" dirty="0" err="1" smtClean="0"/>
              <a:t>Zygmunt</a:t>
            </a:r>
            <a:r>
              <a:rPr lang="es-ES" sz="3000" b="0" dirty="0" smtClean="0"/>
              <a:t> </a:t>
            </a:r>
            <a:r>
              <a:rPr lang="es-ES" sz="3000" b="0" dirty="0" err="1"/>
              <a:t>Bauman</a:t>
            </a:r>
            <a:r>
              <a:rPr lang="es-ES" sz="3000" b="0" dirty="0"/>
              <a:t> Miedo líquido (2007)</a:t>
            </a:r>
            <a:endParaRPr lang="es-EC" sz="3000" b="0" dirty="0"/>
          </a:p>
          <a:p>
            <a:endParaRPr lang="es-EC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70"/>
          <a:stretch/>
        </p:blipFill>
        <p:spPr>
          <a:xfrm>
            <a:off x="3563888" y="548680"/>
            <a:ext cx="5348078" cy="547180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/>
              <a:t>Referentes </a:t>
            </a:r>
            <a:r>
              <a:rPr lang="es-ES" sz="2800" dirty="0" smtClean="0"/>
              <a:t>Teóricos</a:t>
            </a:r>
            <a:endParaRPr lang="es-EC" sz="2800" dirty="0"/>
          </a:p>
        </p:txBody>
      </p:sp>
      <p:sp>
        <p:nvSpPr>
          <p:cNvPr id="5" name="4 Rectángulo"/>
          <p:cNvSpPr/>
          <p:nvPr/>
        </p:nvSpPr>
        <p:spPr>
          <a:xfrm>
            <a:off x="3779912" y="6020486"/>
            <a:ext cx="45720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s-ES" sz="1600" b="0" dirty="0" smtClean="0"/>
              <a:t>Figura 7 : </a:t>
            </a:r>
            <a:r>
              <a:rPr lang="es-ES" sz="1600" b="0" dirty="0" err="1" smtClean="0"/>
              <a:t>Pag</a:t>
            </a:r>
            <a:r>
              <a:rPr lang="es-ES" sz="1600" b="0" dirty="0" smtClean="0"/>
              <a:t> 92. </a:t>
            </a:r>
            <a:r>
              <a:rPr lang="es-ES" sz="1600" dirty="0" smtClean="0"/>
              <a:t>“</a:t>
            </a:r>
            <a:r>
              <a:rPr lang="es-ES" sz="1600" b="0" dirty="0" smtClean="0"/>
              <a:t>Como se hace un comic: el arte invisible</a:t>
            </a:r>
            <a:r>
              <a:rPr lang="es-ES" sz="1600" dirty="0"/>
              <a:t> </a:t>
            </a:r>
            <a:r>
              <a:rPr lang="es-ES" sz="1600" dirty="0" smtClean="0"/>
              <a:t>“”.</a:t>
            </a:r>
            <a:r>
              <a:rPr lang="es-ES" sz="1600" b="0" dirty="0" smtClean="0"/>
              <a:t> Scott </a:t>
            </a:r>
            <a:r>
              <a:rPr lang="es-ES" sz="1600" b="0" dirty="0" err="1" smtClean="0"/>
              <a:t>McCloud</a:t>
            </a:r>
            <a:r>
              <a:rPr lang="es-ES" sz="1600" b="0" dirty="0" smtClean="0"/>
              <a:t>:  (1995)</a:t>
            </a:r>
            <a:endParaRPr lang="es-EC" sz="1600" b="0" dirty="0"/>
          </a:p>
        </p:txBody>
      </p:sp>
    </p:spTree>
    <p:extLst>
      <p:ext uri="{BB962C8B-B14F-4D97-AF65-F5344CB8AC3E}">
        <p14:creationId xmlns:p14="http://schemas.microsoft.com/office/powerpoint/2010/main" val="1911490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 smtClean="0"/>
              <a:t>Metodología</a:t>
            </a:r>
            <a:endParaRPr lang="es-EC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7620000" cy="4373563"/>
          </a:xfrm>
        </p:spPr>
        <p:txBody>
          <a:bodyPr>
            <a:normAutofit/>
          </a:bodyPr>
          <a:lstStyle/>
          <a:p>
            <a:r>
              <a:rPr lang="es-ES" dirty="0" smtClean="0"/>
              <a:t>Delimitación </a:t>
            </a:r>
            <a:r>
              <a:rPr lang="es-ES" dirty="0"/>
              <a:t>de la investigación</a:t>
            </a:r>
            <a:endParaRPr lang="es-EC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b="0" dirty="0"/>
              <a:t>Miedo en el transporte público.</a:t>
            </a:r>
            <a:endParaRPr lang="es-EC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b="0" dirty="0"/>
              <a:t>Promesas de progreso y seguridad en la campaña electoral de Febrero del 2014 </a:t>
            </a:r>
            <a:endParaRPr lang="es-EC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b="0" dirty="0"/>
              <a:t>Promesas de progreso y seguridad en publicidad de productos tecnológicos.</a:t>
            </a:r>
            <a:endParaRPr lang="es-EC" b="0" dirty="0"/>
          </a:p>
          <a:p>
            <a:r>
              <a:rPr lang="es-ES" dirty="0" smtClean="0"/>
              <a:t>Insumos:</a:t>
            </a:r>
            <a:r>
              <a:rPr lang="es-ES" dirty="0"/>
              <a:t> </a:t>
            </a:r>
            <a:r>
              <a:rPr lang="es-ES" b="0" dirty="0"/>
              <a:t>Fotografía, </a:t>
            </a:r>
            <a:r>
              <a:rPr lang="es-ES" b="0" dirty="0" smtClean="0"/>
              <a:t>dibujos y </a:t>
            </a:r>
            <a:r>
              <a:rPr lang="es-ES" b="0" dirty="0"/>
              <a:t>apuntes literarios</a:t>
            </a:r>
            <a:endParaRPr lang="es-EC" b="0" dirty="0"/>
          </a:p>
          <a:p>
            <a:r>
              <a:rPr lang="es-ES" dirty="0" smtClean="0"/>
              <a:t>Producción: </a:t>
            </a:r>
            <a:r>
              <a:rPr lang="es-ES" b="0" dirty="0"/>
              <a:t>Dibujo, entintado y  digitalización. </a:t>
            </a:r>
            <a:endParaRPr lang="es-EC" b="0" dirty="0"/>
          </a:p>
          <a:p>
            <a:r>
              <a:rPr lang="es-ES" dirty="0" smtClean="0"/>
              <a:t> </a:t>
            </a: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49454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5791200" cy="615598"/>
          </a:xfrm>
        </p:spPr>
        <p:txBody>
          <a:bodyPr>
            <a:normAutofit/>
          </a:bodyPr>
          <a:lstStyle/>
          <a:p>
            <a:r>
              <a:rPr lang="es-ES" sz="2800" dirty="0" smtClean="0"/>
              <a:t>Insumos</a:t>
            </a:r>
            <a:endParaRPr lang="es-EC" sz="2800" dirty="0"/>
          </a:p>
        </p:txBody>
      </p:sp>
      <p:pic>
        <p:nvPicPr>
          <p:cNvPr id="4" name="Picture 2" descr="C:\Users\HP\Documents\2nz\comics\miedo bus articulado\fotos refenciales\M4H01765 (0;00;20;2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740352" cy="435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39552" y="5733256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8: </a:t>
            </a:r>
            <a:r>
              <a:rPr lang="en-US" sz="1100" dirty="0" err="1" smtClean="0"/>
              <a:t>Fotografía</a:t>
            </a:r>
            <a:r>
              <a:rPr lang="en-US" sz="1100" dirty="0" smtClean="0"/>
              <a:t> Av. America y Bolivia Quito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275101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P\Documents\2nz\comics\miedo bus articulado\fotos refenciales\DSC016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956376" cy="447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7544" y="5373216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 smtClean="0"/>
              <a:t>Figura</a:t>
            </a:r>
            <a:r>
              <a:rPr lang="en-US" sz="1100" i="1" dirty="0" smtClean="0"/>
              <a:t> 9: </a:t>
            </a:r>
            <a:r>
              <a:rPr lang="en-US" sz="1100" dirty="0" err="1" smtClean="0"/>
              <a:t>Fotografía</a:t>
            </a:r>
            <a:r>
              <a:rPr lang="en-US" sz="1100" dirty="0" smtClean="0"/>
              <a:t> interior bus </a:t>
            </a:r>
            <a:r>
              <a:rPr lang="en-US" sz="1100" dirty="0" err="1" smtClean="0"/>
              <a:t>articulado</a:t>
            </a:r>
            <a:r>
              <a:rPr lang="en-US" sz="1100" dirty="0" smtClean="0"/>
              <a:t> . Leandro </a:t>
            </a:r>
            <a:r>
              <a:rPr lang="en-US" sz="1100" dirty="0" err="1" smtClean="0"/>
              <a:t>Lince</a:t>
            </a:r>
            <a:r>
              <a:rPr lang="en-US" sz="1100" dirty="0" smtClean="0"/>
              <a:t> 2014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34938949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encial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enc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185</TotalTime>
  <Words>749</Words>
  <Application>Microsoft Office PowerPoint</Application>
  <PresentationFormat>Presentación en pantalla (4:3)</PresentationFormat>
  <Paragraphs>66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Esencial</vt:lpstr>
      <vt:lpstr>PONTIFICIA UNIVERSIDAD CATÓLICA DEL ECUADOR FACULTAD DE ARQUITECTURA DISEÑO Y ARTES ESCUELA DE ARTES VISUALES     DISERTACION PREVIA A LA OBTENCION DEL TÍTULO DE LICENCIADO EN ARTES VISUALES  “EL CÓMIC DE FICCIÓN COMO CRÍTICA A LA IDEA DE PROGRESO CAPITALISTA EN LA CIUDAD”      LEANDRO ISMAEL LINCE VILLACRÉS    DIRECTOR: JAIME SÁNCHEZ   QUITO, 2015 </vt:lpstr>
      <vt:lpstr>Antecedentes </vt:lpstr>
      <vt:lpstr>Referentes artísticos </vt:lpstr>
      <vt:lpstr>Presentación de PowerPoint</vt:lpstr>
      <vt:lpstr>Presentación de PowerPoint</vt:lpstr>
      <vt:lpstr>Referentes Teóricos</vt:lpstr>
      <vt:lpstr>Metodología</vt:lpstr>
      <vt:lpstr>Insumos</vt:lpstr>
      <vt:lpstr>Presentación de PowerPoint</vt:lpstr>
      <vt:lpstr>Presentación de PowerPoint</vt:lpstr>
      <vt:lpstr>Presentación de PowerPoint</vt:lpstr>
      <vt:lpstr>Presentación de PowerPoint</vt:lpstr>
      <vt:lpstr>Producción:</vt:lpstr>
      <vt:lpstr>Presentación de PowerPoint</vt:lpstr>
      <vt:lpstr>Presentación de PowerPoint</vt:lpstr>
      <vt:lpstr>Conclusiones</vt:lpstr>
      <vt:lpstr>Presentación de PowerPoint</vt:lpstr>
      <vt:lpstr>Presentación de PowerPoint</vt:lpstr>
      <vt:lpstr>Posterior a la investigación </vt:lpstr>
      <vt:lpstr>Presentación de PowerPoint</vt:lpstr>
      <vt:lpstr>Bibliografía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PONTIFICIA UNIVERSIDAD CATÓLICA DEL ECUADOR FACULTAD DE ARQUITECTURA DISEÑO Y ARTES ESCUELA DE ARTES VISUALES     DISERTACION PREVIA A LA OBTENCION DEL TÍTULO DE LICENCIADO EN ARTES VISUALES  “EL CÓMIC DE FICCIÓN COMO CRÍTICA A LA IDEA DE PROGRESO CAPITALISTA EN LA CIUDAD”      LEANDRO ISMAEL LINCE VILLACRÉS    DIRECTOR: JAIME SÁNCHEZ   QUITO, 2015</dc:title>
  <dc:creator>HP</dc:creator>
  <cp:lastModifiedBy>HP</cp:lastModifiedBy>
  <cp:revision>15</cp:revision>
  <dcterms:created xsi:type="dcterms:W3CDTF">2015-05-14T14:37:42Z</dcterms:created>
  <dcterms:modified xsi:type="dcterms:W3CDTF">2015-05-14T17:43:27Z</dcterms:modified>
</cp:coreProperties>
</file>