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32"/>
  </p:notesMasterIdLst>
  <p:handoutMasterIdLst>
    <p:handoutMasterId r:id="rId33"/>
  </p:handoutMasterIdLst>
  <p:sldIdLst>
    <p:sldId id="256" r:id="rId2"/>
    <p:sldId id="273" r:id="rId3"/>
    <p:sldId id="257" r:id="rId4"/>
    <p:sldId id="260" r:id="rId5"/>
    <p:sldId id="274" r:id="rId6"/>
    <p:sldId id="262" r:id="rId7"/>
    <p:sldId id="265" r:id="rId8"/>
    <p:sldId id="266" r:id="rId9"/>
    <p:sldId id="267" r:id="rId10"/>
    <p:sldId id="268" r:id="rId11"/>
    <p:sldId id="259" r:id="rId12"/>
    <p:sldId id="275" r:id="rId13"/>
    <p:sldId id="263" r:id="rId14"/>
    <p:sldId id="269" r:id="rId15"/>
    <p:sldId id="277" r:id="rId16"/>
    <p:sldId id="279" r:id="rId17"/>
    <p:sldId id="280" r:id="rId18"/>
    <p:sldId id="270" r:id="rId19"/>
    <p:sldId id="281" r:id="rId20"/>
    <p:sldId id="282" r:id="rId21"/>
    <p:sldId id="258" r:id="rId22"/>
    <p:sldId id="285" r:id="rId23"/>
    <p:sldId id="286" r:id="rId24"/>
    <p:sldId id="264" r:id="rId25"/>
    <p:sldId id="287" r:id="rId26"/>
    <p:sldId id="271" r:id="rId27"/>
    <p:sldId id="272" r:id="rId28"/>
    <p:sldId id="276" r:id="rId29"/>
    <p:sldId id="278" r:id="rId30"/>
    <p:sldId id="288" r:id="rId31"/>
  </p:sldIdLst>
  <p:sldSz cx="9144000" cy="6858000" type="screen4x3"/>
  <p:notesSz cx="10001250" cy="687705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ción" id="{BD6D34A2-DBD5-4FEE-946A-B42345EEB503}">
          <p14:sldIdLst>
            <p14:sldId id="256"/>
            <p14:sldId id="273"/>
            <p14:sldId id="257"/>
          </p14:sldIdLst>
        </p14:section>
        <p14:section name="Capítulo 1" id="{9A4E9ED6-E81E-4369-A05C-60F375203715}">
          <p14:sldIdLst>
            <p14:sldId id="260"/>
            <p14:sldId id="274"/>
            <p14:sldId id="262"/>
            <p14:sldId id="265"/>
            <p14:sldId id="266"/>
            <p14:sldId id="267"/>
            <p14:sldId id="268"/>
          </p14:sldIdLst>
        </p14:section>
        <p14:section name="Capítulo 2" id="{9CD12820-26A6-4C76-B301-462A34D5E238}">
          <p14:sldIdLst>
            <p14:sldId id="259"/>
            <p14:sldId id="275"/>
            <p14:sldId id="263"/>
            <p14:sldId id="269"/>
            <p14:sldId id="277"/>
            <p14:sldId id="279"/>
            <p14:sldId id="280"/>
            <p14:sldId id="270"/>
            <p14:sldId id="281"/>
            <p14:sldId id="282"/>
          </p14:sldIdLst>
        </p14:section>
        <p14:section name="Capítulo 3" id="{97F7A575-E573-4E1E-80DB-3F14A05BEFB0}">
          <p14:sldIdLst>
            <p14:sldId id="258"/>
            <p14:sldId id="285"/>
            <p14:sldId id="286"/>
            <p14:sldId id="264"/>
            <p14:sldId id="287"/>
            <p14:sldId id="271"/>
            <p14:sldId id="272"/>
            <p14:sldId id="276"/>
          </p14:sldIdLst>
        </p14:section>
        <p14:section name="Conclusiones" id="{82659AD4-8B22-4EDD-B209-778D440CADDA}">
          <p14:sldIdLst>
            <p14:sldId id="278"/>
            <p14:sldId id="28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ED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75" autoAdjust="0"/>
    <p:restoredTop sz="60813" autoAdjust="0"/>
  </p:normalViewPr>
  <p:slideViewPr>
    <p:cSldViewPr>
      <p:cViewPr varScale="1">
        <p:scale>
          <a:sx n="56" d="100"/>
          <a:sy n="56" d="100"/>
        </p:scale>
        <p:origin x="1806" y="42"/>
      </p:cViewPr>
      <p:guideLst>
        <p:guide orient="horz" pos="2160"/>
        <p:guide pos="2880"/>
      </p:guideLst>
    </p:cSldViewPr>
  </p:slideViewPr>
  <p:notesTextViewPr>
    <p:cViewPr>
      <p:scale>
        <a:sx n="1" d="1"/>
        <a:sy n="1" d="1"/>
      </p:scale>
      <p:origin x="0" y="0"/>
    </p:cViewPr>
  </p:notesTextViewPr>
  <p:notesViewPr>
    <p:cSldViewPr>
      <p:cViewPr varScale="1">
        <p:scale>
          <a:sx n="70" d="100"/>
          <a:sy n="70" d="100"/>
        </p:scale>
        <p:origin x="1458"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4333875" cy="345047"/>
          </a:xfrm>
          <a:prstGeom prst="rect">
            <a:avLst/>
          </a:prstGeom>
        </p:spPr>
        <p:txBody>
          <a:bodyPr vert="horz" lIns="96442" tIns="48221" rIns="96442" bIns="48221" rtlCol="0"/>
          <a:lstStyle>
            <a:lvl1pPr algn="l">
              <a:defRPr sz="1300"/>
            </a:lvl1pPr>
          </a:lstStyle>
          <a:p>
            <a:endParaRPr lang="es-EC"/>
          </a:p>
        </p:txBody>
      </p:sp>
      <p:sp>
        <p:nvSpPr>
          <p:cNvPr id="3" name="Marcador de fecha 2"/>
          <p:cNvSpPr>
            <a:spLocks noGrp="1"/>
          </p:cNvSpPr>
          <p:nvPr>
            <p:ph type="dt" sz="quarter" idx="1"/>
          </p:nvPr>
        </p:nvSpPr>
        <p:spPr>
          <a:xfrm>
            <a:off x="5665061" y="0"/>
            <a:ext cx="4333875" cy="345047"/>
          </a:xfrm>
          <a:prstGeom prst="rect">
            <a:avLst/>
          </a:prstGeom>
        </p:spPr>
        <p:txBody>
          <a:bodyPr vert="horz" lIns="96442" tIns="48221" rIns="96442" bIns="48221" rtlCol="0"/>
          <a:lstStyle>
            <a:lvl1pPr algn="r">
              <a:defRPr sz="1300"/>
            </a:lvl1pPr>
          </a:lstStyle>
          <a:p>
            <a:fld id="{954BB75F-DFBD-44A0-AA18-6854FC3850C9}" type="datetimeFigureOut">
              <a:rPr lang="es-EC" smtClean="0"/>
              <a:t>04/05/2015</a:t>
            </a:fld>
            <a:endParaRPr lang="es-EC"/>
          </a:p>
        </p:txBody>
      </p:sp>
      <p:sp>
        <p:nvSpPr>
          <p:cNvPr id="4" name="Marcador de pie de página 3"/>
          <p:cNvSpPr>
            <a:spLocks noGrp="1"/>
          </p:cNvSpPr>
          <p:nvPr>
            <p:ph type="ftr" sz="quarter" idx="2"/>
          </p:nvPr>
        </p:nvSpPr>
        <p:spPr>
          <a:xfrm>
            <a:off x="0" y="6532004"/>
            <a:ext cx="4333875" cy="345046"/>
          </a:xfrm>
          <a:prstGeom prst="rect">
            <a:avLst/>
          </a:prstGeom>
        </p:spPr>
        <p:txBody>
          <a:bodyPr vert="horz" lIns="96442" tIns="48221" rIns="96442" bIns="48221" rtlCol="0" anchor="b"/>
          <a:lstStyle>
            <a:lvl1pPr algn="l">
              <a:defRPr sz="1300"/>
            </a:lvl1pPr>
          </a:lstStyle>
          <a:p>
            <a:endParaRPr lang="es-EC"/>
          </a:p>
        </p:txBody>
      </p:sp>
      <p:sp>
        <p:nvSpPr>
          <p:cNvPr id="5" name="Marcador de número de diapositiva 4"/>
          <p:cNvSpPr>
            <a:spLocks noGrp="1"/>
          </p:cNvSpPr>
          <p:nvPr>
            <p:ph type="sldNum" sz="quarter" idx="3"/>
          </p:nvPr>
        </p:nvSpPr>
        <p:spPr>
          <a:xfrm>
            <a:off x="5665061" y="6532004"/>
            <a:ext cx="4333875" cy="345046"/>
          </a:xfrm>
          <a:prstGeom prst="rect">
            <a:avLst/>
          </a:prstGeom>
        </p:spPr>
        <p:txBody>
          <a:bodyPr vert="horz" lIns="96442" tIns="48221" rIns="96442" bIns="48221" rtlCol="0" anchor="b"/>
          <a:lstStyle>
            <a:lvl1pPr algn="r">
              <a:defRPr sz="1300"/>
            </a:lvl1pPr>
          </a:lstStyle>
          <a:p>
            <a:fld id="{97460283-654F-4D58-AE7A-FA5255A46658}" type="slidenum">
              <a:rPr lang="es-EC" smtClean="0"/>
              <a:t>‹Nº›</a:t>
            </a:fld>
            <a:endParaRPr lang="es-EC"/>
          </a:p>
        </p:txBody>
      </p:sp>
    </p:spTree>
    <p:extLst>
      <p:ext uri="{BB962C8B-B14F-4D97-AF65-F5344CB8AC3E}">
        <p14:creationId xmlns:p14="http://schemas.microsoft.com/office/powerpoint/2010/main" val="29323350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4333875" cy="345047"/>
          </a:xfrm>
          <a:prstGeom prst="rect">
            <a:avLst/>
          </a:prstGeom>
        </p:spPr>
        <p:txBody>
          <a:bodyPr vert="horz" lIns="96442" tIns="48221" rIns="96442" bIns="48221" rtlCol="0"/>
          <a:lstStyle>
            <a:lvl1pPr algn="l">
              <a:defRPr sz="1300"/>
            </a:lvl1pPr>
          </a:lstStyle>
          <a:p>
            <a:endParaRPr lang="es-EC"/>
          </a:p>
        </p:txBody>
      </p:sp>
      <p:sp>
        <p:nvSpPr>
          <p:cNvPr id="3" name="Marcador de fecha 2"/>
          <p:cNvSpPr>
            <a:spLocks noGrp="1"/>
          </p:cNvSpPr>
          <p:nvPr>
            <p:ph type="dt" idx="1"/>
          </p:nvPr>
        </p:nvSpPr>
        <p:spPr>
          <a:xfrm>
            <a:off x="5665061" y="0"/>
            <a:ext cx="4333875" cy="345047"/>
          </a:xfrm>
          <a:prstGeom prst="rect">
            <a:avLst/>
          </a:prstGeom>
        </p:spPr>
        <p:txBody>
          <a:bodyPr vert="horz" lIns="96442" tIns="48221" rIns="96442" bIns="48221" rtlCol="0"/>
          <a:lstStyle>
            <a:lvl1pPr algn="r">
              <a:defRPr sz="1300"/>
            </a:lvl1pPr>
          </a:lstStyle>
          <a:p>
            <a:fld id="{EDE7D0D4-9140-40D3-8312-5E471BF62C62}" type="datetimeFigureOut">
              <a:rPr lang="es-EC" smtClean="0"/>
              <a:t>04/05/2015</a:t>
            </a:fld>
            <a:endParaRPr lang="es-EC"/>
          </a:p>
        </p:txBody>
      </p:sp>
      <p:sp>
        <p:nvSpPr>
          <p:cNvPr id="4" name="Marcador de imagen de diapositiva 3"/>
          <p:cNvSpPr>
            <a:spLocks noGrp="1" noRot="1" noChangeAspect="1"/>
          </p:cNvSpPr>
          <p:nvPr>
            <p:ph type="sldImg" idx="2"/>
          </p:nvPr>
        </p:nvSpPr>
        <p:spPr>
          <a:xfrm>
            <a:off x="3452813" y="860425"/>
            <a:ext cx="3095625" cy="2320925"/>
          </a:xfrm>
          <a:prstGeom prst="rect">
            <a:avLst/>
          </a:prstGeom>
          <a:noFill/>
          <a:ln w="12700">
            <a:solidFill>
              <a:prstClr val="black"/>
            </a:solidFill>
          </a:ln>
        </p:spPr>
        <p:txBody>
          <a:bodyPr vert="horz" lIns="96442" tIns="48221" rIns="96442" bIns="48221" rtlCol="0" anchor="ctr"/>
          <a:lstStyle/>
          <a:p>
            <a:endParaRPr lang="es-EC"/>
          </a:p>
        </p:txBody>
      </p:sp>
      <p:sp>
        <p:nvSpPr>
          <p:cNvPr id="5" name="Marcador de notas 4"/>
          <p:cNvSpPr>
            <a:spLocks noGrp="1"/>
          </p:cNvSpPr>
          <p:nvPr>
            <p:ph type="body" sz="quarter" idx="3"/>
          </p:nvPr>
        </p:nvSpPr>
        <p:spPr>
          <a:xfrm>
            <a:off x="1000125" y="3309580"/>
            <a:ext cx="8001000" cy="2707839"/>
          </a:xfrm>
          <a:prstGeom prst="rect">
            <a:avLst/>
          </a:prstGeom>
        </p:spPr>
        <p:txBody>
          <a:bodyPr vert="horz" lIns="96442" tIns="48221" rIns="96442" bIns="48221"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Marcador de pie de página 5"/>
          <p:cNvSpPr>
            <a:spLocks noGrp="1"/>
          </p:cNvSpPr>
          <p:nvPr>
            <p:ph type="ftr" sz="quarter" idx="4"/>
          </p:nvPr>
        </p:nvSpPr>
        <p:spPr>
          <a:xfrm>
            <a:off x="0" y="6532004"/>
            <a:ext cx="4333875" cy="345046"/>
          </a:xfrm>
          <a:prstGeom prst="rect">
            <a:avLst/>
          </a:prstGeom>
        </p:spPr>
        <p:txBody>
          <a:bodyPr vert="horz" lIns="96442" tIns="48221" rIns="96442" bIns="48221" rtlCol="0" anchor="b"/>
          <a:lstStyle>
            <a:lvl1pPr algn="l">
              <a:defRPr sz="1300"/>
            </a:lvl1pPr>
          </a:lstStyle>
          <a:p>
            <a:endParaRPr lang="es-EC"/>
          </a:p>
        </p:txBody>
      </p:sp>
      <p:sp>
        <p:nvSpPr>
          <p:cNvPr id="7" name="Marcador de número de diapositiva 6"/>
          <p:cNvSpPr>
            <a:spLocks noGrp="1"/>
          </p:cNvSpPr>
          <p:nvPr>
            <p:ph type="sldNum" sz="quarter" idx="5"/>
          </p:nvPr>
        </p:nvSpPr>
        <p:spPr>
          <a:xfrm>
            <a:off x="5665061" y="6532004"/>
            <a:ext cx="4333875" cy="345046"/>
          </a:xfrm>
          <a:prstGeom prst="rect">
            <a:avLst/>
          </a:prstGeom>
        </p:spPr>
        <p:txBody>
          <a:bodyPr vert="horz" lIns="96442" tIns="48221" rIns="96442" bIns="48221" rtlCol="0" anchor="b"/>
          <a:lstStyle>
            <a:lvl1pPr algn="r">
              <a:defRPr sz="1300"/>
            </a:lvl1pPr>
          </a:lstStyle>
          <a:p>
            <a:fld id="{9DE14056-87C6-43A5-A2FC-EDEC4263A59A}" type="slidenum">
              <a:rPr lang="es-EC" smtClean="0"/>
              <a:t>‹Nº›</a:t>
            </a:fld>
            <a:endParaRPr lang="es-EC"/>
          </a:p>
        </p:txBody>
      </p:sp>
    </p:spTree>
    <p:extLst>
      <p:ext uri="{BB962C8B-B14F-4D97-AF65-F5344CB8AC3E}">
        <p14:creationId xmlns:p14="http://schemas.microsoft.com/office/powerpoint/2010/main" val="35101830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a:p>
        </p:txBody>
      </p:sp>
      <p:sp>
        <p:nvSpPr>
          <p:cNvPr id="4" name="Marcador de número de diapositiva 3"/>
          <p:cNvSpPr>
            <a:spLocks noGrp="1"/>
          </p:cNvSpPr>
          <p:nvPr>
            <p:ph type="sldNum" sz="quarter" idx="10"/>
          </p:nvPr>
        </p:nvSpPr>
        <p:spPr/>
        <p:txBody>
          <a:bodyPr/>
          <a:lstStyle/>
          <a:p>
            <a:fld id="{9DE14056-87C6-43A5-A2FC-EDEC4263A59A}" type="slidenum">
              <a:rPr lang="es-EC" smtClean="0"/>
              <a:t>1</a:t>
            </a:fld>
            <a:endParaRPr lang="es-EC"/>
          </a:p>
        </p:txBody>
      </p:sp>
    </p:spTree>
    <p:extLst>
      <p:ext uri="{BB962C8B-B14F-4D97-AF65-F5344CB8AC3E}">
        <p14:creationId xmlns:p14="http://schemas.microsoft.com/office/powerpoint/2010/main" val="16233747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defTabSz="964418">
              <a:defRPr/>
            </a:pPr>
            <a:r>
              <a:rPr lang="es-EC" sz="1300" b="1" dirty="0"/>
              <a:t>Al </a:t>
            </a:r>
            <a:r>
              <a:rPr lang="es-EC" sz="1300" b="1" dirty="0" err="1"/>
              <a:t>Zur-ich</a:t>
            </a:r>
            <a:r>
              <a:rPr lang="es-EC" sz="1300" b="1" dirty="0"/>
              <a:t> (Crítico/constructivista):</a:t>
            </a:r>
          </a:p>
          <a:p>
            <a:pPr marL="180828" indent="-180828" defTabSz="964418">
              <a:buFont typeface="Arial" panose="020B0604020202020204" pitchFamily="34" charset="0"/>
              <a:buChar char="•"/>
              <a:defRPr/>
            </a:pPr>
            <a:r>
              <a:rPr lang="es-EC" sz="1300" b="1" dirty="0"/>
              <a:t> </a:t>
            </a:r>
            <a:r>
              <a:rPr lang="es-EC" sz="1300" dirty="0"/>
              <a:t>“La educación debe tener presente estas relaciones y determinar cómo las condiciones estructurales de la sociedad influyen en el proceso educativo”. (</a:t>
            </a:r>
            <a:r>
              <a:rPr lang="es-EC" sz="1300" dirty="0" err="1"/>
              <a:t>Giroux</a:t>
            </a:r>
            <a:r>
              <a:rPr lang="es-EC" sz="1300" dirty="0"/>
              <a:t>, 2008.p.20)- Entendiendo que la participación no es un espacio sólo para ejercer el papel de espectador o de legitimador de lineamientos, políticas o proyectos predeterminados, sino una que debe promulgar la construcción conjunta, colectiva, colaborativa no sólo de los proyectos artísticos sino de la política pública misma. (Al </a:t>
            </a:r>
            <a:r>
              <a:rPr lang="es-EC" sz="1300" dirty="0" err="1"/>
              <a:t>Zur-ich</a:t>
            </a:r>
            <a:r>
              <a:rPr lang="es-EC" sz="1300" dirty="0"/>
              <a:t>, 2011)</a:t>
            </a:r>
          </a:p>
          <a:p>
            <a:endParaRPr lang="es-EC" dirty="0"/>
          </a:p>
        </p:txBody>
      </p:sp>
      <p:sp>
        <p:nvSpPr>
          <p:cNvPr id="4" name="Marcador de número de diapositiva 3"/>
          <p:cNvSpPr>
            <a:spLocks noGrp="1"/>
          </p:cNvSpPr>
          <p:nvPr>
            <p:ph type="sldNum" sz="quarter" idx="10"/>
          </p:nvPr>
        </p:nvSpPr>
        <p:spPr/>
        <p:txBody>
          <a:bodyPr/>
          <a:lstStyle/>
          <a:p>
            <a:fld id="{9DE14056-87C6-43A5-A2FC-EDEC4263A59A}" type="slidenum">
              <a:rPr lang="es-EC" smtClean="0"/>
              <a:t>10</a:t>
            </a:fld>
            <a:endParaRPr lang="es-EC"/>
          </a:p>
        </p:txBody>
      </p:sp>
    </p:spTree>
    <p:extLst>
      <p:ext uri="{BB962C8B-B14F-4D97-AF65-F5344CB8AC3E}">
        <p14:creationId xmlns:p14="http://schemas.microsoft.com/office/powerpoint/2010/main" val="26594930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80828" indent="-180828">
              <a:buFont typeface="Arial" panose="020B0604020202020204" pitchFamily="34" charset="0"/>
              <a:buChar char="•"/>
            </a:pPr>
            <a:r>
              <a:rPr lang="es-EC" sz="1300" dirty="0"/>
              <a:t>¿Aprendemos a través de los procesos artísticos?</a:t>
            </a:r>
          </a:p>
          <a:p>
            <a:pPr marL="180828" indent="-180828">
              <a:buFont typeface="Arial" panose="020B0604020202020204" pitchFamily="34" charset="0"/>
              <a:buChar char="•"/>
            </a:pPr>
            <a:r>
              <a:rPr lang="es-EC" sz="1300" dirty="0"/>
              <a:t>Estamos constantemente aprendiendo. Pero el acercamiento al arte es necesario en el cotidiano.</a:t>
            </a:r>
          </a:p>
          <a:p>
            <a:pPr marL="180828" indent="-180828">
              <a:buFont typeface="Arial" panose="020B0604020202020204" pitchFamily="34" charset="0"/>
              <a:buChar char="•"/>
            </a:pPr>
            <a:r>
              <a:rPr lang="es-EC" sz="1300" dirty="0"/>
              <a:t>Pensando estos espacios como encuentros que generan una reflexión, experiencia y abren la puerta a nuevos conocimientos y encuentros estéticamente significativos.</a:t>
            </a:r>
            <a:endParaRPr lang="es-EC" dirty="0"/>
          </a:p>
        </p:txBody>
      </p:sp>
      <p:sp>
        <p:nvSpPr>
          <p:cNvPr id="4" name="Marcador de número de diapositiva 3"/>
          <p:cNvSpPr>
            <a:spLocks noGrp="1"/>
          </p:cNvSpPr>
          <p:nvPr>
            <p:ph type="sldNum" sz="quarter" idx="10"/>
          </p:nvPr>
        </p:nvSpPr>
        <p:spPr/>
        <p:txBody>
          <a:bodyPr/>
          <a:lstStyle/>
          <a:p>
            <a:fld id="{9DE14056-87C6-43A5-A2FC-EDEC4263A59A}" type="slidenum">
              <a:rPr lang="es-EC" smtClean="0"/>
              <a:t>11</a:t>
            </a:fld>
            <a:endParaRPr lang="es-EC"/>
          </a:p>
        </p:txBody>
      </p:sp>
    </p:spTree>
    <p:extLst>
      <p:ext uri="{BB962C8B-B14F-4D97-AF65-F5344CB8AC3E}">
        <p14:creationId xmlns:p14="http://schemas.microsoft.com/office/powerpoint/2010/main" val="6910786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a:p>
        </p:txBody>
      </p:sp>
      <p:sp>
        <p:nvSpPr>
          <p:cNvPr id="4" name="Marcador de número de diapositiva 3"/>
          <p:cNvSpPr>
            <a:spLocks noGrp="1"/>
          </p:cNvSpPr>
          <p:nvPr>
            <p:ph type="sldNum" sz="quarter" idx="10"/>
          </p:nvPr>
        </p:nvSpPr>
        <p:spPr/>
        <p:txBody>
          <a:bodyPr/>
          <a:lstStyle/>
          <a:p>
            <a:fld id="{9DE14056-87C6-43A5-A2FC-EDEC4263A59A}" type="slidenum">
              <a:rPr lang="es-EC" smtClean="0"/>
              <a:t>12</a:t>
            </a:fld>
            <a:endParaRPr lang="es-EC"/>
          </a:p>
        </p:txBody>
      </p:sp>
    </p:spTree>
    <p:extLst>
      <p:ext uri="{BB962C8B-B14F-4D97-AF65-F5344CB8AC3E}">
        <p14:creationId xmlns:p14="http://schemas.microsoft.com/office/powerpoint/2010/main" val="13137880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80828" indent="-180828">
              <a:buFont typeface="Arial" panose="020B0604020202020204" pitchFamily="34" charset="0"/>
              <a:buChar char="•"/>
            </a:pPr>
            <a:r>
              <a:rPr lang="es-EC" sz="1300" dirty="0"/>
              <a:t>El trabajo de investigación tiene el objetivo de indagar sobre la relación entre arte y público a través de diversas actividades en relación con las prácticas artísticas, para conocer posturas, estereotipos y hábitos que se han formado alrededor de esta relación. </a:t>
            </a:r>
            <a:endParaRPr lang="es-EC" dirty="0"/>
          </a:p>
        </p:txBody>
      </p:sp>
      <p:sp>
        <p:nvSpPr>
          <p:cNvPr id="4" name="Marcador de número de diapositiva 3"/>
          <p:cNvSpPr>
            <a:spLocks noGrp="1"/>
          </p:cNvSpPr>
          <p:nvPr>
            <p:ph type="sldNum" sz="quarter" idx="10"/>
          </p:nvPr>
        </p:nvSpPr>
        <p:spPr/>
        <p:txBody>
          <a:bodyPr/>
          <a:lstStyle/>
          <a:p>
            <a:fld id="{9DE14056-87C6-43A5-A2FC-EDEC4263A59A}" type="slidenum">
              <a:rPr lang="es-EC" smtClean="0"/>
              <a:t>13</a:t>
            </a:fld>
            <a:endParaRPr lang="es-EC"/>
          </a:p>
        </p:txBody>
      </p:sp>
    </p:spTree>
    <p:extLst>
      <p:ext uri="{BB962C8B-B14F-4D97-AF65-F5344CB8AC3E}">
        <p14:creationId xmlns:p14="http://schemas.microsoft.com/office/powerpoint/2010/main" val="17736032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80828" indent="-180828">
              <a:buFont typeface="Arial" panose="020B0604020202020204" pitchFamily="34" charset="0"/>
              <a:buChar char="•"/>
            </a:pPr>
            <a:r>
              <a:rPr lang="es-EC" dirty="0" smtClean="0"/>
              <a:t>Mencionar</a:t>
            </a:r>
            <a:r>
              <a:rPr lang="es-EC" baseline="0" dirty="0" smtClean="0"/>
              <a:t> sobre las </a:t>
            </a:r>
            <a:r>
              <a:rPr lang="es-EC" dirty="0" smtClean="0"/>
              <a:t>Metodologías</a:t>
            </a:r>
            <a:r>
              <a:rPr lang="es-EC" baseline="0" dirty="0" smtClean="0"/>
              <a:t> pedagógicas </a:t>
            </a:r>
            <a:r>
              <a:rPr lang="es-EC" dirty="0" smtClean="0"/>
              <a:t>para estructurar</a:t>
            </a:r>
            <a:r>
              <a:rPr lang="es-EC" baseline="0" dirty="0" smtClean="0"/>
              <a:t> las actividades.</a:t>
            </a:r>
          </a:p>
          <a:p>
            <a:pPr marL="180828" indent="-180828">
              <a:buFont typeface="Arial" panose="020B0604020202020204" pitchFamily="34" charset="0"/>
              <a:buChar char="•"/>
            </a:pPr>
            <a:r>
              <a:rPr lang="es-EC" baseline="0" dirty="0" smtClean="0"/>
              <a:t>Todas las actividades se planificaron y probaron. (10-15 min)</a:t>
            </a:r>
          </a:p>
          <a:p>
            <a:pPr marL="180828" indent="-180828">
              <a:buFont typeface="Arial" panose="020B0604020202020204" pitchFamily="34" charset="0"/>
              <a:buChar char="•"/>
            </a:pPr>
            <a:r>
              <a:rPr lang="es-EC" baseline="0" dirty="0" smtClean="0"/>
              <a:t>Los materiales variaron, tuvieron modificaciones</a:t>
            </a:r>
            <a:endParaRPr lang="es-EC" dirty="0"/>
          </a:p>
        </p:txBody>
      </p:sp>
      <p:sp>
        <p:nvSpPr>
          <p:cNvPr id="4" name="Marcador de número de diapositiva 3"/>
          <p:cNvSpPr>
            <a:spLocks noGrp="1"/>
          </p:cNvSpPr>
          <p:nvPr>
            <p:ph type="sldNum" sz="quarter" idx="10"/>
          </p:nvPr>
        </p:nvSpPr>
        <p:spPr/>
        <p:txBody>
          <a:bodyPr/>
          <a:lstStyle/>
          <a:p>
            <a:fld id="{9DE14056-87C6-43A5-A2FC-EDEC4263A59A}" type="slidenum">
              <a:rPr lang="es-EC" smtClean="0"/>
              <a:t>14</a:t>
            </a:fld>
            <a:endParaRPr lang="es-EC"/>
          </a:p>
        </p:txBody>
      </p:sp>
    </p:spTree>
    <p:extLst>
      <p:ext uri="{BB962C8B-B14F-4D97-AF65-F5344CB8AC3E}">
        <p14:creationId xmlns:p14="http://schemas.microsoft.com/office/powerpoint/2010/main" val="27968290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a:p>
        </p:txBody>
      </p:sp>
      <p:sp>
        <p:nvSpPr>
          <p:cNvPr id="4" name="Marcador de número de diapositiva 3"/>
          <p:cNvSpPr>
            <a:spLocks noGrp="1"/>
          </p:cNvSpPr>
          <p:nvPr>
            <p:ph type="sldNum" sz="quarter" idx="10"/>
          </p:nvPr>
        </p:nvSpPr>
        <p:spPr/>
        <p:txBody>
          <a:bodyPr/>
          <a:lstStyle/>
          <a:p>
            <a:fld id="{9DE14056-87C6-43A5-A2FC-EDEC4263A59A}" type="slidenum">
              <a:rPr lang="es-EC" smtClean="0"/>
              <a:t>15</a:t>
            </a:fld>
            <a:endParaRPr lang="es-EC"/>
          </a:p>
        </p:txBody>
      </p:sp>
    </p:spTree>
    <p:extLst>
      <p:ext uri="{BB962C8B-B14F-4D97-AF65-F5344CB8AC3E}">
        <p14:creationId xmlns:p14="http://schemas.microsoft.com/office/powerpoint/2010/main" val="2268258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a:p>
        </p:txBody>
      </p:sp>
      <p:sp>
        <p:nvSpPr>
          <p:cNvPr id="4" name="Marcador de número de diapositiva 3"/>
          <p:cNvSpPr>
            <a:spLocks noGrp="1"/>
          </p:cNvSpPr>
          <p:nvPr>
            <p:ph type="sldNum" sz="quarter" idx="10"/>
          </p:nvPr>
        </p:nvSpPr>
        <p:spPr/>
        <p:txBody>
          <a:bodyPr/>
          <a:lstStyle/>
          <a:p>
            <a:fld id="{9DE14056-87C6-43A5-A2FC-EDEC4263A59A}" type="slidenum">
              <a:rPr lang="es-EC" smtClean="0"/>
              <a:t>16</a:t>
            </a:fld>
            <a:endParaRPr lang="es-EC"/>
          </a:p>
        </p:txBody>
      </p:sp>
    </p:spTree>
    <p:extLst>
      <p:ext uri="{BB962C8B-B14F-4D97-AF65-F5344CB8AC3E}">
        <p14:creationId xmlns:p14="http://schemas.microsoft.com/office/powerpoint/2010/main" val="26338266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a:p>
        </p:txBody>
      </p:sp>
      <p:sp>
        <p:nvSpPr>
          <p:cNvPr id="4" name="Marcador de número de diapositiva 3"/>
          <p:cNvSpPr>
            <a:spLocks noGrp="1"/>
          </p:cNvSpPr>
          <p:nvPr>
            <p:ph type="sldNum" sz="quarter" idx="10"/>
          </p:nvPr>
        </p:nvSpPr>
        <p:spPr/>
        <p:txBody>
          <a:bodyPr/>
          <a:lstStyle/>
          <a:p>
            <a:fld id="{9DE14056-87C6-43A5-A2FC-EDEC4263A59A}" type="slidenum">
              <a:rPr lang="es-EC" smtClean="0"/>
              <a:t>17</a:t>
            </a:fld>
            <a:endParaRPr lang="es-EC"/>
          </a:p>
        </p:txBody>
      </p:sp>
    </p:spTree>
    <p:extLst>
      <p:ext uri="{BB962C8B-B14F-4D97-AF65-F5344CB8AC3E}">
        <p14:creationId xmlns:p14="http://schemas.microsoft.com/office/powerpoint/2010/main" val="42931727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a:p>
        </p:txBody>
      </p:sp>
      <p:sp>
        <p:nvSpPr>
          <p:cNvPr id="4" name="Marcador de número de diapositiva 3"/>
          <p:cNvSpPr>
            <a:spLocks noGrp="1"/>
          </p:cNvSpPr>
          <p:nvPr>
            <p:ph type="sldNum" sz="quarter" idx="10"/>
          </p:nvPr>
        </p:nvSpPr>
        <p:spPr/>
        <p:txBody>
          <a:bodyPr/>
          <a:lstStyle/>
          <a:p>
            <a:fld id="{9DE14056-87C6-43A5-A2FC-EDEC4263A59A}" type="slidenum">
              <a:rPr lang="es-EC" smtClean="0"/>
              <a:t>18</a:t>
            </a:fld>
            <a:endParaRPr lang="es-EC"/>
          </a:p>
        </p:txBody>
      </p:sp>
    </p:spTree>
    <p:extLst>
      <p:ext uri="{BB962C8B-B14F-4D97-AF65-F5344CB8AC3E}">
        <p14:creationId xmlns:p14="http://schemas.microsoft.com/office/powerpoint/2010/main" val="20448598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10"/>
          </p:nvPr>
        </p:nvSpPr>
        <p:spPr/>
        <p:txBody>
          <a:bodyPr/>
          <a:lstStyle/>
          <a:p>
            <a:fld id="{9DE14056-87C6-43A5-A2FC-EDEC4263A59A}" type="slidenum">
              <a:rPr lang="es-EC" smtClean="0"/>
              <a:t>19</a:t>
            </a:fld>
            <a:endParaRPr lang="es-EC"/>
          </a:p>
        </p:txBody>
      </p:sp>
    </p:spTree>
    <p:extLst>
      <p:ext uri="{BB962C8B-B14F-4D97-AF65-F5344CB8AC3E}">
        <p14:creationId xmlns:p14="http://schemas.microsoft.com/office/powerpoint/2010/main" val="39577675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DE14056-87C6-43A5-A2FC-EDEC4263A59A}" type="slidenum">
              <a:rPr lang="es-EC" smtClean="0"/>
              <a:t>2</a:t>
            </a:fld>
            <a:endParaRPr lang="es-EC"/>
          </a:p>
        </p:txBody>
      </p:sp>
    </p:spTree>
    <p:extLst>
      <p:ext uri="{BB962C8B-B14F-4D97-AF65-F5344CB8AC3E}">
        <p14:creationId xmlns:p14="http://schemas.microsoft.com/office/powerpoint/2010/main" val="29947509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a:p>
        </p:txBody>
      </p:sp>
      <p:sp>
        <p:nvSpPr>
          <p:cNvPr id="4" name="Marcador de número de diapositiva 3"/>
          <p:cNvSpPr>
            <a:spLocks noGrp="1"/>
          </p:cNvSpPr>
          <p:nvPr>
            <p:ph type="sldNum" sz="quarter" idx="10"/>
          </p:nvPr>
        </p:nvSpPr>
        <p:spPr/>
        <p:txBody>
          <a:bodyPr/>
          <a:lstStyle/>
          <a:p>
            <a:fld id="{9DE14056-87C6-43A5-A2FC-EDEC4263A59A}" type="slidenum">
              <a:rPr lang="es-EC" smtClean="0"/>
              <a:t>20</a:t>
            </a:fld>
            <a:endParaRPr lang="es-EC"/>
          </a:p>
        </p:txBody>
      </p:sp>
    </p:spTree>
    <p:extLst>
      <p:ext uri="{BB962C8B-B14F-4D97-AF65-F5344CB8AC3E}">
        <p14:creationId xmlns:p14="http://schemas.microsoft.com/office/powerpoint/2010/main" val="12494017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80828" indent="-180828">
              <a:buFont typeface="Arial" panose="020B0604020202020204" pitchFamily="34" charset="0"/>
              <a:buChar char="•"/>
            </a:pPr>
            <a:r>
              <a:rPr lang="es-EC" sz="1300" dirty="0"/>
              <a:t>Ocho sesiones en el Parque El Ejido. </a:t>
            </a:r>
          </a:p>
          <a:p>
            <a:pPr marL="180828" indent="-180828">
              <a:buFont typeface="Arial" panose="020B0604020202020204" pitchFamily="34" charset="0"/>
              <a:buChar char="•"/>
            </a:pPr>
            <a:r>
              <a:rPr lang="es-EC" sz="1300" dirty="0"/>
              <a:t>Modificaciones</a:t>
            </a:r>
          </a:p>
          <a:p>
            <a:pPr marL="180828" indent="-180828">
              <a:buFont typeface="Arial" panose="020B0604020202020204" pitchFamily="34" charset="0"/>
              <a:buChar char="•"/>
            </a:pPr>
            <a:r>
              <a:rPr lang="es-EC" sz="1300" dirty="0"/>
              <a:t>El registro no tuvo los resultados esperados.</a:t>
            </a:r>
          </a:p>
          <a:p>
            <a:pPr marL="180828" indent="-180828">
              <a:buFont typeface="Arial" panose="020B0604020202020204" pitchFamily="34" charset="0"/>
              <a:buChar char="•"/>
            </a:pPr>
            <a:endParaRPr lang="es-EC" sz="1300" dirty="0"/>
          </a:p>
          <a:p>
            <a:endParaRPr lang="es-EC" dirty="0"/>
          </a:p>
        </p:txBody>
      </p:sp>
      <p:sp>
        <p:nvSpPr>
          <p:cNvPr id="4" name="Marcador de número de diapositiva 3"/>
          <p:cNvSpPr>
            <a:spLocks noGrp="1"/>
          </p:cNvSpPr>
          <p:nvPr>
            <p:ph type="sldNum" sz="quarter" idx="10"/>
          </p:nvPr>
        </p:nvSpPr>
        <p:spPr/>
        <p:txBody>
          <a:bodyPr/>
          <a:lstStyle/>
          <a:p>
            <a:fld id="{9DE14056-87C6-43A5-A2FC-EDEC4263A59A}" type="slidenum">
              <a:rPr lang="es-EC" smtClean="0"/>
              <a:t>21</a:t>
            </a:fld>
            <a:endParaRPr lang="es-EC"/>
          </a:p>
        </p:txBody>
      </p:sp>
    </p:spTree>
    <p:extLst>
      <p:ext uri="{BB962C8B-B14F-4D97-AF65-F5344CB8AC3E}">
        <p14:creationId xmlns:p14="http://schemas.microsoft.com/office/powerpoint/2010/main" val="12922382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10"/>
          </p:nvPr>
        </p:nvSpPr>
        <p:spPr/>
        <p:txBody>
          <a:bodyPr/>
          <a:lstStyle/>
          <a:p>
            <a:fld id="{9DE14056-87C6-43A5-A2FC-EDEC4263A59A}" type="slidenum">
              <a:rPr lang="es-EC" smtClean="0"/>
              <a:t>24</a:t>
            </a:fld>
            <a:endParaRPr lang="es-EC"/>
          </a:p>
        </p:txBody>
      </p:sp>
    </p:spTree>
    <p:extLst>
      <p:ext uri="{BB962C8B-B14F-4D97-AF65-F5344CB8AC3E}">
        <p14:creationId xmlns:p14="http://schemas.microsoft.com/office/powerpoint/2010/main" val="16699454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843865" lvl="1" indent="-361657">
              <a:buFont typeface="+mj-lt"/>
              <a:buAutoNum type="arabicPeriod"/>
            </a:pPr>
            <a:r>
              <a:rPr lang="es-EC" sz="1200" dirty="0"/>
              <a:t>Utilizar las prácticas artísticas como detonante de experiencia significativas. </a:t>
            </a:r>
            <a:endParaRPr lang="es-EC" sz="1200" b="1" dirty="0"/>
          </a:p>
          <a:p>
            <a:pPr marL="843865" lvl="1" indent="-361657">
              <a:buFont typeface="+mj-lt"/>
              <a:buAutoNum type="arabicPeriod"/>
            </a:pPr>
            <a:r>
              <a:rPr lang="es-EC" sz="1200" dirty="0"/>
              <a:t>Explorar por medio de metodologías pedagógicas la relación entre arte y público.</a:t>
            </a:r>
          </a:p>
          <a:p>
            <a:pPr marL="843865" lvl="1" indent="-361657">
              <a:buFont typeface="+mj-lt"/>
              <a:buAutoNum type="arabicPeriod"/>
            </a:pPr>
            <a:r>
              <a:rPr lang="es-EC" sz="1200" dirty="0"/>
              <a:t>Generar un interese sobre las prácticas artísticas por medio de la exposición de objetos obtenidos durante el proceso del proyecto.</a:t>
            </a:r>
          </a:p>
          <a:p>
            <a:endParaRPr lang="es-EC" dirty="0"/>
          </a:p>
        </p:txBody>
      </p:sp>
      <p:sp>
        <p:nvSpPr>
          <p:cNvPr id="4" name="Marcador de número de diapositiva 3"/>
          <p:cNvSpPr>
            <a:spLocks noGrp="1"/>
          </p:cNvSpPr>
          <p:nvPr>
            <p:ph type="sldNum" sz="quarter" idx="10"/>
          </p:nvPr>
        </p:nvSpPr>
        <p:spPr/>
        <p:txBody>
          <a:bodyPr/>
          <a:lstStyle/>
          <a:p>
            <a:fld id="{9DE14056-87C6-43A5-A2FC-EDEC4263A59A}" type="slidenum">
              <a:rPr lang="es-EC" smtClean="0"/>
              <a:t>26</a:t>
            </a:fld>
            <a:endParaRPr lang="es-EC"/>
          </a:p>
        </p:txBody>
      </p:sp>
    </p:spTree>
    <p:extLst>
      <p:ext uri="{BB962C8B-B14F-4D97-AF65-F5344CB8AC3E}">
        <p14:creationId xmlns:p14="http://schemas.microsoft.com/office/powerpoint/2010/main" val="40866032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a:p>
        </p:txBody>
      </p:sp>
      <p:sp>
        <p:nvSpPr>
          <p:cNvPr id="4" name="Marcador de número de diapositiva 3"/>
          <p:cNvSpPr>
            <a:spLocks noGrp="1"/>
          </p:cNvSpPr>
          <p:nvPr>
            <p:ph type="sldNum" sz="quarter" idx="10"/>
          </p:nvPr>
        </p:nvSpPr>
        <p:spPr/>
        <p:txBody>
          <a:bodyPr/>
          <a:lstStyle/>
          <a:p>
            <a:fld id="{9DE14056-87C6-43A5-A2FC-EDEC4263A59A}" type="slidenum">
              <a:rPr lang="es-EC" smtClean="0"/>
              <a:t>27</a:t>
            </a:fld>
            <a:endParaRPr lang="es-EC"/>
          </a:p>
        </p:txBody>
      </p:sp>
    </p:spTree>
    <p:extLst>
      <p:ext uri="{BB962C8B-B14F-4D97-AF65-F5344CB8AC3E}">
        <p14:creationId xmlns:p14="http://schemas.microsoft.com/office/powerpoint/2010/main" val="28024753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a:p>
        </p:txBody>
      </p:sp>
      <p:sp>
        <p:nvSpPr>
          <p:cNvPr id="4" name="Marcador de número de diapositiva 3"/>
          <p:cNvSpPr>
            <a:spLocks noGrp="1"/>
          </p:cNvSpPr>
          <p:nvPr>
            <p:ph type="sldNum" sz="quarter" idx="10"/>
          </p:nvPr>
        </p:nvSpPr>
        <p:spPr/>
        <p:txBody>
          <a:bodyPr/>
          <a:lstStyle/>
          <a:p>
            <a:fld id="{9DE14056-87C6-43A5-A2FC-EDEC4263A59A}" type="slidenum">
              <a:rPr lang="es-EC" smtClean="0"/>
              <a:t>28</a:t>
            </a:fld>
            <a:endParaRPr lang="es-EC"/>
          </a:p>
        </p:txBody>
      </p:sp>
    </p:spTree>
    <p:extLst>
      <p:ext uri="{BB962C8B-B14F-4D97-AF65-F5344CB8AC3E}">
        <p14:creationId xmlns:p14="http://schemas.microsoft.com/office/powerpoint/2010/main" val="33751664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a:p>
        </p:txBody>
      </p:sp>
      <p:sp>
        <p:nvSpPr>
          <p:cNvPr id="4" name="Marcador de número de diapositiva 3"/>
          <p:cNvSpPr>
            <a:spLocks noGrp="1"/>
          </p:cNvSpPr>
          <p:nvPr>
            <p:ph type="sldNum" sz="quarter" idx="10"/>
          </p:nvPr>
        </p:nvSpPr>
        <p:spPr/>
        <p:txBody>
          <a:bodyPr/>
          <a:lstStyle/>
          <a:p>
            <a:fld id="{9DE14056-87C6-43A5-A2FC-EDEC4263A59A}" type="slidenum">
              <a:rPr lang="es-EC" smtClean="0"/>
              <a:t>29</a:t>
            </a:fld>
            <a:endParaRPr lang="es-EC"/>
          </a:p>
        </p:txBody>
      </p:sp>
    </p:spTree>
    <p:extLst>
      <p:ext uri="{BB962C8B-B14F-4D97-AF65-F5344CB8AC3E}">
        <p14:creationId xmlns:p14="http://schemas.microsoft.com/office/powerpoint/2010/main" val="5589563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a:p>
        </p:txBody>
      </p:sp>
      <p:sp>
        <p:nvSpPr>
          <p:cNvPr id="4" name="Marcador de número de diapositiva 3"/>
          <p:cNvSpPr>
            <a:spLocks noGrp="1"/>
          </p:cNvSpPr>
          <p:nvPr>
            <p:ph type="sldNum" sz="quarter" idx="10"/>
          </p:nvPr>
        </p:nvSpPr>
        <p:spPr/>
        <p:txBody>
          <a:bodyPr/>
          <a:lstStyle/>
          <a:p>
            <a:fld id="{9DE14056-87C6-43A5-A2FC-EDEC4263A59A}" type="slidenum">
              <a:rPr lang="es-EC" smtClean="0"/>
              <a:t>30</a:t>
            </a:fld>
            <a:endParaRPr lang="es-EC"/>
          </a:p>
        </p:txBody>
      </p:sp>
    </p:spTree>
    <p:extLst>
      <p:ext uri="{BB962C8B-B14F-4D97-AF65-F5344CB8AC3E}">
        <p14:creationId xmlns:p14="http://schemas.microsoft.com/office/powerpoint/2010/main" val="1438363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defTabSz="964418">
              <a:defRPr/>
            </a:pPr>
            <a:r>
              <a:rPr lang="es-EC" sz="1300" dirty="0"/>
              <a:t>¿Cómo inicia todo?</a:t>
            </a:r>
          </a:p>
          <a:p>
            <a:pPr marL="180828" indent="-180828" defTabSz="964418">
              <a:buFont typeface="Arial" panose="020B0604020202020204" pitchFamily="34" charset="0"/>
              <a:buChar char="•"/>
              <a:defRPr/>
            </a:pPr>
            <a:r>
              <a:rPr lang="es-EC" sz="1300" dirty="0"/>
              <a:t>La investigación inicia como una búsqueda personal a ciertos cuestionamientos alrededor del arte.</a:t>
            </a:r>
          </a:p>
          <a:p>
            <a:pPr marL="180828" indent="-180828">
              <a:buFont typeface="Arial" panose="020B0604020202020204" pitchFamily="34" charset="0"/>
              <a:buChar char="•"/>
            </a:pPr>
            <a:r>
              <a:rPr lang="es-EC" sz="1300" dirty="0"/>
              <a:t>¿Por qué se entiende la relación arte-público como espacio de formación? </a:t>
            </a:r>
          </a:p>
          <a:p>
            <a:pPr marL="180828" indent="-180828">
              <a:buFont typeface="Arial" panose="020B0604020202020204" pitchFamily="34" charset="0"/>
              <a:buChar char="•"/>
            </a:pPr>
            <a:r>
              <a:rPr lang="es-EC" sz="1300" dirty="0"/>
              <a:t>Un espacio de formación se genera por la unión de distintos actos o acciones realizadas conscientemente por una persona, las mismas que dan como resultado un proceso de aprendizaje. </a:t>
            </a:r>
          </a:p>
          <a:p>
            <a:endParaRPr lang="es-EC" dirty="0"/>
          </a:p>
        </p:txBody>
      </p:sp>
      <p:sp>
        <p:nvSpPr>
          <p:cNvPr id="4" name="Marcador de número de diapositiva 3"/>
          <p:cNvSpPr>
            <a:spLocks noGrp="1"/>
          </p:cNvSpPr>
          <p:nvPr>
            <p:ph type="sldNum" sz="quarter" idx="10"/>
          </p:nvPr>
        </p:nvSpPr>
        <p:spPr/>
        <p:txBody>
          <a:bodyPr/>
          <a:lstStyle/>
          <a:p>
            <a:fld id="{9DE14056-87C6-43A5-A2FC-EDEC4263A59A}" type="slidenum">
              <a:rPr lang="es-EC" smtClean="0"/>
              <a:t>3</a:t>
            </a:fld>
            <a:endParaRPr lang="es-EC"/>
          </a:p>
        </p:txBody>
      </p:sp>
    </p:spTree>
    <p:extLst>
      <p:ext uri="{BB962C8B-B14F-4D97-AF65-F5344CB8AC3E}">
        <p14:creationId xmlns:p14="http://schemas.microsoft.com/office/powerpoint/2010/main" val="39809440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80828" indent="-180828">
              <a:buFont typeface="Arial" panose="020B0604020202020204" pitchFamily="34" charset="0"/>
              <a:buChar char="•"/>
            </a:pPr>
            <a:endParaRPr lang="es-EC" sz="1300" dirty="0"/>
          </a:p>
          <a:p>
            <a:pPr marL="180828" indent="-180828">
              <a:buFont typeface="Arial" panose="020B0604020202020204" pitchFamily="34" charset="0"/>
              <a:buChar char="•"/>
            </a:pPr>
            <a:r>
              <a:rPr lang="es-EC" sz="1300" dirty="0"/>
              <a:t>Yo me pregunto; ¿Funciona el acercamiento a las practicas artísticas como un espacio de formación en el cotidiano?</a:t>
            </a:r>
          </a:p>
          <a:p>
            <a:pPr marL="180828" indent="-180828">
              <a:buFont typeface="Arial" panose="020B0604020202020204" pitchFamily="34" charset="0"/>
              <a:buChar char="•"/>
            </a:pPr>
            <a:r>
              <a:rPr lang="es-EC" dirty="0" smtClean="0"/>
              <a:t>Existen un</a:t>
            </a:r>
            <a:r>
              <a:rPr lang="es-EC" baseline="0" dirty="0" smtClean="0"/>
              <a:t> sinnúmero de artistas y colectivos que trabajan alrededor de esto, se escogió </a:t>
            </a:r>
          </a:p>
          <a:p>
            <a:pPr marL="180828" indent="-180828">
              <a:buFont typeface="Arial" panose="020B0604020202020204" pitchFamily="34" charset="0"/>
              <a:buChar char="•"/>
            </a:pPr>
            <a:r>
              <a:rPr lang="es-EC" dirty="0" smtClean="0"/>
              <a:t>Escuela</a:t>
            </a:r>
            <a:r>
              <a:rPr lang="es-EC" baseline="0" dirty="0" smtClean="0"/>
              <a:t> tradicional, ¿cómo aprendemos? ¿cómo nos enseñaron? ¿fue el arte parte de nuestra formación? </a:t>
            </a:r>
          </a:p>
          <a:p>
            <a:pPr marL="180828" indent="-180828">
              <a:buFont typeface="Arial" panose="020B0604020202020204" pitchFamily="34" charset="0"/>
              <a:buChar char="•"/>
            </a:pPr>
            <a:endParaRPr lang="es-EC" dirty="0"/>
          </a:p>
        </p:txBody>
      </p:sp>
      <p:sp>
        <p:nvSpPr>
          <p:cNvPr id="4" name="Marcador de número de diapositiva 3"/>
          <p:cNvSpPr>
            <a:spLocks noGrp="1"/>
          </p:cNvSpPr>
          <p:nvPr>
            <p:ph type="sldNum" sz="quarter" idx="10"/>
          </p:nvPr>
        </p:nvSpPr>
        <p:spPr/>
        <p:txBody>
          <a:bodyPr/>
          <a:lstStyle/>
          <a:p>
            <a:fld id="{9DE14056-87C6-43A5-A2FC-EDEC4263A59A}" type="slidenum">
              <a:rPr lang="es-EC" smtClean="0"/>
              <a:t>4</a:t>
            </a:fld>
            <a:endParaRPr lang="es-EC"/>
          </a:p>
        </p:txBody>
      </p:sp>
    </p:spTree>
    <p:extLst>
      <p:ext uri="{BB962C8B-B14F-4D97-AF65-F5344CB8AC3E}">
        <p14:creationId xmlns:p14="http://schemas.microsoft.com/office/powerpoint/2010/main" val="3681625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10"/>
          </p:nvPr>
        </p:nvSpPr>
        <p:spPr/>
        <p:txBody>
          <a:bodyPr/>
          <a:lstStyle/>
          <a:p>
            <a:fld id="{9DE14056-87C6-43A5-A2FC-EDEC4263A59A}" type="slidenum">
              <a:rPr lang="es-EC" smtClean="0"/>
              <a:t>5</a:t>
            </a:fld>
            <a:endParaRPr lang="es-EC"/>
          </a:p>
        </p:txBody>
      </p:sp>
    </p:spTree>
    <p:extLst>
      <p:ext uri="{BB962C8B-B14F-4D97-AF65-F5344CB8AC3E}">
        <p14:creationId xmlns:p14="http://schemas.microsoft.com/office/powerpoint/2010/main" val="886505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C" sz="1300" b="1" dirty="0" err="1"/>
              <a:t>Neoconcretos</a:t>
            </a:r>
            <a:r>
              <a:rPr lang="es-EC" sz="1300" b="1" dirty="0"/>
              <a:t> 1959 (Escuela Activa)</a:t>
            </a:r>
          </a:p>
          <a:p>
            <a:endParaRPr lang="es-EC" sz="1300" b="1" dirty="0"/>
          </a:p>
          <a:p>
            <a:r>
              <a:rPr lang="es-EC" sz="1300" b="1" dirty="0" err="1"/>
              <a:t>Lygia</a:t>
            </a:r>
            <a:r>
              <a:rPr lang="es-EC" sz="1300" b="1" dirty="0"/>
              <a:t> Clark (Escuela Activa) :</a:t>
            </a:r>
          </a:p>
          <a:p>
            <a:pPr marL="180828" indent="-180828">
              <a:buFont typeface="Arial" panose="020B0604020202020204" pitchFamily="34" charset="0"/>
              <a:buChar char="•"/>
            </a:pPr>
            <a:r>
              <a:rPr lang="es-EC" sz="1300" b="1" dirty="0"/>
              <a:t> </a:t>
            </a:r>
            <a:r>
              <a:rPr lang="es-EC" sz="1300" dirty="0"/>
              <a:t>“No es que se sepa de donde se viene ni a donde se va; la orientación surge durante la práctica misma” (</a:t>
            </a:r>
            <a:r>
              <a:rPr lang="es-EC" sz="1300" dirty="0" err="1"/>
              <a:t>Ferrière</a:t>
            </a:r>
            <a:r>
              <a:rPr lang="es-EC" sz="1300" dirty="0"/>
              <a:t>, 1927, p.10-11) – </a:t>
            </a:r>
          </a:p>
          <a:p>
            <a:pPr marL="180828" indent="-180828">
              <a:buFont typeface="Arial" panose="020B0604020202020204" pitchFamily="34" charset="0"/>
              <a:buChar char="•"/>
            </a:pPr>
            <a:r>
              <a:rPr lang="es-EC" sz="1300" i="1" dirty="0"/>
              <a:t>“</a:t>
            </a:r>
            <a:r>
              <a:rPr lang="es-EC" sz="1300" dirty="0"/>
              <a:t>el significado de la obra de arte dejaba de ser algo inaccesible para la mayoría, al no necesitar ser descifrado, puesto que el participante percibía el sentido del mismo en el instante en el que llevaba a cabo la acción.” (</a:t>
            </a:r>
            <a:r>
              <a:rPr lang="es-EC" sz="1300" i="1" dirty="0" err="1"/>
              <a:t>Lygia</a:t>
            </a:r>
            <a:r>
              <a:rPr lang="es-EC" sz="1300" i="1" dirty="0"/>
              <a:t> Clark , 1963)</a:t>
            </a:r>
            <a:endParaRPr lang="es-EC" sz="1300" dirty="0"/>
          </a:p>
          <a:p>
            <a:endParaRPr lang="es-EC" dirty="0"/>
          </a:p>
        </p:txBody>
      </p:sp>
      <p:sp>
        <p:nvSpPr>
          <p:cNvPr id="4" name="Marcador de número de diapositiva 3"/>
          <p:cNvSpPr>
            <a:spLocks noGrp="1"/>
          </p:cNvSpPr>
          <p:nvPr>
            <p:ph type="sldNum" sz="quarter" idx="10"/>
          </p:nvPr>
        </p:nvSpPr>
        <p:spPr/>
        <p:txBody>
          <a:bodyPr/>
          <a:lstStyle/>
          <a:p>
            <a:fld id="{9DE14056-87C6-43A5-A2FC-EDEC4263A59A}" type="slidenum">
              <a:rPr lang="es-EC" smtClean="0"/>
              <a:t>6</a:t>
            </a:fld>
            <a:endParaRPr lang="es-EC"/>
          </a:p>
        </p:txBody>
      </p:sp>
    </p:spTree>
    <p:extLst>
      <p:ext uri="{BB962C8B-B14F-4D97-AF65-F5344CB8AC3E}">
        <p14:creationId xmlns:p14="http://schemas.microsoft.com/office/powerpoint/2010/main" val="34522788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defTabSz="964418">
              <a:defRPr/>
            </a:pPr>
            <a:r>
              <a:rPr lang="es-EC" sz="1300" b="1" dirty="0"/>
              <a:t>Helio </a:t>
            </a:r>
            <a:r>
              <a:rPr lang="es-EC" sz="1300" b="1" dirty="0" err="1"/>
              <a:t>Oiticica</a:t>
            </a:r>
            <a:r>
              <a:rPr lang="es-EC" sz="1300" b="1" dirty="0"/>
              <a:t> (Escuela Activa)</a:t>
            </a:r>
          </a:p>
          <a:p>
            <a:pPr marL="180828" indent="-180828" defTabSz="964418">
              <a:buFont typeface="Arial" panose="020B0604020202020204" pitchFamily="34" charset="0"/>
              <a:buChar char="•"/>
              <a:defRPr/>
            </a:pPr>
            <a:r>
              <a:rPr lang="es-EC" sz="1300" dirty="0"/>
              <a:t>La experiencia de una criatura viviente es capaz de tener cualidad estética, porque el mundo actual en el que vivimos es una combinación de movimiento y culminación, de rompimientos y reuniones. (Dewey, 2008. p.8) –</a:t>
            </a:r>
          </a:p>
          <a:p>
            <a:pPr marL="180828" indent="-180828" defTabSz="964418">
              <a:buFont typeface="Arial" panose="020B0604020202020204" pitchFamily="34" charset="0"/>
              <a:buChar char="•"/>
              <a:defRPr/>
            </a:pPr>
            <a:r>
              <a:rPr lang="es-EC" sz="1300" dirty="0"/>
              <a:t> “el arte de </a:t>
            </a:r>
            <a:r>
              <a:rPr lang="es-EC" sz="1300" dirty="0" err="1"/>
              <a:t>Oiticica</a:t>
            </a:r>
            <a:r>
              <a:rPr lang="es-EC" sz="1300" dirty="0"/>
              <a:t> deviene pura experiencia, alcanza un estado de total sinestesia, en el que los sentidos se descifran unos a otros” (</a:t>
            </a:r>
            <a:r>
              <a:rPr lang="es-EC" sz="1300" dirty="0" err="1"/>
              <a:t>Jaffé</a:t>
            </a:r>
            <a:r>
              <a:rPr lang="es-EC" sz="1300" dirty="0"/>
              <a:t>, 2010, p. 81) </a:t>
            </a:r>
            <a:endParaRPr lang="es-EC" sz="1300" b="1" dirty="0"/>
          </a:p>
          <a:p>
            <a:endParaRPr lang="es-EC" dirty="0"/>
          </a:p>
        </p:txBody>
      </p:sp>
      <p:sp>
        <p:nvSpPr>
          <p:cNvPr id="4" name="Marcador de número de diapositiva 3"/>
          <p:cNvSpPr>
            <a:spLocks noGrp="1"/>
          </p:cNvSpPr>
          <p:nvPr>
            <p:ph type="sldNum" sz="quarter" idx="10"/>
          </p:nvPr>
        </p:nvSpPr>
        <p:spPr/>
        <p:txBody>
          <a:bodyPr/>
          <a:lstStyle/>
          <a:p>
            <a:fld id="{9DE14056-87C6-43A5-A2FC-EDEC4263A59A}" type="slidenum">
              <a:rPr lang="es-EC" smtClean="0"/>
              <a:t>7</a:t>
            </a:fld>
            <a:endParaRPr lang="es-EC"/>
          </a:p>
        </p:txBody>
      </p:sp>
    </p:spTree>
    <p:extLst>
      <p:ext uri="{BB962C8B-B14F-4D97-AF65-F5344CB8AC3E}">
        <p14:creationId xmlns:p14="http://schemas.microsoft.com/office/powerpoint/2010/main" val="18883154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defTabSz="964418">
              <a:defRPr/>
            </a:pPr>
            <a:r>
              <a:rPr lang="es-EC" sz="1300" b="1" dirty="0" err="1"/>
              <a:t>Bijari</a:t>
            </a:r>
            <a:r>
              <a:rPr lang="es-EC" sz="1300" b="1" dirty="0"/>
              <a:t> (Crítico/constructivista):</a:t>
            </a:r>
          </a:p>
          <a:p>
            <a:pPr defTabSz="964418">
              <a:defRPr/>
            </a:pPr>
            <a:endParaRPr lang="es-EC" sz="1300" b="1" dirty="0"/>
          </a:p>
          <a:p>
            <a:pPr marL="180828" indent="-180828" defTabSz="964418">
              <a:buFont typeface="Arial" panose="020B0604020202020204" pitchFamily="34" charset="0"/>
              <a:buChar char="•"/>
              <a:defRPr/>
            </a:pPr>
            <a:r>
              <a:rPr lang="es-EC" sz="1300" b="1" dirty="0" err="1"/>
              <a:t>Pscicologia</a:t>
            </a:r>
            <a:r>
              <a:rPr lang="es-EC" sz="1300" b="1" dirty="0"/>
              <a:t> del Arte: “</a:t>
            </a:r>
            <a:r>
              <a:rPr lang="es-EC" sz="1300" dirty="0"/>
              <a:t>Si la actividad del hombre se limitara a reproducir el pasado, él sería un ser vuelto exclusivamente hacia el ayer e incapaz de adaptarse al mañana diferente.” (Vygotsky, 1996, p. 10 ) </a:t>
            </a:r>
            <a:r>
              <a:rPr lang="es-EC" sz="1300" b="1" dirty="0"/>
              <a:t> </a:t>
            </a:r>
            <a:r>
              <a:rPr lang="es-EC" sz="1300" dirty="0"/>
              <a:t>- Piaget CREAR</a:t>
            </a:r>
          </a:p>
          <a:p>
            <a:pPr marL="180828" indent="-180828" defTabSz="964418">
              <a:buFont typeface="Arial" panose="020B0604020202020204" pitchFamily="34" charset="0"/>
              <a:buChar char="•"/>
              <a:defRPr/>
            </a:pPr>
            <a:r>
              <a:rPr lang="es-EC" sz="1300" dirty="0"/>
              <a:t>La obra de arte se inserta en un sin número de formas, no es la única manera de expresión porque se enfrenta a un mundo lleno de posibilidades que permiten lograr “encuentros duraderos”. (</a:t>
            </a:r>
            <a:r>
              <a:rPr lang="es-EC" sz="1300" dirty="0" err="1"/>
              <a:t>Bourriad</a:t>
            </a:r>
            <a:r>
              <a:rPr lang="es-EC" sz="1300" dirty="0"/>
              <a:t>,  2008, p.20) </a:t>
            </a:r>
            <a:endParaRPr lang="es-EC" sz="1300" b="1" dirty="0"/>
          </a:p>
          <a:p>
            <a:pPr marL="180828" indent="-180828" defTabSz="964418">
              <a:buFont typeface="Arial" panose="020B0604020202020204" pitchFamily="34" charset="0"/>
              <a:buChar char="•"/>
              <a:defRPr/>
            </a:pPr>
            <a:endParaRPr lang="es-EC" sz="1300" b="1" dirty="0"/>
          </a:p>
          <a:p>
            <a:endParaRPr lang="es-EC" dirty="0"/>
          </a:p>
        </p:txBody>
      </p:sp>
      <p:sp>
        <p:nvSpPr>
          <p:cNvPr id="4" name="Marcador de número de diapositiva 3"/>
          <p:cNvSpPr>
            <a:spLocks noGrp="1"/>
          </p:cNvSpPr>
          <p:nvPr>
            <p:ph type="sldNum" sz="quarter" idx="10"/>
          </p:nvPr>
        </p:nvSpPr>
        <p:spPr/>
        <p:txBody>
          <a:bodyPr/>
          <a:lstStyle/>
          <a:p>
            <a:fld id="{9DE14056-87C6-43A5-A2FC-EDEC4263A59A}" type="slidenum">
              <a:rPr lang="es-EC" smtClean="0"/>
              <a:t>8</a:t>
            </a:fld>
            <a:endParaRPr lang="es-EC"/>
          </a:p>
        </p:txBody>
      </p:sp>
    </p:spTree>
    <p:extLst>
      <p:ext uri="{BB962C8B-B14F-4D97-AF65-F5344CB8AC3E}">
        <p14:creationId xmlns:p14="http://schemas.microsoft.com/office/powerpoint/2010/main" val="9567482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C" sz="1300" dirty="0"/>
              <a:t>En la misma línea aparece </a:t>
            </a:r>
            <a:r>
              <a:rPr lang="es-EC" sz="1300" dirty="0" err="1"/>
              <a:t>Grant</a:t>
            </a:r>
            <a:r>
              <a:rPr lang="es-EC" sz="1300" dirty="0"/>
              <a:t> </a:t>
            </a:r>
            <a:r>
              <a:rPr lang="es-EC" sz="1300" dirty="0" err="1"/>
              <a:t>Kester</a:t>
            </a:r>
            <a:r>
              <a:rPr lang="es-EC" sz="1300" dirty="0"/>
              <a:t> (2008), </a:t>
            </a:r>
          </a:p>
          <a:p>
            <a:r>
              <a:rPr lang="es-EC" sz="1300" dirty="0"/>
              <a:t>para él l</a:t>
            </a:r>
          </a:p>
          <a:p>
            <a:r>
              <a:rPr lang="es-EC" sz="1300" dirty="0"/>
              <a:t>a obra de arte logra unir elementos separados, busca ideales y cuestiona el mundo </a:t>
            </a:r>
          </a:p>
          <a:p>
            <a:r>
              <a:rPr lang="es-EC" sz="1300" dirty="0"/>
              <a:t>real, todo esto se ve atravesado por </a:t>
            </a:r>
            <a:r>
              <a:rPr lang="es-EC" sz="1300" dirty="0" err="1"/>
              <a:t>afe</a:t>
            </a:r>
            <a:endParaRPr lang="es-EC" sz="1300" dirty="0"/>
          </a:p>
          <a:p>
            <a:r>
              <a:rPr lang="es-EC" sz="1300" dirty="0" err="1"/>
              <a:t>ctos</a:t>
            </a:r>
            <a:r>
              <a:rPr lang="es-EC" sz="1300" dirty="0"/>
              <a:t> personales y percepciones. Él menciona que el</a:t>
            </a:r>
          </a:p>
          <a:p>
            <a:r>
              <a:rPr lang="es-EC" sz="1300" dirty="0"/>
              <a:t>rol </a:t>
            </a:r>
          </a:p>
          <a:p>
            <a:r>
              <a:rPr lang="es-EC" sz="1300" dirty="0"/>
              <a:t>del arte moderno no es </a:t>
            </a:r>
            <a:r>
              <a:rPr lang="es-EC" sz="1300" dirty="0" err="1"/>
              <a:t>comprome</a:t>
            </a:r>
            <a:endParaRPr lang="es-EC" sz="1300" dirty="0"/>
          </a:p>
          <a:p>
            <a:r>
              <a:rPr lang="es-EC" sz="1300" dirty="0"/>
              <a:t>terse de forma práctica sino el de </a:t>
            </a:r>
          </a:p>
          <a:p>
            <a:r>
              <a:rPr lang="es-EC" sz="1300" dirty="0"/>
              <a:t>transformar la </a:t>
            </a:r>
          </a:p>
          <a:p>
            <a:r>
              <a:rPr lang="es-EC" sz="1300" dirty="0"/>
              <a:t>consciencia del observador, que está comprendida como algo limitada o con deficiencias</a:t>
            </a:r>
          </a:p>
          <a:p>
            <a:endParaRPr lang="es-EC" dirty="0"/>
          </a:p>
        </p:txBody>
      </p:sp>
      <p:sp>
        <p:nvSpPr>
          <p:cNvPr id="4" name="Marcador de número de diapositiva 3"/>
          <p:cNvSpPr>
            <a:spLocks noGrp="1"/>
          </p:cNvSpPr>
          <p:nvPr>
            <p:ph type="sldNum" sz="quarter" idx="10"/>
          </p:nvPr>
        </p:nvSpPr>
        <p:spPr/>
        <p:txBody>
          <a:bodyPr/>
          <a:lstStyle/>
          <a:p>
            <a:fld id="{9DE14056-87C6-43A5-A2FC-EDEC4263A59A}" type="slidenum">
              <a:rPr lang="es-EC" smtClean="0"/>
              <a:t>9</a:t>
            </a:fld>
            <a:endParaRPr lang="es-EC"/>
          </a:p>
        </p:txBody>
      </p:sp>
    </p:spTree>
    <p:extLst>
      <p:ext uri="{BB962C8B-B14F-4D97-AF65-F5344CB8AC3E}">
        <p14:creationId xmlns:p14="http://schemas.microsoft.com/office/powerpoint/2010/main" val="7594409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lgn="l">
              <a:defRPr/>
            </a:lvl1pPr>
          </a:lstStyle>
          <a:p>
            <a:fld id="{54AF98CD-557C-44E3-B48D-58FEB5DE742B}" type="datetimeFigureOut">
              <a:rPr lang="es-EC" smtClean="0"/>
              <a:t>04/05/2015</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01F0F367-E0D2-4321-8CE0-EAC4972F0DDA}" type="slidenum">
              <a:rPr lang="es-EC" smtClean="0"/>
              <a:t>‹Nº›</a:t>
            </a:fld>
            <a:endParaRPr lang="es-EC"/>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384889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4AF98CD-557C-44E3-B48D-58FEB5DE742B}" type="datetimeFigureOut">
              <a:rPr lang="es-EC" smtClean="0"/>
              <a:t>04/05/2015</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01F0F367-E0D2-4321-8CE0-EAC4972F0DDA}" type="slidenum">
              <a:rPr lang="es-EC" smtClean="0"/>
              <a:t>‹Nº›</a:t>
            </a:fld>
            <a:endParaRPr lang="es-EC"/>
          </a:p>
        </p:txBody>
      </p:sp>
    </p:spTree>
    <p:extLst>
      <p:ext uri="{BB962C8B-B14F-4D97-AF65-F5344CB8AC3E}">
        <p14:creationId xmlns:p14="http://schemas.microsoft.com/office/powerpoint/2010/main" val="175660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4AF98CD-557C-44E3-B48D-58FEB5DE742B}" type="datetimeFigureOut">
              <a:rPr lang="es-EC" smtClean="0"/>
              <a:t>04/05/2015</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01F0F367-E0D2-4321-8CE0-EAC4972F0DDA}" type="slidenum">
              <a:rPr lang="es-EC" smtClean="0"/>
              <a:t>‹Nº›</a:t>
            </a:fld>
            <a:endParaRPr lang="es-EC"/>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6320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4AF98CD-557C-44E3-B48D-58FEB5DE742B}" type="datetimeFigureOut">
              <a:rPr lang="es-EC" smtClean="0"/>
              <a:t>04/05/2015</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01F0F367-E0D2-4321-8CE0-EAC4972F0DDA}" type="slidenum">
              <a:rPr lang="es-EC" smtClean="0"/>
              <a:t>‹Nº›</a:t>
            </a:fld>
            <a:endParaRPr lang="es-EC"/>
          </a:p>
        </p:txBody>
      </p:sp>
    </p:spTree>
    <p:extLst>
      <p:ext uri="{BB962C8B-B14F-4D97-AF65-F5344CB8AC3E}">
        <p14:creationId xmlns:p14="http://schemas.microsoft.com/office/powerpoint/2010/main" val="427909426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4AF98CD-557C-44E3-B48D-58FEB5DE742B}" type="datetimeFigureOut">
              <a:rPr lang="es-EC" smtClean="0"/>
              <a:t>04/05/2015</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01F0F367-E0D2-4321-8CE0-EAC4972F0DDA}" type="slidenum">
              <a:rPr lang="es-EC" smtClean="0"/>
              <a:t>‹Nº›</a:t>
            </a:fld>
            <a:endParaRPr lang="es-EC"/>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8956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4AF98CD-557C-44E3-B48D-58FEB5DE742B}" type="datetimeFigureOut">
              <a:rPr lang="es-EC" smtClean="0"/>
              <a:t>04/05/2015</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01F0F367-E0D2-4321-8CE0-EAC4972F0DDA}" type="slidenum">
              <a:rPr lang="es-EC" smtClean="0"/>
              <a:t>‹Nº›</a:t>
            </a:fld>
            <a:endParaRPr lang="es-EC"/>
          </a:p>
        </p:txBody>
      </p:sp>
    </p:spTree>
    <p:extLst>
      <p:ext uri="{BB962C8B-B14F-4D97-AF65-F5344CB8AC3E}">
        <p14:creationId xmlns:p14="http://schemas.microsoft.com/office/powerpoint/2010/main" val="42115205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768096" y="2967788"/>
            <a:ext cx="3566160" cy="33415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s-ES" smtClean="0"/>
              <a:t>Haga clic para modificar el estilo de texto del patrón</a:t>
            </a:r>
          </a:p>
        </p:txBody>
      </p:sp>
      <p:sp>
        <p:nvSpPr>
          <p:cNvPr id="6" name="Content Placeholder 5"/>
          <p:cNvSpPr>
            <a:spLocks noGrp="1"/>
          </p:cNvSpPr>
          <p:nvPr>
            <p:ph sz="quarter" idx="4"/>
          </p:nvPr>
        </p:nvSpPr>
        <p:spPr>
          <a:xfrm>
            <a:off x="4491990" y="2967788"/>
            <a:ext cx="3566160" cy="33415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4AF98CD-557C-44E3-B48D-58FEB5DE742B}" type="datetimeFigureOut">
              <a:rPr lang="es-EC" smtClean="0"/>
              <a:t>04/05/2015</a:t>
            </a:fld>
            <a:endParaRPr lang="es-EC"/>
          </a:p>
        </p:txBody>
      </p:sp>
      <p:sp>
        <p:nvSpPr>
          <p:cNvPr id="8" name="Footer Placeholder 7"/>
          <p:cNvSpPr>
            <a:spLocks noGrp="1"/>
          </p:cNvSpPr>
          <p:nvPr>
            <p:ph type="ftr" sz="quarter" idx="11"/>
          </p:nvPr>
        </p:nvSpPr>
        <p:spPr/>
        <p:txBody>
          <a:bodyPr/>
          <a:lstStyle/>
          <a:p>
            <a:endParaRPr lang="es-EC"/>
          </a:p>
        </p:txBody>
      </p:sp>
      <p:sp>
        <p:nvSpPr>
          <p:cNvPr id="9" name="Slide Number Placeholder 8"/>
          <p:cNvSpPr>
            <a:spLocks noGrp="1"/>
          </p:cNvSpPr>
          <p:nvPr>
            <p:ph type="sldNum" sz="quarter" idx="12"/>
          </p:nvPr>
        </p:nvSpPr>
        <p:spPr/>
        <p:txBody>
          <a:bodyPr/>
          <a:lstStyle/>
          <a:p>
            <a:fld id="{01F0F367-E0D2-4321-8CE0-EAC4972F0DDA}" type="slidenum">
              <a:rPr lang="es-EC" smtClean="0"/>
              <a:t>‹Nº›</a:t>
            </a:fld>
            <a:endParaRPr lang="es-EC"/>
          </a:p>
        </p:txBody>
      </p:sp>
    </p:spTree>
    <p:extLst>
      <p:ext uri="{BB962C8B-B14F-4D97-AF65-F5344CB8AC3E}">
        <p14:creationId xmlns:p14="http://schemas.microsoft.com/office/powerpoint/2010/main" val="2164614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54AF98CD-557C-44E3-B48D-58FEB5DE742B}" type="datetimeFigureOut">
              <a:rPr lang="es-EC" smtClean="0"/>
              <a:t>04/05/2015</a:t>
            </a:fld>
            <a:endParaRPr lang="es-EC"/>
          </a:p>
        </p:txBody>
      </p:sp>
      <p:sp>
        <p:nvSpPr>
          <p:cNvPr id="4" name="Footer Placeholder 3"/>
          <p:cNvSpPr>
            <a:spLocks noGrp="1"/>
          </p:cNvSpPr>
          <p:nvPr>
            <p:ph type="ftr" sz="quarter" idx="11"/>
          </p:nvPr>
        </p:nvSpPr>
        <p:spPr/>
        <p:txBody>
          <a:bodyPr/>
          <a:lstStyle/>
          <a:p>
            <a:endParaRPr lang="es-EC"/>
          </a:p>
        </p:txBody>
      </p:sp>
      <p:sp>
        <p:nvSpPr>
          <p:cNvPr id="5" name="Slide Number Placeholder 4"/>
          <p:cNvSpPr>
            <a:spLocks noGrp="1"/>
          </p:cNvSpPr>
          <p:nvPr>
            <p:ph type="sldNum" sz="quarter" idx="12"/>
          </p:nvPr>
        </p:nvSpPr>
        <p:spPr/>
        <p:txBody>
          <a:bodyPr/>
          <a:lstStyle/>
          <a:p>
            <a:fld id="{01F0F367-E0D2-4321-8CE0-EAC4972F0DDA}" type="slidenum">
              <a:rPr lang="es-EC" smtClean="0"/>
              <a:t>‹Nº›</a:t>
            </a:fld>
            <a:endParaRPr lang="es-EC"/>
          </a:p>
        </p:txBody>
      </p:sp>
    </p:spTree>
    <p:extLst>
      <p:ext uri="{BB962C8B-B14F-4D97-AF65-F5344CB8AC3E}">
        <p14:creationId xmlns:p14="http://schemas.microsoft.com/office/powerpoint/2010/main" val="1884278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AF98CD-557C-44E3-B48D-58FEB5DE742B}" type="datetimeFigureOut">
              <a:rPr lang="es-EC" smtClean="0"/>
              <a:t>04/05/2015</a:t>
            </a:fld>
            <a:endParaRPr lang="es-EC"/>
          </a:p>
        </p:txBody>
      </p:sp>
      <p:sp>
        <p:nvSpPr>
          <p:cNvPr id="3" name="Footer Placeholder 2"/>
          <p:cNvSpPr>
            <a:spLocks noGrp="1"/>
          </p:cNvSpPr>
          <p:nvPr>
            <p:ph type="ftr" sz="quarter" idx="11"/>
          </p:nvPr>
        </p:nvSpPr>
        <p:spPr/>
        <p:txBody>
          <a:bodyPr/>
          <a:lstStyle/>
          <a:p>
            <a:endParaRPr lang="es-EC"/>
          </a:p>
        </p:txBody>
      </p:sp>
      <p:sp>
        <p:nvSpPr>
          <p:cNvPr id="4" name="Slide Number Placeholder 3"/>
          <p:cNvSpPr>
            <a:spLocks noGrp="1"/>
          </p:cNvSpPr>
          <p:nvPr>
            <p:ph type="sldNum" sz="quarter" idx="12"/>
          </p:nvPr>
        </p:nvSpPr>
        <p:spPr/>
        <p:txBody>
          <a:bodyPr/>
          <a:lstStyle/>
          <a:p>
            <a:fld id="{01F0F367-E0D2-4321-8CE0-EAC4972F0DDA}" type="slidenum">
              <a:rPr lang="es-EC" smtClean="0"/>
              <a:t>‹Nº›</a:t>
            </a:fld>
            <a:endParaRPr lang="es-EC"/>
          </a:p>
        </p:txBody>
      </p:sp>
    </p:spTree>
    <p:extLst>
      <p:ext uri="{BB962C8B-B14F-4D97-AF65-F5344CB8AC3E}">
        <p14:creationId xmlns:p14="http://schemas.microsoft.com/office/powerpoint/2010/main" val="119671001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4AF98CD-557C-44E3-B48D-58FEB5DE742B}" type="datetimeFigureOut">
              <a:rPr lang="es-EC" smtClean="0"/>
              <a:t>04/05/2015</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01F0F367-E0D2-4321-8CE0-EAC4972F0DDA}" type="slidenum">
              <a:rPr lang="es-EC" smtClean="0"/>
              <a:t>‹Nº›</a:t>
            </a:fld>
            <a:endParaRPr lang="es-EC"/>
          </a:p>
        </p:txBody>
      </p:sp>
    </p:spTree>
    <p:extLst>
      <p:ext uri="{BB962C8B-B14F-4D97-AF65-F5344CB8AC3E}">
        <p14:creationId xmlns:p14="http://schemas.microsoft.com/office/powerpoint/2010/main" val="16682685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4AF98CD-557C-44E3-B48D-58FEB5DE742B}" type="datetimeFigureOut">
              <a:rPr lang="es-EC" smtClean="0"/>
              <a:t>04/05/2015</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01F0F367-E0D2-4321-8CE0-EAC4972F0DDA}" type="slidenum">
              <a:rPr lang="es-EC" smtClean="0"/>
              <a:t>‹Nº›</a:t>
            </a:fld>
            <a:endParaRPr lang="es-EC"/>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93028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2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54AF98CD-557C-44E3-B48D-58FEB5DE742B}" type="datetimeFigureOut">
              <a:rPr lang="es-EC" smtClean="0"/>
              <a:t>04/05/2015</a:t>
            </a:fld>
            <a:endParaRPr lang="es-EC"/>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s-EC"/>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01F0F367-E0D2-4321-8CE0-EAC4972F0DDA}" type="slidenum">
              <a:rPr lang="es-EC" smtClean="0"/>
              <a:t>‹Nº›</a:t>
            </a:fld>
            <a:endParaRPr lang="es-EC"/>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9274827"/>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hemeOverride" Target="../theme/themeOverride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5.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20.png"/><Relationship Id="rId3" Type="http://schemas.microsoft.com/office/2007/relationships/hdphoto" Target="../media/hdphoto2.wdp"/><Relationship Id="rId7" Type="http://schemas.microsoft.com/office/2007/relationships/hdphoto" Target="../media/hdphoto4.wdp"/><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image" Target="../media/image22.jpeg"/><Relationship Id="rId5" Type="http://schemas.microsoft.com/office/2007/relationships/hdphoto" Target="../media/hdphoto3.wdp"/><Relationship Id="rId10" Type="http://schemas.openxmlformats.org/officeDocument/2006/relationships/image" Target="../media/image21.jpeg"/><Relationship Id="rId4" Type="http://schemas.openxmlformats.org/officeDocument/2006/relationships/image" Target="../media/image18.png"/><Relationship Id="rId9" Type="http://schemas.microsoft.com/office/2007/relationships/hdphoto" Target="../media/hdphoto5.wdp"/></Relationships>
</file>

<file path=ppt/slides/_rels/slide2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4.jpeg"/><Relationship Id="rId7" Type="http://schemas.microsoft.com/office/2007/relationships/hdphoto" Target="../media/hdphoto6.wdp"/><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5.jpeg"/></Relationships>
</file>

<file path=ppt/slides/_rels/slide24.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2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34.jpeg"/><Relationship Id="rId4" Type="http://schemas.openxmlformats.org/officeDocument/2006/relationships/image" Target="../media/image33.jpeg"/></Relationships>
</file>

<file path=ppt/slides/_rels/slide2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Imagen 1"/>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16200000">
            <a:off x="1145200" y="-1164327"/>
            <a:ext cx="6870984" cy="9199643"/>
          </a:xfrm>
          <a:prstGeom prst="rect">
            <a:avLst/>
          </a:prstGeom>
        </p:spPr>
      </p:pic>
      <p:sp>
        <p:nvSpPr>
          <p:cNvPr id="7" name="CuadroTexto 6"/>
          <p:cNvSpPr txBox="1"/>
          <p:nvPr/>
        </p:nvSpPr>
        <p:spPr>
          <a:xfrm>
            <a:off x="858899" y="2636912"/>
            <a:ext cx="7560840" cy="1815882"/>
          </a:xfrm>
          <a:prstGeom prst="rect">
            <a:avLst/>
          </a:prstGeom>
          <a:noFill/>
        </p:spPr>
        <p:txBody>
          <a:bodyPr wrap="square" rtlCol="0">
            <a:spAutoFit/>
          </a:bodyPr>
          <a:lstStyle/>
          <a:p>
            <a:pPr algn="ctr"/>
            <a:r>
              <a:rPr lang="en-US" sz="4000" b="1" dirty="0" smtClean="0">
                <a:solidFill>
                  <a:srgbClr val="7030A0"/>
                </a:solidFill>
                <a:latin typeface="DFKai-SB" panose="03000509000000000000" pitchFamily="65" charset="-120"/>
                <a:ea typeface="DFKai-SB" panose="03000509000000000000" pitchFamily="65" charset="-120"/>
              </a:rPr>
              <a:t>TODO LO QUE NOS UNE</a:t>
            </a:r>
          </a:p>
          <a:p>
            <a:pPr algn="ctr"/>
            <a:r>
              <a:rPr lang="en-US" sz="3600" dirty="0" smtClean="0">
                <a:solidFill>
                  <a:srgbClr val="7030A0"/>
                </a:solidFill>
                <a:latin typeface="DFKai-SB" panose="03000509000000000000" pitchFamily="65" charset="-120"/>
                <a:ea typeface="DFKai-SB" panose="03000509000000000000" pitchFamily="65" charset="-120"/>
              </a:rPr>
              <a:t>ENCUENTROS COTIDIANOS CON LAS PR</a:t>
            </a:r>
            <a:r>
              <a:rPr lang="es-EC" sz="3600" dirty="0" smtClean="0">
                <a:solidFill>
                  <a:srgbClr val="7030A0"/>
                </a:solidFill>
                <a:latin typeface="DFKai-SB" panose="03000509000000000000" pitchFamily="65" charset="-120"/>
                <a:ea typeface="DFKai-SB" panose="03000509000000000000" pitchFamily="65" charset="-120"/>
              </a:rPr>
              <a:t>ÁCTICAS ARTÍSTICAS</a:t>
            </a:r>
            <a:endParaRPr lang="es-EC" sz="3600" dirty="0">
              <a:solidFill>
                <a:srgbClr val="7030A0"/>
              </a:solidFill>
              <a:latin typeface="DFKai-SB" panose="03000509000000000000" pitchFamily="65" charset="-120"/>
              <a:ea typeface="DFKai-SB" panose="03000509000000000000" pitchFamily="65" charset="-120"/>
            </a:endParaRPr>
          </a:p>
        </p:txBody>
      </p:sp>
      <p:sp>
        <p:nvSpPr>
          <p:cNvPr id="8" name="CuadroTexto 7"/>
          <p:cNvSpPr txBox="1"/>
          <p:nvPr/>
        </p:nvSpPr>
        <p:spPr>
          <a:xfrm>
            <a:off x="2771800" y="213218"/>
            <a:ext cx="6192688" cy="830997"/>
          </a:xfrm>
          <a:prstGeom prst="rect">
            <a:avLst/>
          </a:prstGeom>
          <a:noFill/>
        </p:spPr>
        <p:txBody>
          <a:bodyPr wrap="square" rtlCol="0">
            <a:spAutoFit/>
          </a:bodyPr>
          <a:lstStyle/>
          <a:p>
            <a:pPr algn="r"/>
            <a:r>
              <a:rPr lang="es-EC" sz="1600" dirty="0">
                <a:latin typeface="DFKai-SB" panose="03000509000000000000" pitchFamily="65" charset="-120"/>
                <a:ea typeface="DFKai-SB" panose="03000509000000000000" pitchFamily="65" charset="-120"/>
                <a:cs typeface="Adobe Devanagari" panose="02040503050201020203" pitchFamily="18" charset="0"/>
              </a:rPr>
              <a:t>PONTIFICIA UNIVERSIDAD CATÓLICA DEL ECUADOR</a:t>
            </a:r>
          </a:p>
          <a:p>
            <a:pPr algn="r"/>
            <a:r>
              <a:rPr lang="es-EC" sz="1600" dirty="0">
                <a:latin typeface="DFKai-SB" panose="03000509000000000000" pitchFamily="65" charset="-120"/>
                <a:ea typeface="DFKai-SB" panose="03000509000000000000" pitchFamily="65" charset="-120"/>
                <a:cs typeface="Adobe Devanagari" panose="02040503050201020203" pitchFamily="18" charset="0"/>
              </a:rPr>
              <a:t>FACULTAD DE ARQUITECTURA, DISEÑO Y ARTES</a:t>
            </a:r>
          </a:p>
          <a:p>
            <a:pPr algn="r"/>
            <a:r>
              <a:rPr lang="es-EC" sz="1600" dirty="0">
                <a:latin typeface="DFKai-SB" panose="03000509000000000000" pitchFamily="65" charset="-120"/>
                <a:ea typeface="DFKai-SB" panose="03000509000000000000" pitchFamily="65" charset="-120"/>
                <a:cs typeface="Adobe Devanagari" panose="02040503050201020203" pitchFamily="18" charset="0"/>
              </a:rPr>
              <a:t>CARRERA DE ARTES VISUALES</a:t>
            </a:r>
          </a:p>
        </p:txBody>
      </p:sp>
      <p:sp>
        <p:nvSpPr>
          <p:cNvPr id="10" name="CuadroTexto 9"/>
          <p:cNvSpPr txBox="1"/>
          <p:nvPr/>
        </p:nvSpPr>
        <p:spPr>
          <a:xfrm>
            <a:off x="2447764" y="5902842"/>
            <a:ext cx="4248472" cy="400110"/>
          </a:xfrm>
          <a:prstGeom prst="rect">
            <a:avLst/>
          </a:prstGeom>
          <a:noFill/>
        </p:spPr>
        <p:txBody>
          <a:bodyPr wrap="square" rtlCol="0">
            <a:spAutoFit/>
          </a:bodyPr>
          <a:lstStyle/>
          <a:p>
            <a:r>
              <a:rPr lang="es-EC" sz="2000" dirty="0" smtClean="0">
                <a:latin typeface="DFKai-SB" panose="03000509000000000000" pitchFamily="65" charset="-120"/>
                <a:ea typeface="DFKai-SB" panose="03000509000000000000" pitchFamily="65" charset="-120"/>
              </a:rPr>
              <a:t>MARÍA PAULA BETANCOURT RODRÍGUEZ</a:t>
            </a:r>
            <a:endParaRPr lang="es-EC" sz="2000" dirty="0">
              <a:latin typeface="DFKai-SB" panose="03000509000000000000" pitchFamily="65" charset="-120"/>
              <a:ea typeface="DFKai-SB" panose="03000509000000000000" pitchFamily="65" charset="-120"/>
            </a:endParaRPr>
          </a:p>
        </p:txBody>
      </p:sp>
      <p:sp>
        <p:nvSpPr>
          <p:cNvPr id="9" name="Rectángulo 8"/>
          <p:cNvSpPr/>
          <p:nvPr/>
        </p:nvSpPr>
        <p:spPr>
          <a:xfrm>
            <a:off x="1043608" y="2494262"/>
            <a:ext cx="7200800" cy="2086865"/>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336114764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Imagen 1"/>
          <p:cNvPicPr/>
          <p:nvPr/>
        </p:nvPicPr>
        <p:blipFill>
          <a:blip r:embed="rId3">
            <a:extLst>
              <a:ext uri="{28A0092B-C50C-407E-A947-70E740481C1C}">
                <a14:useLocalDpi xmlns:a14="http://schemas.microsoft.com/office/drawing/2010/main" val="0"/>
              </a:ext>
            </a:extLst>
          </a:blip>
          <a:stretch>
            <a:fillRect/>
          </a:stretch>
        </p:blipFill>
        <p:spPr>
          <a:xfrm>
            <a:off x="17160" y="-14848"/>
            <a:ext cx="9126840" cy="6090122"/>
          </a:xfrm>
          <a:prstGeom prst="rect">
            <a:avLst/>
          </a:prstGeom>
        </p:spPr>
      </p:pic>
      <p:sp>
        <p:nvSpPr>
          <p:cNvPr id="3" name="Rectángulo 2"/>
          <p:cNvSpPr/>
          <p:nvPr/>
        </p:nvSpPr>
        <p:spPr>
          <a:xfrm>
            <a:off x="-612576" y="6119336"/>
            <a:ext cx="9756576" cy="523220"/>
          </a:xfrm>
          <a:prstGeom prst="rect">
            <a:avLst/>
          </a:prstGeom>
        </p:spPr>
        <p:txBody>
          <a:bodyPr wrap="square">
            <a:spAutoFit/>
          </a:bodyPr>
          <a:lstStyle/>
          <a:p>
            <a:pPr algn="r"/>
            <a:r>
              <a:rPr lang="es-EC" sz="1400" dirty="0">
                <a:latin typeface="DFKai-SB" panose="03000509000000000000" pitchFamily="65" charset="-120"/>
                <a:ea typeface="DFKai-SB" panose="03000509000000000000" pitchFamily="65" charset="-120"/>
              </a:rPr>
              <a:t>Los vecinos </a:t>
            </a:r>
            <a:r>
              <a:rPr lang="es-EC" sz="1400" dirty="0" smtClean="0">
                <a:latin typeface="DFKai-SB" panose="03000509000000000000" pitchFamily="65" charset="-120"/>
                <a:ea typeface="DFKai-SB" panose="03000509000000000000" pitchFamily="65" charset="-120"/>
              </a:rPr>
              <a:t>dejan </a:t>
            </a:r>
            <a:r>
              <a:rPr lang="es-EC" sz="1400" dirty="0">
                <a:latin typeface="DFKai-SB" panose="03000509000000000000" pitchFamily="65" charset="-120"/>
                <a:ea typeface="DFKai-SB" panose="03000509000000000000" pitchFamily="65" charset="-120"/>
              </a:rPr>
              <a:t>sus nombres y objetos simbólicos en las estrellas </a:t>
            </a:r>
            <a:r>
              <a:rPr lang="es-EC" sz="1400" dirty="0" smtClean="0">
                <a:latin typeface="DFKai-SB" panose="03000509000000000000" pitchFamily="65" charset="-120"/>
                <a:ea typeface="DFKai-SB" panose="03000509000000000000" pitchFamily="65" charset="-120"/>
              </a:rPr>
              <a:t>ubicadas en el parque central. </a:t>
            </a:r>
          </a:p>
          <a:p>
            <a:pPr algn="r"/>
            <a:r>
              <a:rPr lang="es-EC" sz="1400" i="1" dirty="0" smtClean="0">
                <a:latin typeface="DFKai-SB" panose="03000509000000000000" pitchFamily="65" charset="-120"/>
                <a:ea typeface="DFKai-SB" panose="03000509000000000000" pitchFamily="65" charset="-120"/>
              </a:rPr>
              <a:t>Paseo </a:t>
            </a:r>
            <a:r>
              <a:rPr lang="es-EC" sz="1400" i="1" dirty="0">
                <a:latin typeface="DFKai-SB" panose="03000509000000000000" pitchFamily="65" charset="-120"/>
                <a:ea typeface="DFKai-SB" panose="03000509000000000000" pitchFamily="65" charset="-120"/>
              </a:rPr>
              <a:t>de la Fama</a:t>
            </a:r>
            <a:r>
              <a:rPr lang="es-EC" sz="1400" i="1" dirty="0" smtClean="0">
                <a:latin typeface="DFKai-SB" panose="03000509000000000000" pitchFamily="65" charset="-120"/>
                <a:ea typeface="DFKai-SB" panose="03000509000000000000" pitchFamily="65" charset="-120"/>
              </a:rPr>
              <a:t>, </a:t>
            </a:r>
            <a:r>
              <a:rPr lang="es-EC" sz="1400" dirty="0" smtClean="0">
                <a:latin typeface="DFKai-SB" panose="03000509000000000000" pitchFamily="65" charset="-120"/>
                <a:ea typeface="DFKai-SB" panose="03000509000000000000" pitchFamily="65" charset="-120"/>
              </a:rPr>
              <a:t>proyecto del colectivo</a:t>
            </a:r>
            <a:r>
              <a:rPr lang="es-EC" sz="1400" i="1" dirty="0" smtClean="0">
                <a:latin typeface="DFKai-SB" panose="03000509000000000000" pitchFamily="65" charset="-120"/>
                <a:ea typeface="DFKai-SB" panose="03000509000000000000" pitchFamily="65" charset="-120"/>
              </a:rPr>
              <a:t> Al </a:t>
            </a:r>
            <a:r>
              <a:rPr lang="es-EC" sz="1400" i="1" dirty="0" err="1" smtClean="0">
                <a:latin typeface="DFKai-SB" panose="03000509000000000000" pitchFamily="65" charset="-120"/>
                <a:ea typeface="DFKai-SB" panose="03000509000000000000" pitchFamily="65" charset="-120"/>
              </a:rPr>
              <a:t>Zur-ich</a:t>
            </a:r>
            <a:r>
              <a:rPr lang="es-EC" sz="1400" i="1" dirty="0" smtClean="0">
                <a:latin typeface="DFKai-SB" panose="03000509000000000000" pitchFamily="65" charset="-120"/>
                <a:ea typeface="DFKai-SB" panose="03000509000000000000" pitchFamily="65" charset="-120"/>
              </a:rPr>
              <a:t>, </a:t>
            </a:r>
            <a:r>
              <a:rPr lang="es-EC" sz="1400" dirty="0" smtClean="0">
                <a:latin typeface="DFKai-SB" panose="03000509000000000000" pitchFamily="65" charset="-120"/>
                <a:ea typeface="DFKai-SB" panose="03000509000000000000" pitchFamily="65" charset="-120"/>
              </a:rPr>
              <a:t>2007</a:t>
            </a:r>
            <a:endParaRPr lang="es-EC" sz="1400" dirty="0">
              <a:latin typeface="DFKai-SB" panose="03000509000000000000" pitchFamily="65" charset="-120"/>
              <a:ea typeface="DFKai-SB" panose="03000509000000000000" pitchFamily="65" charset="-120"/>
            </a:endParaRPr>
          </a:p>
        </p:txBody>
      </p:sp>
    </p:spTree>
    <p:extLst>
      <p:ext uri="{BB962C8B-B14F-4D97-AF65-F5344CB8AC3E}">
        <p14:creationId xmlns:p14="http://schemas.microsoft.com/office/powerpoint/2010/main" val="37178549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2 Imagen"/>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9144000" cy="6829425"/>
          </a:xfrm>
          <a:prstGeom prst="rect">
            <a:avLst/>
          </a:prstGeom>
        </p:spPr>
      </p:pic>
      <p:sp>
        <p:nvSpPr>
          <p:cNvPr id="2" name="1 Título"/>
          <p:cNvSpPr>
            <a:spLocks noGrp="1"/>
          </p:cNvSpPr>
          <p:nvPr>
            <p:ph type="title" idx="4294967295"/>
          </p:nvPr>
        </p:nvSpPr>
        <p:spPr>
          <a:xfrm>
            <a:off x="863588" y="3082527"/>
            <a:ext cx="7380820" cy="1498600"/>
          </a:xfrm>
        </p:spPr>
        <p:txBody>
          <a:bodyPr>
            <a:normAutofit fontScale="90000"/>
          </a:bodyPr>
          <a:lstStyle/>
          <a:p>
            <a:pPr algn="ctr">
              <a:lnSpc>
                <a:spcPct val="100000"/>
              </a:lnSpc>
            </a:pPr>
            <a:r>
              <a:rPr lang="es-EC" cap="none" spc="0" dirty="0" smtClean="0">
                <a:ln w="0"/>
                <a:solidFill>
                  <a:srgbClr val="7030A0"/>
                </a:solidFill>
                <a:effectLst>
                  <a:outerShdw blurRad="38100" dist="19050" dir="2700000" algn="tl" rotWithShape="0">
                    <a:schemeClr val="dk1">
                      <a:alpha val="40000"/>
                    </a:schemeClr>
                  </a:outerShdw>
                </a:effectLst>
                <a:latin typeface="DFKai-SB" panose="03000509000000000000" pitchFamily="65" charset="-120"/>
                <a:ea typeface="DFKai-SB" panose="03000509000000000000" pitchFamily="65" charset="-120"/>
              </a:rPr>
              <a:t>ENCUENTROS COTIDIANOS CON LAS PRÁCTICAS </a:t>
            </a:r>
            <a:r>
              <a:rPr lang="es-EC" cap="none" spc="0" dirty="0" smtClean="0">
                <a:ln w="0"/>
                <a:solidFill>
                  <a:srgbClr val="7030A0"/>
                </a:solidFill>
                <a:effectLst>
                  <a:outerShdw blurRad="38100" dist="19050" dir="2700000" algn="tl" rotWithShape="0">
                    <a:schemeClr val="dk1">
                      <a:alpha val="40000"/>
                    </a:schemeClr>
                  </a:outerShdw>
                </a:effectLst>
                <a:latin typeface="DFKai-SB" panose="03000509000000000000" pitchFamily="65" charset="-120"/>
                <a:ea typeface="DFKai-SB" panose="03000509000000000000" pitchFamily="65" charset="-120"/>
              </a:rPr>
              <a:t>ARTÌSTICAS</a:t>
            </a:r>
            <a:r>
              <a:rPr lang="es-EC" dirty="0" smtClean="0"/>
              <a:t/>
            </a:r>
            <a:br>
              <a:rPr lang="es-EC" dirty="0" smtClean="0"/>
            </a:br>
            <a:endParaRPr lang="es-EC" dirty="0"/>
          </a:p>
        </p:txBody>
      </p:sp>
      <p:cxnSp>
        <p:nvCxnSpPr>
          <p:cNvPr id="5" name="Conector recto 4"/>
          <p:cNvCxnSpPr/>
          <p:nvPr/>
        </p:nvCxnSpPr>
        <p:spPr>
          <a:xfrm>
            <a:off x="5508104" y="3284984"/>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1043608" y="2494262"/>
            <a:ext cx="7200800" cy="2086865"/>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28659632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ángulo 4"/>
          <p:cNvSpPr/>
          <p:nvPr/>
        </p:nvSpPr>
        <p:spPr>
          <a:xfrm>
            <a:off x="611560" y="2852936"/>
            <a:ext cx="7920880" cy="1754326"/>
          </a:xfrm>
          <a:prstGeom prst="rect">
            <a:avLst/>
          </a:prstGeom>
        </p:spPr>
        <p:txBody>
          <a:bodyPr wrap="square">
            <a:spAutoFit/>
          </a:bodyPr>
          <a:lstStyle/>
          <a:p>
            <a:r>
              <a:rPr lang="es-EC" dirty="0">
                <a:solidFill>
                  <a:schemeClr val="accent3">
                    <a:lumMod val="75000"/>
                  </a:schemeClr>
                </a:solidFill>
                <a:latin typeface="DFKai-SB" panose="03000509000000000000" pitchFamily="65" charset="-120"/>
                <a:ea typeface="DFKai-SB" panose="03000509000000000000" pitchFamily="65" charset="-120"/>
              </a:rPr>
              <a:t>Si tú me das confianza, </a:t>
            </a:r>
            <a:r>
              <a:rPr lang="es-EC" dirty="0" smtClean="0">
                <a:solidFill>
                  <a:schemeClr val="accent3">
                    <a:lumMod val="75000"/>
                  </a:schemeClr>
                </a:solidFill>
                <a:latin typeface="DFKai-SB" panose="03000509000000000000" pitchFamily="65" charset="-120"/>
                <a:ea typeface="DFKai-SB" panose="03000509000000000000" pitchFamily="65" charset="-120"/>
              </a:rPr>
              <a:t>se </a:t>
            </a:r>
            <a:r>
              <a:rPr lang="es-EC" dirty="0">
                <a:solidFill>
                  <a:schemeClr val="accent3">
                    <a:lumMod val="75000"/>
                  </a:schemeClr>
                </a:solidFill>
                <a:latin typeface="DFKai-SB" panose="03000509000000000000" pitchFamily="65" charset="-120"/>
                <a:ea typeface="DFKai-SB" panose="03000509000000000000" pitchFamily="65" charset="-120"/>
              </a:rPr>
              <a:t>que voy a comenzar mejor cualquier cosa. </a:t>
            </a:r>
            <a:r>
              <a:rPr lang="es-EC" dirty="0" smtClean="0">
                <a:solidFill>
                  <a:schemeClr val="accent3">
                    <a:lumMod val="75000"/>
                  </a:schemeClr>
                </a:solidFill>
                <a:latin typeface="DFKai-SB" panose="03000509000000000000" pitchFamily="65" charset="-120"/>
                <a:ea typeface="DFKai-SB" panose="03000509000000000000" pitchFamily="65" charset="-120"/>
              </a:rPr>
              <a:t>A la </a:t>
            </a:r>
            <a:r>
              <a:rPr lang="es-EC" dirty="0">
                <a:solidFill>
                  <a:schemeClr val="accent3">
                    <a:lumMod val="75000"/>
                  </a:schemeClr>
                </a:solidFill>
                <a:latin typeface="DFKai-SB" panose="03000509000000000000" pitchFamily="65" charset="-120"/>
                <a:ea typeface="DFKai-SB" panose="03000509000000000000" pitchFamily="65" charset="-120"/>
              </a:rPr>
              <a:t>gente le da miedo porque estamos acostumbrados a vivir así</a:t>
            </a:r>
            <a:r>
              <a:rPr lang="es-EC" dirty="0" smtClean="0">
                <a:solidFill>
                  <a:schemeClr val="accent3">
                    <a:lumMod val="75000"/>
                  </a:schemeClr>
                </a:solidFill>
                <a:latin typeface="DFKai-SB" panose="03000509000000000000" pitchFamily="65" charset="-120"/>
                <a:ea typeface="DFKai-SB" panose="03000509000000000000" pitchFamily="65" charset="-120"/>
              </a:rPr>
              <a:t>.</a:t>
            </a:r>
          </a:p>
          <a:p>
            <a:endParaRPr lang="es-EC" dirty="0">
              <a:solidFill>
                <a:schemeClr val="accent3">
                  <a:lumMod val="75000"/>
                </a:schemeClr>
              </a:solidFill>
              <a:latin typeface="DFKai-SB" panose="03000509000000000000" pitchFamily="65" charset="-120"/>
              <a:ea typeface="DFKai-SB" panose="03000509000000000000" pitchFamily="65" charset="-120"/>
            </a:endParaRPr>
          </a:p>
          <a:p>
            <a:r>
              <a:rPr lang="es-EC" dirty="0" smtClean="0">
                <a:solidFill>
                  <a:schemeClr val="accent3">
                    <a:lumMod val="75000"/>
                  </a:schemeClr>
                </a:solidFill>
                <a:latin typeface="DFKai-SB" panose="03000509000000000000" pitchFamily="65" charset="-120"/>
                <a:ea typeface="DFKai-SB" panose="03000509000000000000" pitchFamily="65" charset="-120"/>
              </a:rPr>
              <a:t> </a:t>
            </a:r>
          </a:p>
          <a:p>
            <a:pPr algn="r"/>
            <a:r>
              <a:rPr lang="en-US" dirty="0" smtClean="0">
                <a:solidFill>
                  <a:schemeClr val="accent3">
                    <a:lumMod val="75000"/>
                  </a:schemeClr>
                </a:solidFill>
                <a:latin typeface="DFKai-SB" panose="03000509000000000000" pitchFamily="65" charset="-120"/>
                <a:ea typeface="DFKai-SB" panose="03000509000000000000" pitchFamily="65" charset="-120"/>
              </a:rPr>
              <a:t>Cesar Guerrero</a:t>
            </a:r>
          </a:p>
          <a:p>
            <a:pPr algn="r"/>
            <a:r>
              <a:rPr lang="en-US" dirty="0" err="1" smtClean="0">
                <a:solidFill>
                  <a:schemeClr val="accent3">
                    <a:lumMod val="75000"/>
                  </a:schemeClr>
                </a:solidFill>
                <a:latin typeface="DFKai-SB" panose="03000509000000000000" pitchFamily="65" charset="-120"/>
                <a:ea typeface="DFKai-SB" panose="03000509000000000000" pitchFamily="65" charset="-120"/>
              </a:rPr>
              <a:t>Participante</a:t>
            </a:r>
            <a:endParaRPr lang="es-EC" dirty="0">
              <a:solidFill>
                <a:schemeClr val="accent3">
                  <a:lumMod val="75000"/>
                </a:schemeClr>
              </a:solidFill>
              <a:latin typeface="DFKai-SB" panose="03000509000000000000" pitchFamily="65" charset="-120"/>
              <a:ea typeface="DFKai-SB" panose="03000509000000000000" pitchFamily="65" charset="-120"/>
            </a:endParaRPr>
          </a:p>
        </p:txBody>
      </p:sp>
    </p:spTree>
    <p:extLst>
      <p:ext uri="{BB962C8B-B14F-4D97-AF65-F5344CB8AC3E}">
        <p14:creationId xmlns:p14="http://schemas.microsoft.com/office/powerpoint/2010/main" val="39535633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Imagen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1799" y="1342272"/>
            <a:ext cx="8316416" cy="5427371"/>
          </a:xfrm>
          <a:prstGeom prst="rect">
            <a:avLst/>
          </a:prstGeom>
        </p:spPr>
      </p:pic>
      <p:sp>
        <p:nvSpPr>
          <p:cNvPr id="3" name="CuadroTexto 2"/>
          <p:cNvSpPr txBox="1"/>
          <p:nvPr/>
        </p:nvSpPr>
        <p:spPr>
          <a:xfrm>
            <a:off x="281799" y="188640"/>
            <a:ext cx="8580402" cy="523220"/>
          </a:xfrm>
          <a:prstGeom prst="rect">
            <a:avLst/>
          </a:prstGeom>
          <a:noFill/>
        </p:spPr>
        <p:txBody>
          <a:bodyPr wrap="square" rtlCol="0">
            <a:spAutoFit/>
          </a:bodyPr>
          <a:lstStyle/>
          <a:p>
            <a:pPr algn="ctr"/>
            <a:r>
              <a:rPr lang="es-EC" sz="2800" dirty="0" smtClean="0">
                <a:latin typeface="DFKai-SB" panose="03000509000000000000" pitchFamily="65" charset="-120"/>
                <a:ea typeface="DFKai-SB" panose="03000509000000000000" pitchFamily="65" charset="-120"/>
              </a:rPr>
              <a:t>ESPACIO Y PÚBLICO A TRABAJAR </a:t>
            </a:r>
            <a:endParaRPr lang="es-EC" sz="2800" dirty="0">
              <a:latin typeface="DFKai-SB" panose="03000509000000000000" pitchFamily="65" charset="-120"/>
              <a:ea typeface="DFKai-SB" panose="03000509000000000000" pitchFamily="65" charset="-120"/>
            </a:endParaRPr>
          </a:p>
        </p:txBody>
      </p:sp>
      <p:sp>
        <p:nvSpPr>
          <p:cNvPr id="4" name="CuadroTexto 3"/>
          <p:cNvSpPr txBox="1"/>
          <p:nvPr/>
        </p:nvSpPr>
        <p:spPr>
          <a:xfrm>
            <a:off x="0" y="1351450"/>
            <a:ext cx="3168352" cy="1015663"/>
          </a:xfrm>
          <a:prstGeom prst="rect">
            <a:avLst/>
          </a:prstGeom>
          <a:noFill/>
        </p:spPr>
        <p:txBody>
          <a:bodyPr wrap="square" rtlCol="0">
            <a:spAutoFit/>
          </a:bodyPr>
          <a:lstStyle/>
          <a:p>
            <a:r>
              <a:rPr lang="es-EC" sz="2400" dirty="0" smtClean="0">
                <a:latin typeface="DFKai-SB" panose="03000509000000000000" pitchFamily="65" charset="-120"/>
                <a:ea typeface="DFKai-SB" panose="03000509000000000000" pitchFamily="65" charset="-120"/>
              </a:rPr>
              <a:t>Parque El Ejido</a:t>
            </a:r>
          </a:p>
          <a:p>
            <a:endParaRPr lang="es-EC" dirty="0"/>
          </a:p>
          <a:p>
            <a:endParaRPr lang="es-EC" dirty="0"/>
          </a:p>
        </p:txBody>
      </p:sp>
      <p:sp>
        <p:nvSpPr>
          <p:cNvPr id="5" name="Rectángulo 4"/>
          <p:cNvSpPr/>
          <p:nvPr/>
        </p:nvSpPr>
        <p:spPr>
          <a:xfrm>
            <a:off x="1907704" y="216982"/>
            <a:ext cx="5328592" cy="5040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11690790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Imagen 8"/>
          <p:cNvPicPr>
            <a:picLocks noChangeAspect="1"/>
          </p:cNvPicPr>
          <p:nvPr/>
        </p:nvPicPr>
        <p:blipFill>
          <a:blip r:embed="rId3" cstate="print">
            <a:duotone>
              <a:prstClr val="black"/>
              <a:srgbClr val="D9C3A5">
                <a:tint val="50000"/>
                <a:satMod val="180000"/>
              </a:srgbClr>
            </a:duotone>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tretch>
            <a:fillRect/>
          </a:stretch>
        </p:blipFill>
        <p:spPr>
          <a:xfrm>
            <a:off x="0" y="935028"/>
            <a:ext cx="9144000" cy="5922972"/>
          </a:xfrm>
          <a:prstGeom prst="rect">
            <a:avLst/>
          </a:prstGeom>
        </p:spPr>
      </p:pic>
      <p:sp>
        <p:nvSpPr>
          <p:cNvPr id="4" name="CuadroTexto 3"/>
          <p:cNvSpPr txBox="1"/>
          <p:nvPr/>
        </p:nvSpPr>
        <p:spPr>
          <a:xfrm>
            <a:off x="2195736" y="189488"/>
            <a:ext cx="5112568" cy="523220"/>
          </a:xfrm>
          <a:prstGeom prst="rect">
            <a:avLst/>
          </a:prstGeom>
          <a:noFill/>
        </p:spPr>
        <p:txBody>
          <a:bodyPr wrap="square" rtlCol="0">
            <a:spAutoFit/>
          </a:bodyPr>
          <a:lstStyle/>
          <a:p>
            <a:r>
              <a:rPr lang="es-EC" sz="2800" dirty="0" smtClean="0">
                <a:latin typeface="DFKai-SB" panose="03000509000000000000" pitchFamily="65" charset="-120"/>
                <a:ea typeface="DFKai-SB" panose="03000509000000000000" pitchFamily="65" charset="-120"/>
              </a:rPr>
              <a:t>METODOLOGÍAS PEDAGÓGICAS</a:t>
            </a:r>
            <a:endParaRPr lang="es-EC" sz="2800" dirty="0">
              <a:latin typeface="DFKai-SB" panose="03000509000000000000" pitchFamily="65" charset="-120"/>
              <a:ea typeface="DFKai-SB" panose="03000509000000000000" pitchFamily="65" charset="-120"/>
            </a:endParaRPr>
          </a:p>
        </p:txBody>
      </p:sp>
      <p:sp>
        <p:nvSpPr>
          <p:cNvPr id="15" name="Rectangle 1"/>
          <p:cNvSpPr>
            <a:spLocks noChangeArrowheads="1"/>
          </p:cNvSpPr>
          <p:nvPr/>
        </p:nvSpPr>
        <p:spPr bwMode="auto">
          <a:xfrm>
            <a:off x="3614737" y="-1000125"/>
            <a:ext cx="29873599"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66725" algn="l"/>
              </a:tabLst>
              <a:defRPr>
                <a:solidFill>
                  <a:schemeClr val="tx1"/>
                </a:solidFill>
                <a:latin typeface="Arial" panose="020B0604020202020204" pitchFamily="34" charset="0"/>
              </a:defRPr>
            </a:lvl1pPr>
            <a:lvl2pPr eaLnBrk="0" fontAlgn="base" hangingPunct="0">
              <a:spcBef>
                <a:spcPct val="0"/>
              </a:spcBef>
              <a:spcAft>
                <a:spcPct val="0"/>
              </a:spcAft>
              <a:tabLst>
                <a:tab pos="466725" algn="l"/>
              </a:tabLst>
              <a:defRPr>
                <a:solidFill>
                  <a:schemeClr val="tx1"/>
                </a:solidFill>
                <a:latin typeface="Arial" panose="020B0604020202020204" pitchFamily="34" charset="0"/>
              </a:defRPr>
            </a:lvl2pPr>
            <a:lvl3pPr eaLnBrk="0" fontAlgn="base" hangingPunct="0">
              <a:spcBef>
                <a:spcPct val="0"/>
              </a:spcBef>
              <a:spcAft>
                <a:spcPct val="0"/>
              </a:spcAft>
              <a:tabLst>
                <a:tab pos="466725" algn="l"/>
              </a:tabLst>
              <a:defRPr>
                <a:solidFill>
                  <a:schemeClr val="tx1"/>
                </a:solidFill>
                <a:latin typeface="Arial" panose="020B0604020202020204" pitchFamily="34" charset="0"/>
              </a:defRPr>
            </a:lvl3pPr>
            <a:lvl4pPr eaLnBrk="0" fontAlgn="base" hangingPunct="0">
              <a:spcBef>
                <a:spcPct val="0"/>
              </a:spcBef>
              <a:spcAft>
                <a:spcPct val="0"/>
              </a:spcAft>
              <a:tabLst>
                <a:tab pos="466725" algn="l"/>
              </a:tabLst>
              <a:defRPr>
                <a:solidFill>
                  <a:schemeClr val="tx1"/>
                </a:solidFill>
                <a:latin typeface="Arial" panose="020B0604020202020204" pitchFamily="34" charset="0"/>
              </a:defRPr>
            </a:lvl4pPr>
            <a:lvl5pPr eaLnBrk="0" fontAlgn="base" hangingPunct="0">
              <a:spcBef>
                <a:spcPct val="0"/>
              </a:spcBef>
              <a:spcAft>
                <a:spcPct val="0"/>
              </a:spcAft>
              <a:tabLst>
                <a:tab pos="466725" algn="l"/>
              </a:tabLst>
              <a:defRPr>
                <a:solidFill>
                  <a:schemeClr val="tx1"/>
                </a:solidFill>
                <a:latin typeface="Arial" panose="020B0604020202020204" pitchFamily="34" charset="0"/>
              </a:defRPr>
            </a:lvl5pPr>
            <a:lvl6pPr eaLnBrk="0" fontAlgn="base" hangingPunct="0">
              <a:spcBef>
                <a:spcPct val="0"/>
              </a:spcBef>
              <a:spcAft>
                <a:spcPct val="0"/>
              </a:spcAft>
              <a:tabLst>
                <a:tab pos="466725" algn="l"/>
              </a:tabLst>
              <a:defRPr>
                <a:solidFill>
                  <a:schemeClr val="tx1"/>
                </a:solidFill>
                <a:latin typeface="Arial" panose="020B0604020202020204" pitchFamily="34" charset="0"/>
              </a:defRPr>
            </a:lvl6pPr>
            <a:lvl7pPr eaLnBrk="0" fontAlgn="base" hangingPunct="0">
              <a:spcBef>
                <a:spcPct val="0"/>
              </a:spcBef>
              <a:spcAft>
                <a:spcPct val="0"/>
              </a:spcAft>
              <a:tabLst>
                <a:tab pos="466725" algn="l"/>
              </a:tabLst>
              <a:defRPr>
                <a:solidFill>
                  <a:schemeClr val="tx1"/>
                </a:solidFill>
                <a:latin typeface="Arial" panose="020B0604020202020204" pitchFamily="34" charset="0"/>
              </a:defRPr>
            </a:lvl7pPr>
            <a:lvl8pPr eaLnBrk="0" fontAlgn="base" hangingPunct="0">
              <a:spcBef>
                <a:spcPct val="0"/>
              </a:spcBef>
              <a:spcAft>
                <a:spcPct val="0"/>
              </a:spcAft>
              <a:tabLst>
                <a:tab pos="466725" algn="l"/>
              </a:tabLst>
              <a:defRPr>
                <a:solidFill>
                  <a:schemeClr val="tx1"/>
                </a:solidFill>
                <a:latin typeface="Arial" panose="020B0604020202020204" pitchFamily="34" charset="0"/>
              </a:defRPr>
            </a:lvl8pPr>
            <a:lvl9pPr eaLnBrk="0" fontAlgn="base" hangingPunct="0">
              <a:spcBef>
                <a:spcPct val="0"/>
              </a:spcBef>
              <a:spcAft>
                <a:spcPct val="0"/>
              </a:spcAft>
              <a:tabLst>
                <a:tab pos="466725"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466725" algn="l"/>
              </a:tabLst>
            </a:pPr>
            <a:r>
              <a:rPr kumimoji="0" lang="es-EC" sz="1200" b="1" i="0" u="none" strike="noStrike" cap="none" normalizeH="0" baseline="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FICHA DE OBSERVACIÓN No. </a:t>
            </a:r>
            <a:endParaRPr kumimoji="0" lang="es-EC" sz="700" b="0" i="0" u="none" strike="noStrike" cap="none" normalizeH="0" baseline="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tab pos="466725" algn="l"/>
              </a:tabLst>
            </a:pPr>
            <a:r>
              <a:rPr kumimoji="0" lang="es-EC" sz="1200" b="1" i="0" u="none" strike="noStrike" cap="none" normalizeH="0" baseline="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MÉTODO CONDUCTISTA</a:t>
            </a:r>
            <a:endParaRPr kumimoji="0" lang="es-EC" sz="1800" b="0" i="0" u="none" strike="noStrike" cap="none" normalizeH="0" baseline="0" smtClean="0">
              <a:ln>
                <a:noFill/>
              </a:ln>
              <a:solidFill>
                <a:schemeClr val="tx1"/>
              </a:solidFill>
              <a:effectLst/>
              <a:latin typeface="Arial" panose="020B0604020202020204" pitchFamily="34" charset="0"/>
            </a:endParaRPr>
          </a:p>
        </p:txBody>
      </p:sp>
      <p:sp>
        <p:nvSpPr>
          <p:cNvPr id="16" name="CuadroTexto 15"/>
          <p:cNvSpPr txBox="1"/>
          <p:nvPr/>
        </p:nvSpPr>
        <p:spPr>
          <a:xfrm>
            <a:off x="262930" y="5850850"/>
            <a:ext cx="2292846" cy="523220"/>
          </a:xfrm>
          <a:prstGeom prst="rect">
            <a:avLst/>
          </a:prstGeom>
          <a:noFill/>
        </p:spPr>
        <p:txBody>
          <a:bodyPr wrap="square" rtlCol="0">
            <a:spAutoFit/>
          </a:bodyPr>
          <a:lstStyle/>
          <a:p>
            <a:r>
              <a:rPr lang="es-EC" sz="2800" dirty="0" smtClean="0">
                <a:latin typeface="DFKai-SB" panose="03000509000000000000" pitchFamily="65" charset="-120"/>
                <a:ea typeface="DFKai-SB" panose="03000509000000000000" pitchFamily="65" charset="-120"/>
              </a:rPr>
              <a:t>Conductista</a:t>
            </a:r>
            <a:endParaRPr lang="es-EC" sz="2800" dirty="0">
              <a:latin typeface="DFKai-SB" panose="03000509000000000000" pitchFamily="65" charset="-120"/>
              <a:ea typeface="DFKai-SB" panose="03000509000000000000" pitchFamily="65" charset="-120"/>
            </a:endParaRPr>
          </a:p>
        </p:txBody>
      </p:sp>
      <p:sp>
        <p:nvSpPr>
          <p:cNvPr id="19" name="CuadroTexto 18"/>
          <p:cNvSpPr txBox="1"/>
          <p:nvPr/>
        </p:nvSpPr>
        <p:spPr>
          <a:xfrm>
            <a:off x="3059832" y="5850850"/>
            <a:ext cx="2988332" cy="523220"/>
          </a:xfrm>
          <a:prstGeom prst="rect">
            <a:avLst/>
          </a:prstGeom>
          <a:noFill/>
        </p:spPr>
        <p:txBody>
          <a:bodyPr wrap="square" rtlCol="0">
            <a:spAutoFit/>
          </a:bodyPr>
          <a:lstStyle/>
          <a:p>
            <a:r>
              <a:rPr lang="es-EC" sz="2800" dirty="0" smtClean="0">
                <a:latin typeface="DFKai-SB" panose="03000509000000000000" pitchFamily="65" charset="-120"/>
                <a:ea typeface="DFKai-SB" panose="03000509000000000000" pitchFamily="65" charset="-120"/>
              </a:rPr>
              <a:t>Escuela </a:t>
            </a:r>
            <a:r>
              <a:rPr lang="es-EC" sz="2800" dirty="0">
                <a:latin typeface="DFKai-SB" panose="03000509000000000000" pitchFamily="65" charset="-120"/>
                <a:ea typeface="DFKai-SB" panose="03000509000000000000" pitchFamily="65" charset="-120"/>
              </a:rPr>
              <a:t>A</a:t>
            </a:r>
            <a:r>
              <a:rPr lang="es-EC" sz="2800" dirty="0" smtClean="0">
                <a:latin typeface="DFKai-SB" panose="03000509000000000000" pitchFamily="65" charset="-120"/>
                <a:ea typeface="DFKai-SB" panose="03000509000000000000" pitchFamily="65" charset="-120"/>
              </a:rPr>
              <a:t>ctiva</a:t>
            </a:r>
            <a:endParaRPr lang="es-EC" sz="2800" dirty="0">
              <a:latin typeface="DFKai-SB" panose="03000509000000000000" pitchFamily="65" charset="-120"/>
              <a:ea typeface="DFKai-SB" panose="03000509000000000000" pitchFamily="65" charset="-120"/>
            </a:endParaRPr>
          </a:p>
        </p:txBody>
      </p:sp>
      <p:sp>
        <p:nvSpPr>
          <p:cNvPr id="20" name="CuadroTexto 19"/>
          <p:cNvSpPr txBox="1"/>
          <p:nvPr/>
        </p:nvSpPr>
        <p:spPr>
          <a:xfrm>
            <a:off x="6303266" y="5850850"/>
            <a:ext cx="2949254" cy="954107"/>
          </a:xfrm>
          <a:prstGeom prst="rect">
            <a:avLst/>
          </a:prstGeom>
          <a:noFill/>
        </p:spPr>
        <p:txBody>
          <a:bodyPr wrap="square" rtlCol="0">
            <a:spAutoFit/>
          </a:bodyPr>
          <a:lstStyle/>
          <a:p>
            <a:pPr algn="ctr"/>
            <a:r>
              <a:rPr lang="es-EC" sz="2800" dirty="0" smtClean="0">
                <a:latin typeface="DFKai-SB" panose="03000509000000000000" pitchFamily="65" charset="-120"/>
                <a:ea typeface="DFKai-SB" panose="03000509000000000000" pitchFamily="65" charset="-120"/>
              </a:rPr>
              <a:t>Constructivista/Critica</a:t>
            </a:r>
            <a:endParaRPr lang="es-EC" sz="2800" dirty="0">
              <a:latin typeface="DFKai-SB" panose="03000509000000000000" pitchFamily="65" charset="-120"/>
              <a:ea typeface="DFKai-SB" panose="03000509000000000000" pitchFamily="65" charset="-120"/>
            </a:endParaRPr>
          </a:p>
        </p:txBody>
      </p:sp>
      <p:cxnSp>
        <p:nvCxnSpPr>
          <p:cNvPr id="21" name="Conector recto 20"/>
          <p:cNvCxnSpPr/>
          <p:nvPr/>
        </p:nvCxnSpPr>
        <p:spPr>
          <a:xfrm flipV="1">
            <a:off x="7529814" y="6355784"/>
            <a:ext cx="72008" cy="72008"/>
          </a:xfrm>
          <a:prstGeom prst="line">
            <a:avLst/>
          </a:prstGeom>
        </p:spPr>
        <p:style>
          <a:lnRef idx="2">
            <a:schemeClr val="dk1"/>
          </a:lnRef>
          <a:fillRef idx="0">
            <a:schemeClr val="dk1"/>
          </a:fillRef>
          <a:effectRef idx="1">
            <a:schemeClr val="dk1"/>
          </a:effectRef>
          <a:fontRef idx="minor">
            <a:schemeClr val="tx1"/>
          </a:fontRef>
        </p:style>
      </p:cxnSp>
      <p:sp>
        <p:nvSpPr>
          <p:cNvPr id="11" name="Rectángulo 10"/>
          <p:cNvSpPr/>
          <p:nvPr/>
        </p:nvSpPr>
        <p:spPr>
          <a:xfrm>
            <a:off x="1763688" y="208652"/>
            <a:ext cx="5328592" cy="5040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4264269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81000"/>
            <a:ext cx="9144000" cy="6096000"/>
          </a:xfrm>
          <a:prstGeom prst="rect">
            <a:avLst/>
          </a:prstGeom>
        </p:spPr>
      </p:pic>
    </p:spTree>
    <p:extLst>
      <p:ext uri="{BB962C8B-B14F-4D97-AF65-F5344CB8AC3E}">
        <p14:creationId xmlns:p14="http://schemas.microsoft.com/office/powerpoint/2010/main" val="35006067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a:off x="-252536" y="-4193"/>
            <a:ext cx="4572000" cy="6858000"/>
          </a:xfrm>
          <a:prstGeom prst="rect">
            <a:avLst/>
          </a:prstGeom>
        </p:spPr>
      </p:pic>
      <p:pic>
        <p:nvPicPr>
          <p:cNvPr id="3" name="Imagen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3552056" y="1163960"/>
            <a:ext cx="6983760" cy="4655840"/>
          </a:xfrm>
          <a:prstGeom prst="rect">
            <a:avLst/>
          </a:prstGeom>
        </p:spPr>
      </p:pic>
    </p:spTree>
    <p:extLst>
      <p:ext uri="{BB962C8B-B14F-4D97-AF65-F5344CB8AC3E}">
        <p14:creationId xmlns:p14="http://schemas.microsoft.com/office/powerpoint/2010/main" val="55711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81000"/>
            <a:ext cx="9144000" cy="6096000"/>
          </a:xfrm>
          <a:prstGeom prst="rect">
            <a:avLst/>
          </a:prstGeom>
        </p:spPr>
      </p:pic>
    </p:spTree>
    <p:extLst>
      <p:ext uri="{BB962C8B-B14F-4D97-AF65-F5344CB8AC3E}">
        <p14:creationId xmlns:p14="http://schemas.microsoft.com/office/powerpoint/2010/main" val="15156030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29426"/>
          </a:xfrm>
          <a:prstGeom prst="rect">
            <a:avLst/>
          </a:prstGeom>
        </p:spPr>
      </p:pic>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287"/>
            <a:ext cx="9144000" cy="6829425"/>
          </a:xfrm>
          <a:prstGeom prst="rect">
            <a:avLst/>
          </a:prstGeom>
        </p:spPr>
      </p:pic>
    </p:spTree>
    <p:extLst>
      <p:ext uri="{BB962C8B-B14F-4D97-AF65-F5344CB8AC3E}">
        <p14:creationId xmlns:p14="http://schemas.microsoft.com/office/powerpoint/2010/main" val="9619376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0"/>
            <a:ext cx="5122069" cy="6858000"/>
          </a:xfrm>
          <a:prstGeom prst="rect">
            <a:avLst/>
          </a:prstGeom>
        </p:spPr>
      </p:pic>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0608" y="0"/>
            <a:ext cx="5122069" cy="6858000"/>
          </a:xfrm>
          <a:prstGeom prst="rect">
            <a:avLst/>
          </a:prstGeom>
        </p:spPr>
      </p:pic>
    </p:spTree>
    <p:extLst>
      <p:ext uri="{BB962C8B-B14F-4D97-AF65-F5344CB8AC3E}">
        <p14:creationId xmlns:p14="http://schemas.microsoft.com/office/powerpoint/2010/main" val="33818623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Rectángulo"/>
          <p:cNvSpPr/>
          <p:nvPr/>
        </p:nvSpPr>
        <p:spPr>
          <a:xfrm>
            <a:off x="539552" y="1844823"/>
            <a:ext cx="8064896" cy="3662541"/>
          </a:xfrm>
          <a:prstGeom prst="rect">
            <a:avLst/>
          </a:prstGeom>
        </p:spPr>
        <p:txBody>
          <a:bodyPr wrap="square">
            <a:spAutoFit/>
          </a:bodyPr>
          <a:lstStyle/>
          <a:p>
            <a:pPr algn="just">
              <a:spcAft>
                <a:spcPts val="100"/>
              </a:spcAft>
            </a:pPr>
            <a:r>
              <a:rPr lang="es-ES_tradnl" sz="2400" dirty="0">
                <a:solidFill>
                  <a:schemeClr val="accent3">
                    <a:lumMod val="75000"/>
                  </a:schemeClr>
                </a:solidFill>
                <a:latin typeface="DFKai-SB" panose="03000509000000000000" pitchFamily="65" charset="-120"/>
                <a:ea typeface="DFKai-SB" panose="03000509000000000000" pitchFamily="65" charset="-120"/>
              </a:rPr>
              <a:t>Me gusta pensar que cuando se inventó el arte como la cosa que hoy aceptamos que es, no fue como un medio de producción sino como una forma de expandir el conocimiento. Me imagino que sucedió por accidente, que alguien formalizó una experiencia fenomenal que no encajaba en ninguna categoría conocida, y que eligieron la palabra “arte” para darle un nombre. </a:t>
            </a:r>
            <a:endParaRPr lang="es-ES_tradnl" sz="2400" dirty="0" smtClean="0">
              <a:solidFill>
                <a:schemeClr val="accent3">
                  <a:lumMod val="75000"/>
                </a:schemeClr>
              </a:solidFill>
              <a:latin typeface="DFKai-SB" panose="03000509000000000000" pitchFamily="65" charset="-120"/>
              <a:ea typeface="DFKai-SB" panose="03000509000000000000" pitchFamily="65" charset="-120"/>
            </a:endParaRPr>
          </a:p>
          <a:p>
            <a:pPr algn="just"/>
            <a:endParaRPr lang="es-ES_tradnl" sz="2000" dirty="0">
              <a:solidFill>
                <a:schemeClr val="accent3">
                  <a:lumMod val="75000"/>
                </a:schemeClr>
              </a:solidFill>
              <a:latin typeface="DFKai-SB" panose="03000509000000000000" pitchFamily="65" charset="-120"/>
              <a:ea typeface="DFKai-SB" panose="03000509000000000000" pitchFamily="65" charset="-120"/>
            </a:endParaRPr>
          </a:p>
          <a:p>
            <a:pPr algn="r"/>
            <a:r>
              <a:rPr lang="es-ES_tradnl" sz="2000" dirty="0" smtClean="0">
                <a:solidFill>
                  <a:schemeClr val="accent3">
                    <a:lumMod val="75000"/>
                  </a:schemeClr>
                </a:solidFill>
                <a:latin typeface="DFKai-SB" panose="03000509000000000000" pitchFamily="65" charset="-120"/>
                <a:ea typeface="DFKai-SB" panose="03000509000000000000" pitchFamily="65" charset="-120"/>
              </a:rPr>
              <a:t>Luis </a:t>
            </a:r>
            <a:r>
              <a:rPr lang="es-ES_tradnl" sz="2000" dirty="0" err="1">
                <a:solidFill>
                  <a:schemeClr val="accent3">
                    <a:lumMod val="75000"/>
                  </a:schemeClr>
                </a:solidFill>
                <a:latin typeface="DFKai-SB" panose="03000509000000000000" pitchFamily="65" charset="-120"/>
                <a:ea typeface="DFKai-SB" panose="03000509000000000000" pitchFamily="65" charset="-120"/>
              </a:rPr>
              <a:t>Camnitzer</a:t>
            </a:r>
            <a:r>
              <a:rPr lang="es-ES_tradnl" sz="2000" dirty="0">
                <a:solidFill>
                  <a:schemeClr val="accent3">
                    <a:lumMod val="75000"/>
                  </a:schemeClr>
                </a:solidFill>
                <a:latin typeface="DFKai-SB" panose="03000509000000000000" pitchFamily="65" charset="-120"/>
                <a:ea typeface="DFKai-SB" panose="03000509000000000000" pitchFamily="65" charset="-120"/>
              </a:rPr>
              <a:t>, </a:t>
            </a:r>
            <a:r>
              <a:rPr lang="es-ES_tradnl" sz="2000" dirty="0" smtClean="0">
                <a:solidFill>
                  <a:schemeClr val="accent3">
                    <a:lumMod val="75000"/>
                  </a:schemeClr>
                </a:solidFill>
                <a:latin typeface="DFKai-SB" panose="03000509000000000000" pitchFamily="65" charset="-120"/>
                <a:ea typeface="DFKai-SB" panose="03000509000000000000" pitchFamily="65" charset="-120"/>
              </a:rPr>
              <a:t>2012</a:t>
            </a:r>
            <a:endParaRPr lang="es-EC" sz="2000" dirty="0">
              <a:solidFill>
                <a:schemeClr val="accent3">
                  <a:lumMod val="75000"/>
                </a:schemeClr>
              </a:solidFill>
              <a:latin typeface="DFKai-SB" panose="03000509000000000000" pitchFamily="65" charset="-120"/>
              <a:ea typeface="DFKai-SB" panose="03000509000000000000" pitchFamily="65" charset="-120"/>
            </a:endParaRPr>
          </a:p>
        </p:txBody>
      </p:sp>
    </p:spTree>
    <p:extLst>
      <p:ext uri="{BB962C8B-B14F-4D97-AF65-F5344CB8AC3E}">
        <p14:creationId xmlns:p14="http://schemas.microsoft.com/office/powerpoint/2010/main" val="36560886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287"/>
            <a:ext cx="9144000" cy="6829425"/>
          </a:xfrm>
          <a:prstGeom prst="rect">
            <a:avLst/>
          </a:prstGeom>
        </p:spPr>
      </p:pic>
    </p:spTree>
    <p:extLst>
      <p:ext uri="{BB962C8B-B14F-4D97-AF65-F5344CB8AC3E}">
        <p14:creationId xmlns:p14="http://schemas.microsoft.com/office/powerpoint/2010/main" val="804531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115616" y="2492896"/>
            <a:ext cx="7128792" cy="1498600"/>
          </a:xfrm>
        </p:spPr>
        <p:txBody>
          <a:bodyPr>
            <a:normAutofit/>
          </a:bodyPr>
          <a:lstStyle/>
          <a:p>
            <a:pPr algn="ctr">
              <a:lnSpc>
                <a:spcPct val="100000"/>
              </a:lnSpc>
            </a:pPr>
            <a:r>
              <a:rPr lang="es-EC" sz="3200" dirty="0" smtClean="0">
                <a:latin typeface="DFKai-SB" panose="03000509000000000000" pitchFamily="65" charset="-120"/>
                <a:ea typeface="DFKai-SB" panose="03000509000000000000" pitchFamily="65" charset="-120"/>
              </a:rPr>
              <a:t>Resultados:</a:t>
            </a:r>
            <a:br>
              <a:rPr lang="es-EC" sz="3200" dirty="0" smtClean="0">
                <a:latin typeface="DFKai-SB" panose="03000509000000000000" pitchFamily="65" charset="-120"/>
                <a:ea typeface="DFKai-SB" panose="03000509000000000000" pitchFamily="65" charset="-120"/>
              </a:rPr>
            </a:br>
            <a:r>
              <a:rPr lang="es-EC" sz="3200" dirty="0" smtClean="0">
                <a:latin typeface="DFKai-SB" panose="03000509000000000000" pitchFamily="65" charset="-120"/>
                <a:ea typeface="DFKai-SB" panose="03000509000000000000" pitchFamily="65" charset="-120"/>
              </a:rPr>
              <a:t>Registro, montaje y exposición</a:t>
            </a:r>
            <a:endParaRPr lang="es-EC" sz="3200" dirty="0">
              <a:latin typeface="DFKai-SB" panose="03000509000000000000" pitchFamily="65" charset="-120"/>
              <a:ea typeface="DFKai-SB" panose="03000509000000000000" pitchFamily="65" charset="-120"/>
            </a:endParaRPr>
          </a:p>
        </p:txBody>
      </p:sp>
      <p:sp>
        <p:nvSpPr>
          <p:cNvPr id="6" name="Rectángulo 5"/>
          <p:cNvSpPr/>
          <p:nvPr/>
        </p:nvSpPr>
        <p:spPr>
          <a:xfrm>
            <a:off x="1043608" y="1268760"/>
            <a:ext cx="7200800" cy="43204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9869888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tretch>
            <a:fillRect/>
          </a:stretch>
        </p:blipFill>
        <p:spPr>
          <a:xfrm>
            <a:off x="-133599" y="812126"/>
            <a:ext cx="3169227" cy="2112818"/>
          </a:xfrm>
          <a:prstGeom prst="rect">
            <a:avLst/>
          </a:prstGeom>
        </p:spPr>
      </p:pic>
      <p:pic>
        <p:nvPicPr>
          <p:cNvPr id="10" name="Imagen 9"/>
          <p:cNvPicPr>
            <a:picLocks noChangeAspect="1"/>
          </p:cNvPicPr>
          <p:nvPr/>
        </p:nvPicPr>
        <p:blipFill>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tretch>
            <a:fillRect/>
          </a:stretch>
        </p:blipFill>
        <p:spPr>
          <a:xfrm>
            <a:off x="3035629" y="3575155"/>
            <a:ext cx="3169227" cy="2112818"/>
          </a:xfrm>
          <a:prstGeom prst="rect">
            <a:avLst/>
          </a:prstGeom>
        </p:spPr>
      </p:pic>
      <p:pic>
        <p:nvPicPr>
          <p:cNvPr id="11" name="Imagen 10"/>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133598" y="3575155"/>
            <a:ext cx="3169227" cy="2112818"/>
          </a:xfrm>
          <a:prstGeom prst="rect">
            <a:avLst/>
          </a:prstGeom>
        </p:spPr>
      </p:pic>
      <p:pic>
        <p:nvPicPr>
          <p:cNvPr id="13" name="Imagen 12"/>
          <p:cNvPicPr>
            <a:picLocks noChangeAspect="1"/>
          </p:cNvPicPr>
          <p:nvPr/>
        </p:nvPicPr>
        <p:blipFill>
          <a:blip r:embed="rId8" cstate="print">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val="0"/>
              </a:ext>
            </a:extLst>
          </a:blip>
          <a:stretch>
            <a:fillRect/>
          </a:stretch>
        </p:blipFill>
        <p:spPr>
          <a:xfrm>
            <a:off x="3035629" y="812126"/>
            <a:ext cx="3169227" cy="2112818"/>
          </a:xfrm>
          <a:prstGeom prst="rect">
            <a:avLst/>
          </a:prstGeom>
        </p:spPr>
      </p:pic>
      <p:sp>
        <p:nvSpPr>
          <p:cNvPr id="3" name="CuadroTexto 2"/>
          <p:cNvSpPr txBox="1"/>
          <p:nvPr/>
        </p:nvSpPr>
        <p:spPr>
          <a:xfrm>
            <a:off x="434897" y="3080596"/>
            <a:ext cx="1827587" cy="338554"/>
          </a:xfrm>
          <a:prstGeom prst="rect">
            <a:avLst/>
          </a:prstGeom>
          <a:noFill/>
        </p:spPr>
        <p:txBody>
          <a:bodyPr wrap="square" rtlCol="0">
            <a:spAutoFit/>
          </a:bodyPr>
          <a:lstStyle/>
          <a:p>
            <a:r>
              <a:rPr lang="en-US" sz="1600" dirty="0" smtClean="0">
                <a:latin typeface="DFKai-SB" panose="03000509000000000000" pitchFamily="65" charset="-120"/>
                <a:ea typeface="DFKai-SB" panose="03000509000000000000" pitchFamily="65" charset="-120"/>
                <a:cs typeface="Arial" panose="020B0604020202020204" pitchFamily="34" charset="0"/>
              </a:rPr>
              <a:t>Santiago Salazar</a:t>
            </a:r>
            <a:endParaRPr lang="es-EC" sz="1600" dirty="0">
              <a:latin typeface="DFKai-SB" panose="03000509000000000000" pitchFamily="65" charset="-120"/>
              <a:ea typeface="DFKai-SB" panose="03000509000000000000" pitchFamily="65" charset="-120"/>
              <a:cs typeface="Arial" panose="020B0604020202020204" pitchFamily="34" charset="0"/>
            </a:endParaRPr>
          </a:p>
        </p:txBody>
      </p:sp>
      <p:sp>
        <p:nvSpPr>
          <p:cNvPr id="14" name="CuadroTexto 13"/>
          <p:cNvSpPr txBox="1"/>
          <p:nvPr/>
        </p:nvSpPr>
        <p:spPr>
          <a:xfrm>
            <a:off x="7078251" y="5826750"/>
            <a:ext cx="1376795" cy="338554"/>
          </a:xfrm>
          <a:prstGeom prst="rect">
            <a:avLst/>
          </a:prstGeom>
          <a:noFill/>
        </p:spPr>
        <p:txBody>
          <a:bodyPr wrap="square" rtlCol="0">
            <a:spAutoFit/>
          </a:bodyPr>
          <a:lstStyle/>
          <a:p>
            <a:r>
              <a:rPr lang="en-US" sz="1600" dirty="0" smtClean="0">
                <a:latin typeface="DFKai-SB" panose="03000509000000000000" pitchFamily="65" charset="-120"/>
                <a:ea typeface="DFKai-SB" panose="03000509000000000000" pitchFamily="65" charset="-120"/>
                <a:cs typeface="Arial" panose="020B0604020202020204" pitchFamily="34" charset="0"/>
              </a:rPr>
              <a:t>Ada </a:t>
            </a:r>
            <a:r>
              <a:rPr lang="en-US" sz="1600" dirty="0" err="1" smtClean="0">
                <a:latin typeface="DFKai-SB" panose="03000509000000000000" pitchFamily="65" charset="-120"/>
                <a:ea typeface="DFKai-SB" panose="03000509000000000000" pitchFamily="65" charset="-120"/>
                <a:cs typeface="Arial" panose="020B0604020202020204" pitchFamily="34" charset="0"/>
              </a:rPr>
              <a:t>De</a:t>
            </a:r>
            <a:r>
              <a:rPr lang="en-US" sz="1600" dirty="0" err="1">
                <a:latin typeface="DFKai-SB" panose="03000509000000000000" pitchFamily="65" charset="-120"/>
                <a:ea typeface="DFKai-SB" panose="03000509000000000000" pitchFamily="65" charset="-120"/>
                <a:cs typeface="Arial" panose="020B0604020202020204" pitchFamily="34" charset="0"/>
              </a:rPr>
              <a:t>p</a:t>
            </a:r>
            <a:r>
              <a:rPr lang="en-US" sz="1600" dirty="0" err="1" smtClean="0">
                <a:latin typeface="DFKai-SB" panose="03000509000000000000" pitchFamily="65" charset="-120"/>
                <a:ea typeface="DFKai-SB" panose="03000509000000000000" pitchFamily="65" charset="-120"/>
                <a:cs typeface="Arial" panose="020B0604020202020204" pitchFamily="34" charset="0"/>
              </a:rPr>
              <a:t>aris</a:t>
            </a:r>
            <a:endParaRPr lang="es-EC" sz="1600" dirty="0">
              <a:latin typeface="DFKai-SB" panose="03000509000000000000" pitchFamily="65" charset="-120"/>
              <a:ea typeface="DFKai-SB" panose="03000509000000000000" pitchFamily="65" charset="-120"/>
              <a:cs typeface="Arial" panose="020B0604020202020204" pitchFamily="34" charset="0"/>
            </a:endParaRPr>
          </a:p>
        </p:txBody>
      </p:sp>
      <p:sp>
        <p:nvSpPr>
          <p:cNvPr id="15" name="CuadroTexto 14"/>
          <p:cNvSpPr txBox="1"/>
          <p:nvPr/>
        </p:nvSpPr>
        <p:spPr>
          <a:xfrm>
            <a:off x="3722264" y="3080596"/>
            <a:ext cx="1795955" cy="338554"/>
          </a:xfrm>
          <a:prstGeom prst="rect">
            <a:avLst/>
          </a:prstGeom>
          <a:noFill/>
        </p:spPr>
        <p:txBody>
          <a:bodyPr wrap="square" rtlCol="0">
            <a:spAutoFit/>
          </a:bodyPr>
          <a:lstStyle/>
          <a:p>
            <a:r>
              <a:rPr lang="en-US" sz="1600" dirty="0" smtClean="0">
                <a:latin typeface="DFKai-SB" panose="03000509000000000000" pitchFamily="65" charset="-120"/>
                <a:ea typeface="DFKai-SB" panose="03000509000000000000" pitchFamily="65" charset="-120"/>
                <a:cs typeface="Arial" panose="020B0604020202020204" pitchFamily="34" charset="0"/>
              </a:rPr>
              <a:t>Gabriel Salazar</a:t>
            </a:r>
            <a:endParaRPr lang="es-EC" sz="1600" dirty="0">
              <a:latin typeface="DFKai-SB" panose="03000509000000000000" pitchFamily="65" charset="-120"/>
              <a:ea typeface="DFKai-SB" panose="03000509000000000000" pitchFamily="65" charset="-120"/>
              <a:cs typeface="Arial" panose="020B0604020202020204" pitchFamily="34" charset="0"/>
            </a:endParaRPr>
          </a:p>
        </p:txBody>
      </p:sp>
      <p:sp>
        <p:nvSpPr>
          <p:cNvPr id="16" name="CuadroTexto 15"/>
          <p:cNvSpPr txBox="1"/>
          <p:nvPr/>
        </p:nvSpPr>
        <p:spPr>
          <a:xfrm>
            <a:off x="878958" y="5823146"/>
            <a:ext cx="1376795" cy="338554"/>
          </a:xfrm>
          <a:prstGeom prst="rect">
            <a:avLst/>
          </a:prstGeom>
          <a:noFill/>
        </p:spPr>
        <p:txBody>
          <a:bodyPr wrap="square" rtlCol="0">
            <a:spAutoFit/>
          </a:bodyPr>
          <a:lstStyle/>
          <a:p>
            <a:r>
              <a:rPr lang="en-US" sz="1600" dirty="0" smtClean="0">
                <a:latin typeface="DFKai-SB" panose="03000509000000000000" pitchFamily="65" charset="-120"/>
                <a:ea typeface="DFKai-SB" panose="03000509000000000000" pitchFamily="65" charset="-120"/>
                <a:cs typeface="Arial" panose="020B0604020202020204" pitchFamily="34" charset="0"/>
              </a:rPr>
              <a:t>Mar</a:t>
            </a:r>
            <a:r>
              <a:rPr lang="es-EC" sz="1600" dirty="0" err="1" smtClean="0">
                <a:latin typeface="DFKai-SB" panose="03000509000000000000" pitchFamily="65" charset="-120"/>
                <a:ea typeface="DFKai-SB" panose="03000509000000000000" pitchFamily="65" charset="-120"/>
                <a:cs typeface="Arial" panose="020B0604020202020204" pitchFamily="34" charset="0"/>
              </a:rPr>
              <a:t>ía</a:t>
            </a:r>
            <a:r>
              <a:rPr lang="es-EC" sz="1600" dirty="0" smtClean="0">
                <a:latin typeface="DFKai-SB" panose="03000509000000000000" pitchFamily="65" charset="-120"/>
                <a:ea typeface="DFKai-SB" panose="03000509000000000000" pitchFamily="65" charset="-120"/>
                <a:cs typeface="Arial" panose="020B0604020202020204" pitchFamily="34" charset="0"/>
              </a:rPr>
              <a:t> Rosa</a:t>
            </a:r>
            <a:endParaRPr lang="es-EC" sz="1600" dirty="0">
              <a:latin typeface="DFKai-SB" panose="03000509000000000000" pitchFamily="65" charset="-120"/>
              <a:ea typeface="DFKai-SB" panose="03000509000000000000" pitchFamily="65" charset="-120"/>
              <a:cs typeface="Arial" panose="020B0604020202020204" pitchFamily="34" charset="0"/>
            </a:endParaRPr>
          </a:p>
        </p:txBody>
      </p:sp>
      <p:sp>
        <p:nvSpPr>
          <p:cNvPr id="17" name="CuadroTexto 16"/>
          <p:cNvSpPr txBox="1"/>
          <p:nvPr/>
        </p:nvSpPr>
        <p:spPr>
          <a:xfrm>
            <a:off x="3722264" y="5823146"/>
            <a:ext cx="1526071" cy="338554"/>
          </a:xfrm>
          <a:prstGeom prst="rect">
            <a:avLst/>
          </a:prstGeom>
          <a:noFill/>
        </p:spPr>
        <p:txBody>
          <a:bodyPr wrap="square" rtlCol="0">
            <a:spAutoFit/>
          </a:bodyPr>
          <a:lstStyle/>
          <a:p>
            <a:r>
              <a:rPr lang="en-US" sz="1600" dirty="0" smtClean="0">
                <a:latin typeface="DFKai-SB" panose="03000509000000000000" pitchFamily="65" charset="-120"/>
                <a:ea typeface="DFKai-SB" panose="03000509000000000000" pitchFamily="65" charset="-120"/>
                <a:cs typeface="Arial" panose="020B0604020202020204" pitchFamily="34" charset="0"/>
              </a:rPr>
              <a:t>Paul Morales</a:t>
            </a:r>
            <a:endParaRPr lang="es-EC" sz="1600" dirty="0">
              <a:latin typeface="DFKai-SB" panose="03000509000000000000" pitchFamily="65" charset="-120"/>
              <a:ea typeface="DFKai-SB" panose="03000509000000000000" pitchFamily="65" charset="-120"/>
              <a:cs typeface="Arial" panose="020B0604020202020204" pitchFamily="34" charset="0"/>
            </a:endParaRPr>
          </a:p>
        </p:txBody>
      </p:sp>
      <p:sp>
        <p:nvSpPr>
          <p:cNvPr id="18" name="CuadroTexto 17"/>
          <p:cNvSpPr txBox="1"/>
          <p:nvPr/>
        </p:nvSpPr>
        <p:spPr>
          <a:xfrm>
            <a:off x="6950391" y="3064538"/>
            <a:ext cx="1800200" cy="338554"/>
          </a:xfrm>
          <a:prstGeom prst="rect">
            <a:avLst/>
          </a:prstGeom>
          <a:noFill/>
        </p:spPr>
        <p:txBody>
          <a:bodyPr wrap="square" rtlCol="0">
            <a:spAutoFit/>
          </a:bodyPr>
          <a:lstStyle/>
          <a:p>
            <a:r>
              <a:rPr lang="en-US" sz="1600" dirty="0" smtClean="0">
                <a:latin typeface="DFKai-SB" panose="03000509000000000000" pitchFamily="65" charset="-120"/>
                <a:ea typeface="DFKai-SB" panose="03000509000000000000" pitchFamily="65" charset="-120"/>
                <a:cs typeface="Arial" panose="020B0604020202020204" pitchFamily="34" charset="0"/>
              </a:rPr>
              <a:t>Luis </a:t>
            </a:r>
            <a:r>
              <a:rPr lang="en-US" sz="1600" dirty="0" err="1" smtClean="0">
                <a:latin typeface="DFKai-SB" panose="03000509000000000000" pitchFamily="65" charset="-120"/>
                <a:ea typeface="DFKai-SB" panose="03000509000000000000" pitchFamily="65" charset="-120"/>
                <a:cs typeface="Arial" panose="020B0604020202020204" pitchFamily="34" charset="0"/>
              </a:rPr>
              <a:t>Shagñay</a:t>
            </a:r>
            <a:endParaRPr lang="es-EC" sz="1600" dirty="0">
              <a:latin typeface="DFKai-SB" panose="03000509000000000000" pitchFamily="65" charset="-120"/>
              <a:ea typeface="DFKai-SB" panose="03000509000000000000" pitchFamily="65" charset="-120"/>
              <a:cs typeface="Arial" panose="020B0604020202020204" pitchFamily="34" charset="0"/>
            </a:endParaRPr>
          </a:p>
        </p:txBody>
      </p:sp>
      <p:pic>
        <p:nvPicPr>
          <p:cNvPr id="5" name="Imagen 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204855" y="812126"/>
            <a:ext cx="3169227" cy="2112818"/>
          </a:xfrm>
          <a:prstGeom prst="rect">
            <a:avLst/>
          </a:prstGeom>
        </p:spPr>
      </p:pic>
      <p:pic>
        <p:nvPicPr>
          <p:cNvPr id="6" name="Imagen 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204855" y="3581632"/>
            <a:ext cx="3118757" cy="2106341"/>
          </a:xfrm>
          <a:prstGeom prst="rect">
            <a:avLst/>
          </a:prstGeom>
        </p:spPr>
      </p:pic>
    </p:spTree>
    <p:extLst>
      <p:ext uri="{BB962C8B-B14F-4D97-AF65-F5344CB8AC3E}">
        <p14:creationId xmlns:p14="http://schemas.microsoft.com/office/powerpoint/2010/main" val="30334494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82530" y="908720"/>
            <a:ext cx="3122517" cy="2081704"/>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0026" y="908720"/>
            <a:ext cx="3122556" cy="2081704"/>
          </a:xfrm>
          <a:prstGeom prst="rect">
            <a:avLst/>
          </a:prstGeom>
        </p:spPr>
      </p:pic>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07130" y="908720"/>
            <a:ext cx="3136871" cy="2081704"/>
          </a:xfrm>
          <a:prstGeom prst="rect">
            <a:avLst/>
          </a:prstGeom>
        </p:spPr>
      </p:pic>
      <p:pic>
        <p:nvPicPr>
          <p:cNvPr id="7" name="Imagen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026" y="3405030"/>
            <a:ext cx="3122556" cy="2126792"/>
          </a:xfrm>
          <a:prstGeom prst="rect">
            <a:avLst/>
          </a:prstGeom>
        </p:spPr>
      </p:pic>
      <p:pic>
        <p:nvPicPr>
          <p:cNvPr id="8" name="Imagen 7"/>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6005046" y="3405029"/>
            <a:ext cx="3200033" cy="2126793"/>
          </a:xfrm>
          <a:prstGeom prst="rect">
            <a:avLst/>
          </a:prstGeom>
        </p:spPr>
      </p:pic>
      <p:sp>
        <p:nvSpPr>
          <p:cNvPr id="2" name="CuadroTexto 1"/>
          <p:cNvSpPr txBox="1"/>
          <p:nvPr/>
        </p:nvSpPr>
        <p:spPr>
          <a:xfrm>
            <a:off x="6588224" y="3048837"/>
            <a:ext cx="2153343" cy="338554"/>
          </a:xfrm>
          <a:prstGeom prst="rect">
            <a:avLst/>
          </a:prstGeom>
          <a:noFill/>
        </p:spPr>
        <p:txBody>
          <a:bodyPr wrap="square" rtlCol="0">
            <a:spAutoFit/>
          </a:bodyPr>
          <a:lstStyle/>
          <a:p>
            <a:r>
              <a:rPr lang="en-US" sz="1600" dirty="0" err="1" smtClean="0">
                <a:latin typeface="DFKai-SB" panose="03000509000000000000" pitchFamily="65" charset="-120"/>
                <a:ea typeface="DFKai-SB" panose="03000509000000000000" pitchFamily="65" charset="-120"/>
                <a:cs typeface="Arial" panose="020B0604020202020204" pitchFamily="34" charset="0"/>
              </a:rPr>
              <a:t>Francys</a:t>
            </a:r>
            <a:r>
              <a:rPr lang="en-US" sz="1600" dirty="0" smtClean="0">
                <a:latin typeface="DFKai-SB" panose="03000509000000000000" pitchFamily="65" charset="-120"/>
                <a:ea typeface="DFKai-SB" panose="03000509000000000000" pitchFamily="65" charset="-120"/>
                <a:cs typeface="Arial" panose="020B0604020202020204" pitchFamily="34" charset="0"/>
              </a:rPr>
              <a:t> </a:t>
            </a:r>
            <a:r>
              <a:rPr lang="en-US" sz="1600" dirty="0" err="1" smtClean="0">
                <a:latin typeface="DFKai-SB" panose="03000509000000000000" pitchFamily="65" charset="-120"/>
                <a:ea typeface="DFKai-SB" panose="03000509000000000000" pitchFamily="65" charset="-120"/>
                <a:cs typeface="Arial" panose="020B0604020202020204" pitchFamily="34" charset="0"/>
              </a:rPr>
              <a:t>Cañizales</a:t>
            </a:r>
            <a:endParaRPr lang="es-EC" sz="1600" dirty="0">
              <a:latin typeface="DFKai-SB" panose="03000509000000000000" pitchFamily="65" charset="-120"/>
              <a:ea typeface="DFKai-SB" panose="03000509000000000000" pitchFamily="65" charset="-120"/>
              <a:cs typeface="Arial" panose="020B0604020202020204" pitchFamily="34" charset="0"/>
            </a:endParaRPr>
          </a:p>
        </p:txBody>
      </p:sp>
      <p:sp>
        <p:nvSpPr>
          <p:cNvPr id="11" name="CuadroTexto 10"/>
          <p:cNvSpPr txBox="1"/>
          <p:nvPr/>
        </p:nvSpPr>
        <p:spPr>
          <a:xfrm>
            <a:off x="3727954" y="3048837"/>
            <a:ext cx="1833995" cy="338554"/>
          </a:xfrm>
          <a:prstGeom prst="rect">
            <a:avLst/>
          </a:prstGeom>
          <a:noFill/>
        </p:spPr>
        <p:txBody>
          <a:bodyPr wrap="square" rtlCol="0">
            <a:spAutoFit/>
          </a:bodyPr>
          <a:lstStyle/>
          <a:p>
            <a:r>
              <a:rPr lang="en-US" sz="1600" dirty="0" smtClean="0">
                <a:latin typeface="DFKai-SB" panose="03000509000000000000" pitchFamily="65" charset="-120"/>
                <a:ea typeface="DFKai-SB" panose="03000509000000000000" pitchFamily="65" charset="-120"/>
                <a:cs typeface="Arial" panose="020B0604020202020204" pitchFamily="34" charset="0"/>
              </a:rPr>
              <a:t>David Gutiérrez</a:t>
            </a:r>
            <a:endParaRPr lang="es-EC" sz="1600" dirty="0">
              <a:latin typeface="DFKai-SB" panose="03000509000000000000" pitchFamily="65" charset="-120"/>
              <a:ea typeface="DFKai-SB" panose="03000509000000000000" pitchFamily="65" charset="-120"/>
              <a:cs typeface="Arial" panose="020B0604020202020204" pitchFamily="34" charset="0"/>
            </a:endParaRPr>
          </a:p>
        </p:txBody>
      </p:sp>
      <p:sp>
        <p:nvSpPr>
          <p:cNvPr id="12" name="CuadroTexto 11"/>
          <p:cNvSpPr txBox="1"/>
          <p:nvPr/>
        </p:nvSpPr>
        <p:spPr>
          <a:xfrm>
            <a:off x="539552" y="3048836"/>
            <a:ext cx="1833995" cy="338554"/>
          </a:xfrm>
          <a:prstGeom prst="rect">
            <a:avLst/>
          </a:prstGeom>
          <a:noFill/>
        </p:spPr>
        <p:txBody>
          <a:bodyPr wrap="square" rtlCol="0">
            <a:spAutoFit/>
          </a:bodyPr>
          <a:lstStyle/>
          <a:p>
            <a:r>
              <a:rPr lang="es-EC" sz="1600" dirty="0" err="1" smtClean="0">
                <a:latin typeface="DFKai-SB" panose="03000509000000000000" pitchFamily="65" charset="-120"/>
                <a:ea typeface="DFKai-SB" panose="03000509000000000000" pitchFamily="65" charset="-120"/>
                <a:cs typeface="Arial" panose="020B0604020202020204" pitchFamily="34" charset="0"/>
              </a:rPr>
              <a:t>Lisela</a:t>
            </a:r>
            <a:r>
              <a:rPr lang="es-EC" sz="1600" dirty="0" smtClean="0">
                <a:latin typeface="DFKai-SB" panose="03000509000000000000" pitchFamily="65" charset="-120"/>
                <a:ea typeface="DFKai-SB" panose="03000509000000000000" pitchFamily="65" charset="-120"/>
                <a:cs typeface="Arial" panose="020B0604020202020204" pitchFamily="34" charset="0"/>
              </a:rPr>
              <a:t> Fernanda</a:t>
            </a:r>
            <a:endParaRPr lang="es-EC" sz="1600" dirty="0">
              <a:latin typeface="DFKai-SB" panose="03000509000000000000" pitchFamily="65" charset="-120"/>
              <a:ea typeface="DFKai-SB" panose="03000509000000000000" pitchFamily="65" charset="-120"/>
              <a:cs typeface="Arial" panose="020B0604020202020204" pitchFamily="34" charset="0"/>
            </a:endParaRPr>
          </a:p>
        </p:txBody>
      </p:sp>
      <p:sp>
        <p:nvSpPr>
          <p:cNvPr id="13" name="CuadroTexto 12"/>
          <p:cNvSpPr txBox="1"/>
          <p:nvPr/>
        </p:nvSpPr>
        <p:spPr>
          <a:xfrm>
            <a:off x="3713468" y="5696268"/>
            <a:ext cx="1833995" cy="338554"/>
          </a:xfrm>
          <a:prstGeom prst="rect">
            <a:avLst/>
          </a:prstGeom>
          <a:noFill/>
        </p:spPr>
        <p:txBody>
          <a:bodyPr wrap="square" rtlCol="0">
            <a:spAutoFit/>
          </a:bodyPr>
          <a:lstStyle/>
          <a:p>
            <a:r>
              <a:rPr lang="es-EC" sz="1600" dirty="0" smtClean="0">
                <a:latin typeface="DFKai-SB" panose="03000509000000000000" pitchFamily="65" charset="-120"/>
                <a:ea typeface="DFKai-SB" panose="03000509000000000000" pitchFamily="65" charset="-120"/>
                <a:cs typeface="Arial" panose="020B0604020202020204" pitchFamily="34" charset="0"/>
              </a:rPr>
              <a:t>María </a:t>
            </a:r>
            <a:r>
              <a:rPr lang="es-EC" sz="1600" dirty="0" err="1" smtClean="0">
                <a:latin typeface="DFKai-SB" panose="03000509000000000000" pitchFamily="65" charset="-120"/>
                <a:ea typeface="DFKai-SB" panose="03000509000000000000" pitchFamily="65" charset="-120"/>
                <a:cs typeface="Arial" panose="020B0604020202020204" pitchFamily="34" charset="0"/>
              </a:rPr>
              <a:t>Loachamin</a:t>
            </a:r>
            <a:endParaRPr lang="es-EC" sz="1600" dirty="0">
              <a:latin typeface="DFKai-SB" panose="03000509000000000000" pitchFamily="65" charset="-120"/>
              <a:ea typeface="DFKai-SB" panose="03000509000000000000" pitchFamily="65" charset="-120"/>
              <a:cs typeface="Arial" panose="020B0604020202020204" pitchFamily="34" charset="0"/>
            </a:endParaRPr>
          </a:p>
        </p:txBody>
      </p:sp>
      <p:sp>
        <p:nvSpPr>
          <p:cNvPr id="14" name="CuadroTexto 13"/>
          <p:cNvSpPr txBox="1"/>
          <p:nvPr/>
        </p:nvSpPr>
        <p:spPr>
          <a:xfrm>
            <a:off x="6907571" y="5667346"/>
            <a:ext cx="1833995" cy="338554"/>
          </a:xfrm>
          <a:prstGeom prst="rect">
            <a:avLst/>
          </a:prstGeom>
          <a:noFill/>
        </p:spPr>
        <p:txBody>
          <a:bodyPr wrap="square" rtlCol="0">
            <a:spAutoFit/>
          </a:bodyPr>
          <a:lstStyle/>
          <a:p>
            <a:r>
              <a:rPr lang="es-EC" sz="1600" dirty="0" smtClean="0">
                <a:latin typeface="DFKai-SB" panose="03000509000000000000" pitchFamily="65" charset="-120"/>
                <a:ea typeface="DFKai-SB" panose="03000509000000000000" pitchFamily="65" charset="-120"/>
                <a:cs typeface="Arial" panose="020B0604020202020204" pitchFamily="34" charset="0"/>
              </a:rPr>
              <a:t>César Guerrero</a:t>
            </a:r>
            <a:endParaRPr lang="es-EC" sz="1600" dirty="0">
              <a:latin typeface="DFKai-SB" panose="03000509000000000000" pitchFamily="65" charset="-120"/>
              <a:ea typeface="DFKai-SB" panose="03000509000000000000" pitchFamily="65" charset="-120"/>
              <a:cs typeface="Arial" panose="020B0604020202020204" pitchFamily="34" charset="0"/>
            </a:endParaRPr>
          </a:p>
        </p:txBody>
      </p:sp>
      <p:sp>
        <p:nvSpPr>
          <p:cNvPr id="17" name="CuadroTexto 16"/>
          <p:cNvSpPr txBox="1"/>
          <p:nvPr/>
        </p:nvSpPr>
        <p:spPr>
          <a:xfrm>
            <a:off x="585702" y="5667346"/>
            <a:ext cx="1833995" cy="338554"/>
          </a:xfrm>
          <a:prstGeom prst="rect">
            <a:avLst/>
          </a:prstGeom>
          <a:noFill/>
        </p:spPr>
        <p:txBody>
          <a:bodyPr wrap="square" rtlCol="0">
            <a:spAutoFit/>
          </a:bodyPr>
          <a:lstStyle/>
          <a:p>
            <a:r>
              <a:rPr lang="en-US" sz="1600" dirty="0" smtClean="0">
                <a:latin typeface="DFKai-SB" panose="03000509000000000000" pitchFamily="65" charset="-120"/>
                <a:ea typeface="DFKai-SB" panose="03000509000000000000" pitchFamily="65" charset="-120"/>
                <a:cs typeface="Arial" panose="020B0604020202020204" pitchFamily="34" charset="0"/>
              </a:rPr>
              <a:t>Jairo Mora</a:t>
            </a:r>
            <a:endParaRPr lang="es-EC" sz="1600" dirty="0">
              <a:latin typeface="DFKai-SB" panose="03000509000000000000" pitchFamily="65" charset="-120"/>
              <a:ea typeface="DFKai-SB" panose="03000509000000000000" pitchFamily="65" charset="-120"/>
              <a:cs typeface="Arial" panose="020B0604020202020204" pitchFamily="34" charset="0"/>
            </a:endParaRPr>
          </a:p>
        </p:txBody>
      </p:sp>
      <p:pic>
        <p:nvPicPr>
          <p:cNvPr id="10" name="Imagen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82531" y="3405029"/>
            <a:ext cx="3190190" cy="2126793"/>
          </a:xfrm>
          <a:prstGeom prst="rect">
            <a:avLst/>
          </a:prstGeom>
        </p:spPr>
      </p:pic>
    </p:spTree>
    <p:extLst>
      <p:ext uri="{BB962C8B-B14F-4D97-AF65-F5344CB8AC3E}">
        <p14:creationId xmlns:p14="http://schemas.microsoft.com/office/powerpoint/2010/main" val="644845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1720" y="0"/>
            <a:ext cx="5122069" cy="6858000"/>
          </a:xfrm>
          <a:prstGeom prst="rect">
            <a:avLst/>
          </a:prstGeom>
        </p:spPr>
      </p:pic>
    </p:spTree>
    <p:extLst>
      <p:ext uri="{BB962C8B-B14F-4D97-AF65-F5344CB8AC3E}">
        <p14:creationId xmlns:p14="http://schemas.microsoft.com/office/powerpoint/2010/main" val="16618853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1560" y="1124744"/>
            <a:ext cx="7992888" cy="4176464"/>
          </a:xfrm>
        </p:spPr>
        <p:txBody>
          <a:bodyPr>
            <a:normAutofit lnSpcReduction="10000"/>
          </a:bodyPr>
          <a:lstStyle/>
          <a:p>
            <a:pPr marL="0" indent="0" algn="just">
              <a:buNone/>
            </a:pPr>
            <a:r>
              <a:rPr lang="es-EC" sz="2400" dirty="0" smtClean="0">
                <a:solidFill>
                  <a:schemeClr val="accent3">
                    <a:lumMod val="75000"/>
                  </a:schemeClr>
                </a:solidFill>
                <a:latin typeface="DFKai-SB" panose="03000509000000000000" pitchFamily="65" charset="-120"/>
                <a:ea typeface="DFKai-SB" panose="03000509000000000000" pitchFamily="65" charset="-120"/>
                <a:cs typeface="Arial" panose="020B0604020202020204" pitchFamily="34" charset="0"/>
              </a:rPr>
              <a:t>[…]A mi nunca me enseñaron estas cosas, esto me ayuda a ver lo que me </a:t>
            </a:r>
            <a:r>
              <a:rPr lang="es-EC" sz="2400" dirty="0" smtClean="0">
                <a:solidFill>
                  <a:schemeClr val="accent3">
                    <a:lumMod val="75000"/>
                  </a:schemeClr>
                </a:solidFill>
                <a:latin typeface="DFKai-SB" panose="03000509000000000000" pitchFamily="65" charset="-120"/>
                <a:ea typeface="DFKai-SB" panose="03000509000000000000" pitchFamily="65" charset="-120"/>
                <a:cs typeface="Arial" panose="020B0604020202020204" pitchFamily="34" charset="0"/>
              </a:rPr>
              <a:t>está </a:t>
            </a:r>
            <a:r>
              <a:rPr lang="es-EC" sz="2400" dirty="0" smtClean="0">
                <a:solidFill>
                  <a:schemeClr val="accent3">
                    <a:lumMod val="75000"/>
                  </a:schemeClr>
                </a:solidFill>
                <a:latin typeface="DFKai-SB" panose="03000509000000000000" pitchFamily="65" charset="-120"/>
                <a:ea typeface="DFKai-SB" panose="03000509000000000000" pitchFamily="65" charset="-120"/>
                <a:cs typeface="Arial" panose="020B0604020202020204" pitchFamily="34" charset="0"/>
              </a:rPr>
              <a:t>pasando hoy día o lo que me </a:t>
            </a:r>
            <a:r>
              <a:rPr lang="es-EC" sz="2400" dirty="0" smtClean="0">
                <a:solidFill>
                  <a:schemeClr val="accent3">
                    <a:lumMod val="75000"/>
                  </a:schemeClr>
                </a:solidFill>
                <a:latin typeface="DFKai-SB" panose="03000509000000000000" pitchFamily="65" charset="-120"/>
                <a:ea typeface="DFKai-SB" panose="03000509000000000000" pitchFamily="65" charset="-120"/>
                <a:cs typeface="Arial" panose="020B0604020202020204" pitchFamily="34" charset="0"/>
              </a:rPr>
              <a:t>pasó </a:t>
            </a:r>
            <a:r>
              <a:rPr lang="es-EC" sz="2400" dirty="0" smtClean="0">
                <a:solidFill>
                  <a:schemeClr val="accent3">
                    <a:lumMod val="75000"/>
                  </a:schemeClr>
                </a:solidFill>
                <a:latin typeface="DFKai-SB" panose="03000509000000000000" pitchFamily="65" charset="-120"/>
                <a:ea typeface="DFKai-SB" panose="03000509000000000000" pitchFamily="65" charset="-120"/>
                <a:cs typeface="Arial" panose="020B0604020202020204" pitchFamily="34" charset="0"/>
              </a:rPr>
              <a:t>ayer. Me da tiempo para pensar en </a:t>
            </a:r>
            <a:r>
              <a:rPr lang="es-EC" sz="2400" dirty="0" smtClean="0">
                <a:solidFill>
                  <a:schemeClr val="accent3">
                    <a:lumMod val="75000"/>
                  </a:schemeClr>
                </a:solidFill>
                <a:latin typeface="DFKai-SB" panose="03000509000000000000" pitchFamily="65" charset="-120"/>
                <a:ea typeface="DFKai-SB" panose="03000509000000000000" pitchFamily="65" charset="-120"/>
                <a:cs typeface="Arial" panose="020B0604020202020204" pitchFamily="34" charset="0"/>
              </a:rPr>
              <a:t>cómo </a:t>
            </a:r>
            <a:r>
              <a:rPr lang="es-EC" sz="2400" dirty="0" smtClean="0">
                <a:solidFill>
                  <a:schemeClr val="accent3">
                    <a:lumMod val="75000"/>
                  </a:schemeClr>
                </a:solidFill>
                <a:latin typeface="DFKai-SB" panose="03000509000000000000" pitchFamily="65" charset="-120"/>
                <a:ea typeface="DFKai-SB" panose="03000509000000000000" pitchFamily="65" charset="-120"/>
                <a:cs typeface="Arial" panose="020B0604020202020204" pitchFamily="34" charset="0"/>
              </a:rPr>
              <a:t>me siento y las decisiones que voy a tomar más tarde. Como te digo, esto abre mi mente para darme cuenta de otras cosas y es algo que no me di cuenta hasta que me senté aquí contigo, necesito tiempo para pensar</a:t>
            </a:r>
            <a:r>
              <a:rPr lang="en-US" sz="2400" dirty="0" smtClean="0">
                <a:solidFill>
                  <a:schemeClr val="accent3">
                    <a:lumMod val="75000"/>
                  </a:schemeClr>
                </a:solidFill>
                <a:latin typeface="DFKai-SB" panose="03000509000000000000" pitchFamily="65" charset="-120"/>
                <a:ea typeface="DFKai-SB" panose="03000509000000000000" pitchFamily="65" charset="-120"/>
                <a:cs typeface="Arial" panose="020B0604020202020204" pitchFamily="34" charset="0"/>
              </a:rPr>
              <a:t>[</a:t>
            </a:r>
            <a:r>
              <a:rPr lang="es-EC" sz="2400" dirty="0" smtClean="0">
                <a:solidFill>
                  <a:schemeClr val="accent3">
                    <a:lumMod val="75000"/>
                  </a:schemeClr>
                </a:solidFill>
                <a:latin typeface="DFKai-SB" panose="03000509000000000000" pitchFamily="65" charset="-120"/>
                <a:ea typeface="DFKai-SB" panose="03000509000000000000" pitchFamily="65" charset="-120"/>
                <a:cs typeface="Arial" panose="020B0604020202020204" pitchFamily="34" charset="0"/>
              </a:rPr>
              <a:t>…]</a:t>
            </a:r>
          </a:p>
          <a:p>
            <a:pPr marL="0" indent="0" algn="just">
              <a:buNone/>
            </a:pPr>
            <a:endParaRPr lang="es-EC" sz="2400" dirty="0">
              <a:solidFill>
                <a:schemeClr val="accent3">
                  <a:lumMod val="75000"/>
                </a:schemeClr>
              </a:solidFill>
              <a:latin typeface="DFKai-SB" panose="03000509000000000000" pitchFamily="65" charset="-120"/>
              <a:ea typeface="DFKai-SB" panose="03000509000000000000" pitchFamily="65" charset="-120"/>
              <a:cs typeface="Arial" panose="020B0604020202020204" pitchFamily="34" charset="0"/>
            </a:endParaRPr>
          </a:p>
          <a:p>
            <a:pPr marL="0" indent="0" algn="r">
              <a:buNone/>
            </a:pPr>
            <a:r>
              <a:rPr lang="es-EC" sz="2400" dirty="0" smtClean="0">
                <a:solidFill>
                  <a:schemeClr val="accent3">
                    <a:lumMod val="75000"/>
                  </a:schemeClr>
                </a:solidFill>
                <a:latin typeface="DFKai-SB" panose="03000509000000000000" pitchFamily="65" charset="-120"/>
                <a:ea typeface="DFKai-SB" panose="03000509000000000000" pitchFamily="65" charset="-120"/>
                <a:cs typeface="Arial" panose="020B0604020202020204" pitchFamily="34" charset="0"/>
              </a:rPr>
              <a:t>Franklin Guerrero</a:t>
            </a:r>
          </a:p>
          <a:p>
            <a:pPr marL="0" indent="0" algn="r">
              <a:buNone/>
            </a:pPr>
            <a:r>
              <a:rPr lang="es-EC" sz="2400" dirty="0" smtClean="0">
                <a:solidFill>
                  <a:schemeClr val="accent3">
                    <a:lumMod val="75000"/>
                  </a:schemeClr>
                </a:solidFill>
                <a:latin typeface="DFKai-SB" panose="03000509000000000000" pitchFamily="65" charset="-120"/>
                <a:ea typeface="DFKai-SB" panose="03000509000000000000" pitchFamily="65" charset="-120"/>
                <a:cs typeface="Arial" panose="020B0604020202020204" pitchFamily="34" charset="0"/>
              </a:rPr>
              <a:t>Heladero Parque El Ejido</a:t>
            </a:r>
          </a:p>
          <a:p>
            <a:pPr marL="0" indent="0" algn="just">
              <a:buNone/>
            </a:pPr>
            <a:endParaRPr lang="es-EC" dirty="0">
              <a:latin typeface="DFKai-SB" panose="03000509000000000000" pitchFamily="65" charset="-120"/>
              <a:ea typeface="DFKai-SB" panose="03000509000000000000" pitchFamily="65" charset="-120"/>
              <a:cs typeface="Arial" panose="020B0604020202020204" pitchFamily="34" charset="0"/>
            </a:endParaRPr>
          </a:p>
        </p:txBody>
      </p:sp>
    </p:spTree>
    <p:extLst>
      <p:ext uri="{BB962C8B-B14F-4D97-AF65-F5344CB8AC3E}">
        <p14:creationId xmlns:p14="http://schemas.microsoft.com/office/powerpoint/2010/main" val="13516362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uadroTexto 2"/>
          <p:cNvSpPr txBox="1"/>
          <p:nvPr/>
        </p:nvSpPr>
        <p:spPr>
          <a:xfrm>
            <a:off x="1219777" y="575102"/>
            <a:ext cx="7056784" cy="523220"/>
          </a:xfrm>
          <a:prstGeom prst="rect">
            <a:avLst/>
          </a:prstGeom>
          <a:noFill/>
        </p:spPr>
        <p:txBody>
          <a:bodyPr wrap="square" rtlCol="0">
            <a:spAutoFit/>
          </a:bodyPr>
          <a:lstStyle/>
          <a:p>
            <a:pPr algn="ctr"/>
            <a:r>
              <a:rPr lang="es-EC" sz="2800" dirty="0" smtClean="0">
                <a:latin typeface="Adobe Kaiti Std R" panose="02020400000000000000" pitchFamily="18" charset="-128"/>
                <a:ea typeface="Adobe Kaiti Std R" panose="02020400000000000000" pitchFamily="18" charset="-128"/>
              </a:rPr>
              <a:t>MONTAJE Y EXPOSICIÓN</a:t>
            </a:r>
            <a:endParaRPr lang="es-EC" sz="2800" dirty="0">
              <a:latin typeface="Adobe Kaiti Std R" panose="02020400000000000000" pitchFamily="18" charset="-128"/>
              <a:ea typeface="Adobe Kaiti Std R" panose="02020400000000000000" pitchFamily="18" charset="-128"/>
            </a:endParaRPr>
          </a:p>
        </p:txBody>
      </p:sp>
      <p:sp>
        <p:nvSpPr>
          <p:cNvPr id="4" name="CuadroTexto 3"/>
          <p:cNvSpPr txBox="1"/>
          <p:nvPr/>
        </p:nvSpPr>
        <p:spPr>
          <a:xfrm>
            <a:off x="2178917" y="5517232"/>
            <a:ext cx="4896544" cy="584775"/>
          </a:xfrm>
          <a:prstGeom prst="rect">
            <a:avLst/>
          </a:prstGeom>
          <a:noFill/>
        </p:spPr>
        <p:txBody>
          <a:bodyPr wrap="square" rtlCol="0">
            <a:spAutoFit/>
          </a:bodyPr>
          <a:lstStyle/>
          <a:p>
            <a:pPr algn="ctr"/>
            <a:r>
              <a:rPr lang="es-EC" sz="1600" b="1" dirty="0" smtClean="0">
                <a:latin typeface="Adobe Kaiti Std R" panose="02020400000000000000" pitchFamily="18" charset="-128"/>
                <a:ea typeface="Adobe Kaiti Std R" panose="02020400000000000000" pitchFamily="18" charset="-128"/>
              </a:rPr>
              <a:t>SALA 1</a:t>
            </a:r>
            <a:endParaRPr lang="es-EC" sz="1600" dirty="0" smtClean="0">
              <a:latin typeface="Adobe Kaiti Std R" panose="02020400000000000000" pitchFamily="18" charset="-128"/>
              <a:ea typeface="Adobe Kaiti Std R" panose="02020400000000000000" pitchFamily="18" charset="-128"/>
            </a:endParaRPr>
          </a:p>
          <a:p>
            <a:pPr algn="ctr"/>
            <a:r>
              <a:rPr lang="es-EC" sz="1600" dirty="0" smtClean="0">
                <a:latin typeface="Adobe Kaiti Std R" panose="02020400000000000000" pitchFamily="18" charset="-128"/>
                <a:ea typeface="Adobe Kaiti Std R" panose="02020400000000000000" pitchFamily="18" charset="-128"/>
              </a:rPr>
              <a:t>PROCESO Y METODOLOGÍA DE TRABAJO</a:t>
            </a:r>
            <a:endParaRPr lang="es-EC" sz="1600" dirty="0">
              <a:latin typeface="Adobe Kaiti Std R" panose="02020400000000000000" pitchFamily="18" charset="-128"/>
              <a:ea typeface="Adobe Kaiti Std R" panose="02020400000000000000" pitchFamily="18" charset="-128"/>
            </a:endParaRPr>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8537" y="1996224"/>
            <a:ext cx="4753983" cy="2736305"/>
          </a:xfrm>
          <a:prstGeom prst="rect">
            <a:avLst/>
          </a:prstGeom>
        </p:spPr>
      </p:pic>
      <p:pic>
        <p:nvPicPr>
          <p:cNvPr id="8" name="Imagen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053" y="1996225"/>
            <a:ext cx="4871222" cy="2736304"/>
          </a:xfrm>
          <a:prstGeom prst="rect">
            <a:avLst/>
          </a:prstGeom>
        </p:spPr>
      </p:pic>
      <p:sp>
        <p:nvSpPr>
          <p:cNvPr id="9" name="Rectángulo 8"/>
          <p:cNvSpPr/>
          <p:nvPr/>
        </p:nvSpPr>
        <p:spPr>
          <a:xfrm>
            <a:off x="2551925" y="575101"/>
            <a:ext cx="4392488" cy="5040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2042995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3" cstate="print">
            <a:extLst>
              <a:ext uri="{28A0092B-C50C-407E-A947-70E740481C1C}">
                <a14:useLocalDpi xmlns:a14="http://schemas.microsoft.com/office/drawing/2010/main" val="0"/>
              </a:ext>
            </a:extLst>
          </a:blip>
          <a:srcRect t="16512"/>
          <a:stretch/>
        </p:blipFill>
        <p:spPr>
          <a:xfrm>
            <a:off x="3599384" y="2047337"/>
            <a:ext cx="2088232" cy="3397887"/>
          </a:xfrm>
          <a:prstGeom prst="rect">
            <a:avLst/>
          </a:prstGeom>
        </p:spPr>
      </p:pic>
      <p:sp>
        <p:nvSpPr>
          <p:cNvPr id="4" name="CuadroTexto 3"/>
          <p:cNvSpPr txBox="1"/>
          <p:nvPr/>
        </p:nvSpPr>
        <p:spPr>
          <a:xfrm>
            <a:off x="2195228" y="404664"/>
            <a:ext cx="4896544" cy="1077218"/>
          </a:xfrm>
          <a:prstGeom prst="rect">
            <a:avLst/>
          </a:prstGeom>
          <a:noFill/>
        </p:spPr>
        <p:txBody>
          <a:bodyPr wrap="square" rtlCol="0">
            <a:spAutoFit/>
          </a:bodyPr>
          <a:lstStyle/>
          <a:p>
            <a:pPr algn="ctr"/>
            <a:r>
              <a:rPr lang="es-EC" sz="1600" b="1" dirty="0" smtClean="0">
                <a:latin typeface="Adobe Kaiti Std R" panose="02020400000000000000" pitchFamily="18" charset="-128"/>
                <a:ea typeface="Adobe Kaiti Std R" panose="02020400000000000000" pitchFamily="18" charset="-128"/>
              </a:rPr>
              <a:t>SALA 2</a:t>
            </a:r>
            <a:endParaRPr lang="es-EC" sz="1600" dirty="0" smtClean="0">
              <a:latin typeface="Adobe Kaiti Std R" panose="02020400000000000000" pitchFamily="18" charset="-128"/>
              <a:ea typeface="Adobe Kaiti Std R" panose="02020400000000000000" pitchFamily="18" charset="-128"/>
            </a:endParaRPr>
          </a:p>
          <a:p>
            <a:pPr algn="ctr"/>
            <a:endParaRPr lang="es-EC" sz="1600" dirty="0" smtClean="0">
              <a:latin typeface="Adobe Kaiti Std R" panose="02020400000000000000" pitchFamily="18" charset="-128"/>
              <a:ea typeface="Adobe Kaiti Std R" panose="02020400000000000000" pitchFamily="18" charset="-128"/>
            </a:endParaRPr>
          </a:p>
          <a:p>
            <a:pPr algn="ctr"/>
            <a:r>
              <a:rPr lang="es-EC" sz="1600" dirty="0" smtClean="0">
                <a:latin typeface="Adobe Kaiti Std R" panose="02020400000000000000" pitchFamily="18" charset="-128"/>
                <a:ea typeface="Adobe Kaiti Std R" panose="02020400000000000000" pitchFamily="18" charset="-128"/>
              </a:rPr>
              <a:t>OBJETOS RESULTANTES </a:t>
            </a:r>
            <a:r>
              <a:rPr lang="es-EC" sz="1600" dirty="0" smtClean="0">
                <a:latin typeface="Adobe Kaiti Std R" panose="02020400000000000000" pitchFamily="18" charset="-128"/>
                <a:ea typeface="Adobe Kaiti Std R" panose="02020400000000000000" pitchFamily="18" charset="-128"/>
              </a:rPr>
              <a:t>D</a:t>
            </a:r>
            <a:r>
              <a:rPr lang="es-EC" sz="1600" dirty="0" smtClean="0">
                <a:latin typeface="Adobe Kaiti Std R" panose="02020400000000000000" pitchFamily="18" charset="-128"/>
                <a:ea typeface="Adobe Kaiti Std R" panose="02020400000000000000" pitchFamily="18" charset="-128"/>
              </a:rPr>
              <a:t>E </a:t>
            </a:r>
            <a:r>
              <a:rPr lang="es-EC" sz="1600" dirty="0" smtClean="0">
                <a:latin typeface="Adobe Kaiti Std R" panose="02020400000000000000" pitchFamily="18" charset="-128"/>
                <a:ea typeface="Adobe Kaiti Std R" panose="02020400000000000000" pitchFamily="18" charset="-128"/>
              </a:rPr>
              <a:t>LAS </a:t>
            </a:r>
            <a:r>
              <a:rPr lang="es-EC" sz="1600" dirty="0">
                <a:latin typeface="Adobe Kaiti Std R" panose="02020400000000000000" pitchFamily="18" charset="-128"/>
                <a:ea typeface="Adobe Kaiti Std R" panose="02020400000000000000" pitchFamily="18" charset="-128"/>
              </a:rPr>
              <a:t>ACTIVIDADES </a:t>
            </a:r>
            <a:r>
              <a:rPr lang="es-EC" sz="1600" dirty="0" smtClean="0">
                <a:latin typeface="Adobe Kaiti Std R" panose="02020400000000000000" pitchFamily="18" charset="-128"/>
                <a:ea typeface="Adobe Kaiti Std R" panose="02020400000000000000" pitchFamily="18" charset="-128"/>
              </a:rPr>
              <a:t>REALIZADAS</a:t>
            </a:r>
            <a:endParaRPr lang="es-EC" sz="1600" dirty="0">
              <a:latin typeface="Adobe Kaiti Std R" panose="02020400000000000000" pitchFamily="18" charset="-128"/>
              <a:ea typeface="Adobe Kaiti Std R" panose="02020400000000000000" pitchFamily="18" charset="-128"/>
            </a:endParaRPr>
          </a:p>
        </p:txBody>
      </p:sp>
      <p:pic>
        <p:nvPicPr>
          <p:cNvPr id="6" name="Imagen 5"/>
          <p:cNvPicPr>
            <a:picLocks noChangeAspect="1"/>
          </p:cNvPicPr>
          <p:nvPr/>
        </p:nvPicPr>
        <p:blipFill rotWithShape="1">
          <a:blip r:embed="rId4" cstate="print">
            <a:extLst>
              <a:ext uri="{28A0092B-C50C-407E-A947-70E740481C1C}">
                <a14:useLocalDpi xmlns:a14="http://schemas.microsoft.com/office/drawing/2010/main" val="0"/>
              </a:ext>
            </a:extLst>
          </a:blip>
          <a:srcRect r="35931"/>
          <a:stretch/>
        </p:blipFill>
        <p:spPr>
          <a:xfrm>
            <a:off x="-252536" y="2047338"/>
            <a:ext cx="3851920" cy="3397886"/>
          </a:xfrm>
          <a:prstGeom prst="rect">
            <a:avLst/>
          </a:prstGeom>
        </p:spPr>
      </p:pic>
      <p:pic>
        <p:nvPicPr>
          <p:cNvPr id="3" name="Imagen 2"/>
          <p:cNvPicPr>
            <a:picLocks noChangeAspect="1"/>
          </p:cNvPicPr>
          <p:nvPr/>
        </p:nvPicPr>
        <p:blipFill rotWithShape="1">
          <a:blip r:embed="rId5" cstate="print">
            <a:extLst>
              <a:ext uri="{28A0092B-C50C-407E-A947-70E740481C1C}">
                <a14:useLocalDpi xmlns:a14="http://schemas.microsoft.com/office/drawing/2010/main" val="0"/>
              </a:ext>
            </a:extLst>
          </a:blip>
          <a:srcRect l="29619"/>
          <a:stretch/>
        </p:blipFill>
        <p:spPr>
          <a:xfrm>
            <a:off x="5687616" y="2047336"/>
            <a:ext cx="4248472" cy="3397888"/>
          </a:xfrm>
          <a:prstGeom prst="rect">
            <a:avLst/>
          </a:prstGeom>
        </p:spPr>
      </p:pic>
    </p:spTree>
    <p:extLst>
      <p:ext uri="{BB962C8B-B14F-4D97-AF65-F5344CB8AC3E}">
        <p14:creationId xmlns:p14="http://schemas.microsoft.com/office/powerpoint/2010/main" val="39853842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4" descr="Mostrando IMG_20150130_22224907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83568" y="1412776"/>
            <a:ext cx="3240360" cy="5661248"/>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2111952" y="119534"/>
            <a:ext cx="4896544" cy="1077218"/>
          </a:xfrm>
          <a:prstGeom prst="rect">
            <a:avLst/>
          </a:prstGeom>
          <a:noFill/>
        </p:spPr>
        <p:txBody>
          <a:bodyPr wrap="square" rtlCol="0">
            <a:spAutoFit/>
          </a:bodyPr>
          <a:lstStyle/>
          <a:p>
            <a:pPr algn="ctr"/>
            <a:r>
              <a:rPr lang="es-EC" sz="1600" b="1" dirty="0" smtClean="0">
                <a:latin typeface="Adobe Kaiti Std R" panose="02020400000000000000" pitchFamily="18" charset="-128"/>
                <a:ea typeface="Adobe Kaiti Std R" panose="02020400000000000000" pitchFamily="18" charset="-128"/>
              </a:rPr>
              <a:t>SALA 3</a:t>
            </a:r>
          </a:p>
          <a:p>
            <a:pPr algn="ctr"/>
            <a:endParaRPr lang="es-EC" sz="1600" b="1" dirty="0" smtClean="0">
              <a:latin typeface="Adobe Kaiti Std R" panose="02020400000000000000" pitchFamily="18" charset="-128"/>
              <a:ea typeface="Adobe Kaiti Std R" panose="02020400000000000000" pitchFamily="18" charset="-128"/>
            </a:endParaRPr>
          </a:p>
          <a:p>
            <a:pPr algn="ctr"/>
            <a:r>
              <a:rPr lang="es-EC" sz="1600" dirty="0" smtClean="0">
                <a:latin typeface="Adobe Kaiti Std R" panose="02020400000000000000" pitchFamily="18" charset="-128"/>
                <a:ea typeface="Adobe Kaiti Std R" panose="02020400000000000000" pitchFamily="18" charset="-128"/>
              </a:rPr>
              <a:t>PENSAMIENTOS Y REFLEXIONES DE LOS PARTICIPANTES</a:t>
            </a:r>
            <a:endParaRPr lang="es-EC" sz="1600" dirty="0">
              <a:latin typeface="Adobe Kaiti Std R" panose="02020400000000000000" pitchFamily="18" charset="-128"/>
              <a:ea typeface="Adobe Kaiti Std R" panose="02020400000000000000" pitchFamily="18" charset="-128"/>
            </a:endParaRPr>
          </a:p>
        </p:txBody>
      </p:sp>
      <p:pic>
        <p:nvPicPr>
          <p:cNvPr id="4" name="Imagen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76056" y="1412776"/>
            <a:ext cx="3269133" cy="5661248"/>
          </a:xfrm>
          <a:prstGeom prst="rect">
            <a:avLst/>
          </a:prstGeom>
        </p:spPr>
      </p:pic>
    </p:spTree>
    <p:extLst>
      <p:ext uri="{BB962C8B-B14F-4D97-AF65-F5344CB8AC3E}">
        <p14:creationId xmlns:p14="http://schemas.microsoft.com/office/powerpoint/2010/main" val="15440115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91880" y="539969"/>
            <a:ext cx="2664296" cy="584775"/>
          </a:xfrm>
          <a:prstGeom prst="rect">
            <a:avLst/>
          </a:prstGeom>
          <a:noFill/>
        </p:spPr>
        <p:txBody>
          <a:bodyPr wrap="square" rtlCol="0">
            <a:spAutoFit/>
          </a:bodyPr>
          <a:lstStyle/>
          <a:p>
            <a:r>
              <a:rPr lang="en-US" sz="3200" dirty="0" smtClean="0">
                <a:latin typeface="DFKai-SB" panose="03000509000000000000" pitchFamily="65" charset="-120"/>
                <a:ea typeface="DFKai-SB" panose="03000509000000000000" pitchFamily="65" charset="-120"/>
              </a:rPr>
              <a:t>CONCLUSIONES</a:t>
            </a:r>
            <a:endParaRPr lang="es-EC" sz="3200" dirty="0">
              <a:latin typeface="DFKai-SB" panose="03000509000000000000" pitchFamily="65" charset="-120"/>
              <a:ea typeface="DFKai-SB" panose="03000509000000000000" pitchFamily="65" charset="-120"/>
            </a:endParaRPr>
          </a:p>
        </p:txBody>
      </p:sp>
      <p:sp>
        <p:nvSpPr>
          <p:cNvPr id="3" name="CuadroTexto 2"/>
          <p:cNvSpPr txBox="1"/>
          <p:nvPr/>
        </p:nvSpPr>
        <p:spPr>
          <a:xfrm>
            <a:off x="827584" y="1988840"/>
            <a:ext cx="7632848" cy="3693319"/>
          </a:xfrm>
          <a:prstGeom prst="rect">
            <a:avLst/>
          </a:prstGeom>
          <a:noFill/>
        </p:spPr>
        <p:txBody>
          <a:bodyPr wrap="square" rtlCol="0">
            <a:spAutoFit/>
          </a:bodyPr>
          <a:lstStyle/>
          <a:p>
            <a:pPr marL="285750" indent="-285750" algn="just">
              <a:buFont typeface="Arial" panose="020B0604020202020204" pitchFamily="34" charset="0"/>
              <a:buChar char="•"/>
            </a:pPr>
            <a:r>
              <a:rPr lang="es-EC" dirty="0"/>
              <a:t>Las sesiones en el parque permitieron entender que este desconocimiento sobre el arte, se ha dado por un vacío en la enseñanza escolar y por ende, en toda la etapa de crecimiento de las personas. </a:t>
            </a:r>
            <a:endParaRPr lang="es-EC" dirty="0" smtClean="0"/>
          </a:p>
          <a:p>
            <a:pPr algn="just"/>
            <a:endParaRPr lang="es-EC" dirty="0" smtClean="0"/>
          </a:p>
          <a:p>
            <a:pPr marL="285750" indent="-285750" algn="just">
              <a:buFont typeface="Arial" panose="020B0604020202020204" pitchFamily="34" charset="0"/>
              <a:buChar char="•"/>
            </a:pPr>
            <a:r>
              <a:rPr lang="es-EC" dirty="0"/>
              <a:t>S</a:t>
            </a:r>
            <a:r>
              <a:rPr lang="es-EC" dirty="0" smtClean="0"/>
              <a:t>e explicaron muchos </a:t>
            </a:r>
            <a:r>
              <a:rPr lang="es-EC" dirty="0"/>
              <a:t>de los términos y técnicas artísticas para entender y realizar las actividades propuestas evidenciando que existe un desconocimiento sobre el </a:t>
            </a:r>
            <a:r>
              <a:rPr lang="es-EC" dirty="0" smtClean="0"/>
              <a:t>arte.</a:t>
            </a:r>
            <a:endParaRPr lang="es-EC" dirty="0" smtClean="0"/>
          </a:p>
          <a:p>
            <a:pPr algn="just"/>
            <a:endParaRPr lang="es-EC" dirty="0" smtClean="0"/>
          </a:p>
          <a:p>
            <a:pPr marL="285750" indent="-285750" algn="just">
              <a:buFont typeface="Arial" panose="020B0604020202020204" pitchFamily="34" charset="0"/>
              <a:buChar char="•"/>
            </a:pPr>
            <a:r>
              <a:rPr lang="es-EC" dirty="0"/>
              <a:t>La gente prefiere alejarse de los círculos </a:t>
            </a:r>
            <a:r>
              <a:rPr lang="es-EC" dirty="0" smtClean="0"/>
              <a:t>del </a:t>
            </a:r>
            <a:r>
              <a:rPr lang="es-EC" dirty="0"/>
              <a:t>arte debido al desconocimiento. Muchas personas hubieran querido tener algún tipo de acercamiento a las prácticas artísticas en su etapa de crecimiento, pero para otras el arte funciona únicamente para entretenimiento en el tiempo libre. </a:t>
            </a:r>
            <a:endParaRPr lang="es-EC" dirty="0" smtClean="0"/>
          </a:p>
          <a:p>
            <a:pPr marL="285750" indent="-285750">
              <a:buFont typeface="Arial" panose="020B0604020202020204" pitchFamily="34" charset="0"/>
              <a:buChar char="•"/>
            </a:pPr>
            <a:endParaRPr lang="es-EC" dirty="0" smtClean="0"/>
          </a:p>
        </p:txBody>
      </p:sp>
      <p:sp>
        <p:nvSpPr>
          <p:cNvPr id="4" name="Rectángulo 3"/>
          <p:cNvSpPr/>
          <p:nvPr/>
        </p:nvSpPr>
        <p:spPr>
          <a:xfrm>
            <a:off x="2555776" y="611977"/>
            <a:ext cx="4392488" cy="5040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7965835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899592" y="1988840"/>
            <a:ext cx="7289800" cy="4024313"/>
          </a:xfrm>
        </p:spPr>
        <p:txBody>
          <a:bodyPr>
            <a:normAutofit/>
          </a:bodyPr>
          <a:lstStyle/>
          <a:p>
            <a:pPr algn="ctr"/>
            <a:r>
              <a:rPr lang="es-EC" sz="2400" dirty="0" smtClean="0">
                <a:latin typeface="DFKai-SB" panose="03000509000000000000" pitchFamily="65" charset="-120"/>
                <a:ea typeface="DFKai-SB" panose="03000509000000000000" pitchFamily="65" charset="-120"/>
              </a:rPr>
              <a:t>¿</a:t>
            </a:r>
            <a:r>
              <a:rPr lang="es-EC" sz="2400" dirty="0">
                <a:latin typeface="DFKai-SB" panose="03000509000000000000" pitchFamily="65" charset="-120"/>
                <a:ea typeface="DFKai-SB" panose="03000509000000000000" pitchFamily="65" charset="-120"/>
              </a:rPr>
              <a:t>Por qué en nuestro contexto hay desconocimiento sobre el arte? </a:t>
            </a:r>
            <a:endParaRPr lang="es-EC" sz="2400" dirty="0" smtClean="0">
              <a:latin typeface="DFKai-SB" panose="03000509000000000000" pitchFamily="65" charset="-120"/>
              <a:ea typeface="DFKai-SB" panose="03000509000000000000" pitchFamily="65" charset="-120"/>
            </a:endParaRPr>
          </a:p>
          <a:p>
            <a:pPr algn="ctr"/>
            <a:r>
              <a:rPr lang="es-EC" sz="2400" dirty="0" smtClean="0">
                <a:latin typeface="DFKai-SB" panose="03000509000000000000" pitchFamily="65" charset="-120"/>
                <a:ea typeface="DFKai-SB" panose="03000509000000000000" pitchFamily="65" charset="-120"/>
              </a:rPr>
              <a:t>¿</a:t>
            </a:r>
            <a:r>
              <a:rPr lang="es-EC" sz="2400" dirty="0">
                <a:latin typeface="DFKai-SB" panose="03000509000000000000" pitchFamily="65" charset="-120"/>
                <a:ea typeface="DFKai-SB" panose="03000509000000000000" pitchFamily="65" charset="-120"/>
              </a:rPr>
              <a:t>Por qué al público le cuesta acercarse a la obra de arte o prácticas artísticas</a:t>
            </a:r>
            <a:r>
              <a:rPr lang="es-EC" sz="2400" dirty="0" smtClean="0">
                <a:latin typeface="DFKai-SB" panose="03000509000000000000" pitchFamily="65" charset="-120"/>
                <a:ea typeface="DFKai-SB" panose="03000509000000000000" pitchFamily="65" charset="-120"/>
              </a:rPr>
              <a:t>?</a:t>
            </a:r>
          </a:p>
          <a:p>
            <a:pPr algn="ctr"/>
            <a:r>
              <a:rPr lang="es-EC" sz="2400" dirty="0" smtClean="0">
                <a:latin typeface="DFKai-SB" panose="03000509000000000000" pitchFamily="65" charset="-120"/>
                <a:ea typeface="DFKai-SB" panose="03000509000000000000" pitchFamily="65" charset="-120"/>
              </a:rPr>
              <a:t>¿</a:t>
            </a:r>
            <a:r>
              <a:rPr lang="es-EC" sz="2400" dirty="0">
                <a:latin typeface="DFKai-SB" panose="03000509000000000000" pitchFamily="65" charset="-120"/>
                <a:ea typeface="DFKai-SB" panose="03000509000000000000" pitchFamily="65" charset="-120"/>
              </a:rPr>
              <a:t>Es el arte un espacio solo para público especializado? </a:t>
            </a:r>
          </a:p>
        </p:txBody>
      </p:sp>
    </p:spTree>
    <p:extLst>
      <p:ext uri="{BB962C8B-B14F-4D97-AF65-F5344CB8AC3E}">
        <p14:creationId xmlns:p14="http://schemas.microsoft.com/office/powerpoint/2010/main" val="22360948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827584" y="2204864"/>
            <a:ext cx="7632848" cy="3416320"/>
          </a:xfrm>
          <a:prstGeom prst="rect">
            <a:avLst/>
          </a:prstGeom>
          <a:noFill/>
        </p:spPr>
        <p:txBody>
          <a:bodyPr wrap="square" rtlCol="0">
            <a:spAutoFit/>
          </a:bodyPr>
          <a:lstStyle/>
          <a:p>
            <a:pPr marL="285750" indent="-285750">
              <a:buFont typeface="Arial" panose="020B0604020202020204" pitchFamily="34" charset="0"/>
              <a:buChar char="•"/>
            </a:pPr>
            <a:r>
              <a:rPr lang="es-EC" dirty="0"/>
              <a:t>Cada una de las metodologías en conjunto con la investigación sobre artistas que trabajan desde esta área, aportó a este estudio de manera positiva. No descartaría ninguna de las prácticas artísticas y pedagógicas utilizadas, pero pondría más énfasis en trabajar a través de la exploración, el descubrimiento y el diálogo, más que de una manera </a:t>
            </a:r>
            <a:r>
              <a:rPr lang="es-EC" dirty="0" smtClean="0"/>
              <a:t>conductista.</a:t>
            </a:r>
            <a:endParaRPr lang="es-EC" dirty="0"/>
          </a:p>
          <a:p>
            <a:endParaRPr lang="es-EC" dirty="0" smtClean="0"/>
          </a:p>
          <a:p>
            <a:pPr marL="285750" indent="-285750" algn="just">
              <a:buFont typeface="Arial" panose="020B0604020202020204" pitchFamily="34" charset="0"/>
              <a:buChar char="•"/>
            </a:pPr>
            <a:r>
              <a:rPr lang="es-EC" dirty="0"/>
              <a:t>La mayoría de personas que transitan por el parque, buscan tener estos encuentros y reconocen que en momentos de ocio es posible seguir aprendiendo</a:t>
            </a:r>
            <a:r>
              <a:rPr lang="es-EC" dirty="0" smtClean="0"/>
              <a:t>. Sin </a:t>
            </a:r>
            <a:r>
              <a:rPr lang="es-EC" dirty="0"/>
              <a:t>dudar, las experiencias generadas fueron de carácter significativo, permitiendo un aprendizaje para los participantes en temas relacionados a las prácticas artísticas y a nivel personal. </a:t>
            </a:r>
            <a:endParaRPr lang="es-EC" dirty="0" smtClean="0"/>
          </a:p>
          <a:p>
            <a:pPr marL="285750" indent="-285750">
              <a:buFont typeface="Arial" panose="020B0604020202020204" pitchFamily="34" charset="0"/>
              <a:buChar char="•"/>
            </a:pPr>
            <a:endParaRPr lang="es-EC" dirty="0" smtClean="0"/>
          </a:p>
        </p:txBody>
      </p:sp>
      <p:sp>
        <p:nvSpPr>
          <p:cNvPr id="5" name="CuadroTexto 4"/>
          <p:cNvSpPr txBox="1"/>
          <p:nvPr/>
        </p:nvSpPr>
        <p:spPr>
          <a:xfrm>
            <a:off x="3491880" y="539969"/>
            <a:ext cx="2664296" cy="584775"/>
          </a:xfrm>
          <a:prstGeom prst="rect">
            <a:avLst/>
          </a:prstGeom>
          <a:noFill/>
        </p:spPr>
        <p:txBody>
          <a:bodyPr wrap="square" rtlCol="0">
            <a:spAutoFit/>
          </a:bodyPr>
          <a:lstStyle/>
          <a:p>
            <a:r>
              <a:rPr lang="en-US" sz="3200" dirty="0" smtClean="0">
                <a:latin typeface="DFKai-SB" panose="03000509000000000000" pitchFamily="65" charset="-120"/>
                <a:ea typeface="DFKai-SB" panose="03000509000000000000" pitchFamily="65" charset="-120"/>
              </a:rPr>
              <a:t>CONCLUSIONES</a:t>
            </a:r>
            <a:endParaRPr lang="es-EC" sz="3200" dirty="0">
              <a:latin typeface="DFKai-SB" panose="03000509000000000000" pitchFamily="65" charset="-120"/>
              <a:ea typeface="DFKai-SB" panose="03000509000000000000" pitchFamily="65" charset="-120"/>
            </a:endParaRPr>
          </a:p>
        </p:txBody>
      </p:sp>
      <p:sp>
        <p:nvSpPr>
          <p:cNvPr id="6" name="Rectángulo 5"/>
          <p:cNvSpPr/>
          <p:nvPr/>
        </p:nvSpPr>
        <p:spPr>
          <a:xfrm>
            <a:off x="2555776" y="611977"/>
            <a:ext cx="4392488" cy="5040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35574135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790402" y="1196752"/>
            <a:ext cx="5707211" cy="4464496"/>
          </a:xfrm>
        </p:spPr>
        <p:txBody>
          <a:bodyPr>
            <a:normAutofit/>
          </a:bodyPr>
          <a:lstStyle/>
          <a:p>
            <a:pPr algn="ctr"/>
            <a:r>
              <a:rPr lang="es-EC" sz="3600" dirty="0" smtClean="0">
                <a:latin typeface="DFKai-SB" panose="03000509000000000000" pitchFamily="65" charset="-120"/>
                <a:ea typeface="DFKai-SB" panose="03000509000000000000" pitchFamily="65" charset="-120"/>
              </a:rPr>
              <a:t>ARTE Y PÚBLICO:</a:t>
            </a:r>
            <a:br>
              <a:rPr lang="es-EC" sz="3600" dirty="0" smtClean="0">
                <a:latin typeface="DFKai-SB" panose="03000509000000000000" pitchFamily="65" charset="-120"/>
                <a:ea typeface="DFKai-SB" panose="03000509000000000000" pitchFamily="65" charset="-120"/>
              </a:rPr>
            </a:br>
            <a:r>
              <a:rPr lang="es-EC" sz="3600" dirty="0" smtClean="0">
                <a:latin typeface="DFKai-SB" panose="03000509000000000000" pitchFamily="65" charset="-120"/>
                <a:ea typeface="DFKai-SB" panose="03000509000000000000" pitchFamily="65" charset="-120"/>
              </a:rPr>
              <a:t> </a:t>
            </a:r>
            <a:br>
              <a:rPr lang="es-EC" sz="3600" dirty="0" smtClean="0">
                <a:latin typeface="DFKai-SB" panose="03000509000000000000" pitchFamily="65" charset="-120"/>
                <a:ea typeface="DFKai-SB" panose="03000509000000000000" pitchFamily="65" charset="-120"/>
              </a:rPr>
            </a:br>
            <a:r>
              <a:rPr lang="es-EC" sz="3600" dirty="0" smtClean="0">
                <a:latin typeface="DFKai-SB" panose="03000509000000000000" pitchFamily="65" charset="-120"/>
                <a:ea typeface="DFKai-SB" panose="03000509000000000000" pitchFamily="65" charset="-120"/>
              </a:rPr>
              <a:t>ESPACIO DE DESARROLLO Y FORMACIÓN</a:t>
            </a:r>
            <a:endParaRPr lang="es-EC" sz="3600" dirty="0">
              <a:latin typeface="DFKai-SB" panose="03000509000000000000" pitchFamily="65" charset="-120"/>
              <a:ea typeface="DFKai-SB" panose="03000509000000000000" pitchFamily="65" charset="-120"/>
            </a:endParaRPr>
          </a:p>
        </p:txBody>
      </p:sp>
      <p:sp>
        <p:nvSpPr>
          <p:cNvPr id="4" name="Rectángulo 3"/>
          <p:cNvSpPr/>
          <p:nvPr/>
        </p:nvSpPr>
        <p:spPr>
          <a:xfrm>
            <a:off x="1043608" y="1268760"/>
            <a:ext cx="7200800" cy="43204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18274233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Rectángulo"/>
          <p:cNvSpPr/>
          <p:nvPr/>
        </p:nvSpPr>
        <p:spPr>
          <a:xfrm>
            <a:off x="535754" y="2492896"/>
            <a:ext cx="8064896" cy="2185214"/>
          </a:xfrm>
          <a:prstGeom prst="rect">
            <a:avLst/>
          </a:prstGeom>
        </p:spPr>
        <p:txBody>
          <a:bodyPr wrap="square">
            <a:spAutoFit/>
          </a:bodyPr>
          <a:lstStyle/>
          <a:p>
            <a:pPr algn="ctr"/>
            <a:r>
              <a:rPr lang="es-EC" sz="2800" dirty="0">
                <a:solidFill>
                  <a:schemeClr val="accent3">
                    <a:lumMod val="75000"/>
                  </a:schemeClr>
                </a:solidFill>
                <a:latin typeface="DFKai-SB" panose="03000509000000000000" pitchFamily="65" charset="-120"/>
                <a:ea typeface="DFKai-SB" panose="03000509000000000000" pitchFamily="65" charset="-120"/>
              </a:rPr>
              <a:t>¿Arte, arte? Aquí no hay nada de eso. A las personas no les interesa saber de arte, preferimos otras actividades que entendamos</a:t>
            </a:r>
            <a:r>
              <a:rPr lang="es-EC" sz="2800" dirty="0" smtClean="0">
                <a:solidFill>
                  <a:schemeClr val="accent3">
                    <a:lumMod val="75000"/>
                  </a:schemeClr>
                </a:solidFill>
                <a:latin typeface="DFKai-SB" panose="03000509000000000000" pitchFamily="65" charset="-120"/>
                <a:ea typeface="DFKai-SB" panose="03000509000000000000" pitchFamily="65" charset="-120"/>
              </a:rPr>
              <a:t>.</a:t>
            </a:r>
          </a:p>
          <a:p>
            <a:pPr algn="ctr"/>
            <a:endParaRPr lang="es-EC" sz="2800" dirty="0">
              <a:solidFill>
                <a:schemeClr val="accent3">
                  <a:lumMod val="75000"/>
                </a:schemeClr>
              </a:solidFill>
              <a:latin typeface="DFKai-SB" panose="03000509000000000000" pitchFamily="65" charset="-120"/>
              <a:ea typeface="DFKai-SB" panose="03000509000000000000" pitchFamily="65" charset="-120"/>
            </a:endParaRPr>
          </a:p>
          <a:p>
            <a:pPr algn="r"/>
            <a:r>
              <a:rPr lang="es-EC" sz="2000" dirty="0" smtClean="0">
                <a:solidFill>
                  <a:schemeClr val="accent3">
                    <a:lumMod val="75000"/>
                  </a:schemeClr>
                </a:solidFill>
                <a:latin typeface="DFKai-SB" panose="03000509000000000000" pitchFamily="65" charset="-120"/>
                <a:ea typeface="DFKai-SB" panose="03000509000000000000" pitchFamily="65" charset="-120"/>
              </a:rPr>
              <a:t>Transeúnte en el Parque El Ejido </a:t>
            </a:r>
            <a:endParaRPr lang="es-EC" sz="2000" dirty="0">
              <a:solidFill>
                <a:schemeClr val="accent3">
                  <a:lumMod val="75000"/>
                </a:schemeClr>
              </a:solidFill>
              <a:latin typeface="DFKai-SB" panose="03000509000000000000" pitchFamily="65" charset="-120"/>
              <a:ea typeface="DFKai-SB" panose="03000509000000000000" pitchFamily="65" charset="-120"/>
            </a:endParaRPr>
          </a:p>
        </p:txBody>
      </p:sp>
    </p:spTree>
    <p:extLst>
      <p:ext uri="{BB962C8B-B14F-4D97-AF65-F5344CB8AC3E}">
        <p14:creationId xmlns:p14="http://schemas.microsoft.com/office/powerpoint/2010/main" val="27977367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Imagen 6"/>
          <p:cNvPicPr/>
          <p:nvPr/>
        </p:nvPicPr>
        <p:blipFill rotWithShape="1">
          <a:blip r:embed="rId3"/>
          <a:srcRect t="10029" r="61617" b="6410"/>
          <a:stretch/>
        </p:blipFill>
        <p:spPr bwMode="auto">
          <a:xfrm>
            <a:off x="2028197" y="-11430"/>
            <a:ext cx="5112568" cy="6261281"/>
          </a:xfrm>
          <a:prstGeom prst="rect">
            <a:avLst/>
          </a:prstGeom>
          <a:ln>
            <a:noFill/>
          </a:ln>
          <a:extLst>
            <a:ext uri="{53640926-AAD7-44D8-BBD7-CCE9431645EC}">
              <a14:shadowObscured xmlns:a14="http://schemas.microsoft.com/office/drawing/2010/main"/>
            </a:ext>
          </a:extLst>
        </p:spPr>
      </p:pic>
      <p:sp>
        <p:nvSpPr>
          <p:cNvPr id="8" name="Rectángulo 7"/>
          <p:cNvSpPr/>
          <p:nvPr/>
        </p:nvSpPr>
        <p:spPr>
          <a:xfrm>
            <a:off x="4584481" y="6453336"/>
            <a:ext cx="2723823" cy="307777"/>
          </a:xfrm>
          <a:prstGeom prst="rect">
            <a:avLst/>
          </a:prstGeom>
        </p:spPr>
        <p:txBody>
          <a:bodyPr wrap="none">
            <a:spAutoFit/>
          </a:bodyPr>
          <a:lstStyle/>
          <a:p>
            <a:r>
              <a:rPr lang="es-EC" sz="1400" dirty="0" err="1" smtClean="0">
                <a:solidFill>
                  <a:srgbClr val="000000"/>
                </a:solidFill>
                <a:latin typeface="Adobe Kaiti Std R" panose="02020400000000000000" pitchFamily="18" charset="-128"/>
                <a:ea typeface="Adobe Kaiti Std R" panose="02020400000000000000" pitchFamily="18" charset="-128"/>
              </a:rPr>
              <a:t>Lygia</a:t>
            </a:r>
            <a:r>
              <a:rPr lang="es-EC" sz="1400" dirty="0" smtClean="0">
                <a:solidFill>
                  <a:srgbClr val="000000"/>
                </a:solidFill>
                <a:latin typeface="Adobe Kaiti Std R" panose="02020400000000000000" pitchFamily="18" charset="-128"/>
                <a:ea typeface="Adobe Kaiti Std R" panose="02020400000000000000" pitchFamily="18" charset="-128"/>
              </a:rPr>
              <a:t> </a:t>
            </a:r>
            <a:r>
              <a:rPr lang="es-EC" sz="1400" dirty="0">
                <a:solidFill>
                  <a:srgbClr val="000000"/>
                </a:solidFill>
                <a:latin typeface="Adobe Kaiti Std R" panose="02020400000000000000" pitchFamily="18" charset="-128"/>
                <a:ea typeface="Adobe Kaiti Std R" panose="02020400000000000000" pitchFamily="18" charset="-128"/>
              </a:rPr>
              <a:t>Clark, </a:t>
            </a:r>
            <a:r>
              <a:rPr lang="es-EC" sz="1400" i="1" dirty="0" err="1">
                <a:solidFill>
                  <a:srgbClr val="000000"/>
                </a:solidFill>
                <a:latin typeface="Adobe Kaiti Std R" panose="02020400000000000000" pitchFamily="18" charset="-128"/>
                <a:ea typeface="Adobe Kaiti Std R" panose="02020400000000000000" pitchFamily="18" charset="-128"/>
              </a:rPr>
              <a:t>Caminhando</a:t>
            </a:r>
            <a:r>
              <a:rPr lang="es-EC" sz="1400" dirty="0">
                <a:solidFill>
                  <a:srgbClr val="000000"/>
                </a:solidFill>
                <a:latin typeface="Adobe Kaiti Std R" panose="02020400000000000000" pitchFamily="18" charset="-128"/>
                <a:ea typeface="Adobe Kaiti Std R" panose="02020400000000000000" pitchFamily="18" charset="-128"/>
              </a:rPr>
              <a:t>, 1963</a:t>
            </a:r>
            <a:endParaRPr lang="es-EC" sz="1400" dirty="0">
              <a:latin typeface="Adobe Kaiti Std R" panose="02020400000000000000" pitchFamily="18" charset="-128"/>
              <a:ea typeface="Adobe Kaiti Std R" panose="02020400000000000000" pitchFamily="18" charset="-128"/>
            </a:endParaRPr>
          </a:p>
        </p:txBody>
      </p:sp>
    </p:spTree>
    <p:extLst>
      <p:ext uri="{BB962C8B-B14F-4D97-AF65-F5344CB8AC3E}">
        <p14:creationId xmlns:p14="http://schemas.microsoft.com/office/powerpoint/2010/main" val="2153706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Imagen 1"/>
          <p:cNvPicPr/>
          <p:nvPr/>
        </p:nvPicPr>
        <p:blipFill>
          <a:blip r:embed="rId3">
            <a:extLst>
              <a:ext uri="{28A0092B-C50C-407E-A947-70E740481C1C}">
                <a14:useLocalDpi xmlns:a14="http://schemas.microsoft.com/office/drawing/2010/main" val="0"/>
              </a:ext>
            </a:extLst>
          </a:blip>
          <a:stretch>
            <a:fillRect/>
          </a:stretch>
        </p:blipFill>
        <p:spPr>
          <a:xfrm>
            <a:off x="0" y="0"/>
            <a:ext cx="9144000" cy="6096000"/>
          </a:xfrm>
          <a:prstGeom prst="rect">
            <a:avLst/>
          </a:prstGeom>
        </p:spPr>
      </p:pic>
      <p:sp>
        <p:nvSpPr>
          <p:cNvPr id="3" name="Rectángulo 2"/>
          <p:cNvSpPr/>
          <p:nvPr/>
        </p:nvSpPr>
        <p:spPr>
          <a:xfrm>
            <a:off x="1943200" y="6119336"/>
            <a:ext cx="7200800" cy="738664"/>
          </a:xfrm>
          <a:prstGeom prst="rect">
            <a:avLst/>
          </a:prstGeom>
        </p:spPr>
        <p:txBody>
          <a:bodyPr wrap="square">
            <a:spAutoFit/>
          </a:bodyPr>
          <a:lstStyle/>
          <a:p>
            <a:pPr algn="r"/>
            <a:r>
              <a:rPr lang="es-EC" sz="1400" dirty="0" err="1">
                <a:latin typeface="DFKai-SB" panose="03000509000000000000" pitchFamily="65" charset="-120"/>
                <a:ea typeface="DFKai-SB" panose="03000509000000000000" pitchFamily="65" charset="-120"/>
              </a:rPr>
              <a:t>Hélio</a:t>
            </a:r>
            <a:r>
              <a:rPr lang="es-EC" sz="1400" dirty="0">
                <a:latin typeface="DFKai-SB" panose="03000509000000000000" pitchFamily="65" charset="-120"/>
                <a:ea typeface="DFKai-SB" panose="03000509000000000000" pitchFamily="65" charset="-120"/>
              </a:rPr>
              <a:t> </a:t>
            </a:r>
            <a:r>
              <a:rPr lang="es-EC" sz="1400" dirty="0" err="1">
                <a:latin typeface="DFKai-SB" panose="03000509000000000000" pitchFamily="65" charset="-120"/>
                <a:ea typeface="DFKai-SB" panose="03000509000000000000" pitchFamily="65" charset="-120"/>
              </a:rPr>
              <a:t>Oiticica</a:t>
            </a:r>
            <a:r>
              <a:rPr lang="es-EC" sz="1400" dirty="0">
                <a:latin typeface="DFKai-SB" panose="03000509000000000000" pitchFamily="65" charset="-120"/>
                <a:ea typeface="DFKai-SB" panose="03000509000000000000" pitchFamily="65" charset="-120"/>
              </a:rPr>
              <a:t>, </a:t>
            </a:r>
            <a:r>
              <a:rPr lang="es-EC" sz="1400" dirty="0" err="1">
                <a:latin typeface="DFKai-SB" panose="03000509000000000000" pitchFamily="65" charset="-120"/>
                <a:ea typeface="DFKai-SB" panose="03000509000000000000" pitchFamily="65" charset="-120"/>
              </a:rPr>
              <a:t>Penetrável</a:t>
            </a:r>
            <a:r>
              <a:rPr lang="es-EC" sz="1400" dirty="0">
                <a:latin typeface="DFKai-SB" panose="03000509000000000000" pitchFamily="65" charset="-120"/>
                <a:ea typeface="DFKai-SB" panose="03000509000000000000" pitchFamily="65" charset="-120"/>
              </a:rPr>
              <a:t> Filtro, </a:t>
            </a:r>
            <a:r>
              <a:rPr lang="es-EC" sz="1400" dirty="0" smtClean="0">
                <a:latin typeface="DFKai-SB" panose="03000509000000000000" pitchFamily="65" charset="-120"/>
                <a:ea typeface="DFKai-SB" panose="03000509000000000000" pitchFamily="65" charset="-120"/>
              </a:rPr>
              <a:t>1972.</a:t>
            </a:r>
          </a:p>
          <a:p>
            <a:pPr algn="r"/>
            <a:r>
              <a:rPr lang="es-EC" sz="1400" dirty="0">
                <a:latin typeface="DFKai-SB" panose="03000509000000000000" pitchFamily="65" charset="-120"/>
                <a:ea typeface="DFKai-SB" panose="03000509000000000000" pitchFamily="65" charset="-120"/>
              </a:rPr>
              <a:t>I</a:t>
            </a:r>
            <a:r>
              <a:rPr lang="es-EC" sz="1400" dirty="0" smtClean="0">
                <a:latin typeface="DFKai-SB" panose="03000509000000000000" pitchFamily="65" charset="-120"/>
                <a:ea typeface="DFKai-SB" panose="03000509000000000000" pitchFamily="65" charset="-120"/>
              </a:rPr>
              <a:t>nstalación</a:t>
            </a:r>
            <a:r>
              <a:rPr lang="es-EC" sz="1400" dirty="0">
                <a:latin typeface="DFKai-SB" panose="03000509000000000000" pitchFamily="65" charset="-120"/>
                <a:ea typeface="DFKai-SB" panose="03000509000000000000" pitchFamily="65" charset="-120"/>
              </a:rPr>
              <a:t>, técnica mixta, 250 x 607 x 807 cm. </a:t>
            </a:r>
            <a:endParaRPr lang="es-EC" sz="1400" dirty="0" smtClean="0">
              <a:latin typeface="DFKai-SB" panose="03000509000000000000" pitchFamily="65" charset="-120"/>
              <a:ea typeface="DFKai-SB" panose="03000509000000000000" pitchFamily="65" charset="-120"/>
            </a:endParaRPr>
          </a:p>
          <a:p>
            <a:pPr algn="r"/>
            <a:r>
              <a:rPr lang="es-EC" sz="1400" dirty="0" smtClean="0">
                <a:latin typeface="DFKai-SB" panose="03000509000000000000" pitchFamily="65" charset="-120"/>
                <a:ea typeface="DFKai-SB" panose="03000509000000000000" pitchFamily="65" charset="-120"/>
              </a:rPr>
              <a:t>(</a:t>
            </a:r>
            <a:r>
              <a:rPr lang="es-EC" sz="1400" dirty="0" err="1">
                <a:latin typeface="DFKai-SB" panose="03000509000000000000" pitchFamily="65" charset="-120"/>
                <a:ea typeface="DFKai-SB" panose="03000509000000000000" pitchFamily="65" charset="-120"/>
              </a:rPr>
              <a:t>Galerie</a:t>
            </a:r>
            <a:r>
              <a:rPr lang="es-EC" sz="1400" dirty="0">
                <a:latin typeface="DFKai-SB" panose="03000509000000000000" pitchFamily="65" charset="-120"/>
                <a:ea typeface="DFKai-SB" panose="03000509000000000000" pitchFamily="65" charset="-120"/>
              </a:rPr>
              <a:t> </a:t>
            </a:r>
            <a:r>
              <a:rPr lang="es-EC" sz="1400" dirty="0" err="1">
                <a:latin typeface="DFKai-SB" panose="03000509000000000000" pitchFamily="65" charset="-120"/>
                <a:ea typeface="DFKai-SB" panose="03000509000000000000" pitchFamily="65" charset="-120"/>
              </a:rPr>
              <a:t>Lelong</a:t>
            </a:r>
            <a:r>
              <a:rPr lang="es-EC" sz="1400" dirty="0">
                <a:latin typeface="DFKai-SB" panose="03000509000000000000" pitchFamily="65" charset="-120"/>
                <a:ea typeface="DFKai-SB" panose="03000509000000000000" pitchFamily="65" charset="-120"/>
              </a:rPr>
              <a:t>, Nueva York. </a:t>
            </a:r>
            <a:r>
              <a:rPr lang="es-EC" sz="1400" dirty="0" smtClean="0">
                <a:latin typeface="DFKai-SB" panose="03000509000000000000" pitchFamily="65" charset="-120"/>
                <a:ea typeface="DFKai-SB" panose="03000509000000000000" pitchFamily="65" charset="-120"/>
              </a:rPr>
              <a:t>2012)</a:t>
            </a:r>
            <a:endParaRPr lang="es-EC" sz="1400" dirty="0">
              <a:latin typeface="DFKai-SB" panose="03000509000000000000" pitchFamily="65" charset="-120"/>
              <a:ea typeface="DFKai-SB" panose="03000509000000000000" pitchFamily="65" charset="-120"/>
            </a:endParaRPr>
          </a:p>
        </p:txBody>
      </p:sp>
    </p:spTree>
    <p:extLst>
      <p:ext uri="{BB962C8B-B14F-4D97-AF65-F5344CB8AC3E}">
        <p14:creationId xmlns:p14="http://schemas.microsoft.com/office/powerpoint/2010/main" val="12017734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Imagen 1"/>
          <p:cNvPicPr/>
          <p:nvPr/>
        </p:nvPicPr>
        <p:blipFill>
          <a:blip r:embed="rId3">
            <a:extLst>
              <a:ext uri="{28A0092B-C50C-407E-A947-70E740481C1C}">
                <a14:useLocalDpi xmlns:a14="http://schemas.microsoft.com/office/drawing/2010/main" val="0"/>
              </a:ext>
            </a:extLst>
          </a:blip>
          <a:stretch>
            <a:fillRect/>
          </a:stretch>
        </p:blipFill>
        <p:spPr>
          <a:xfrm>
            <a:off x="0" y="260648"/>
            <a:ext cx="9160803" cy="5157192"/>
          </a:xfrm>
          <a:prstGeom prst="rect">
            <a:avLst/>
          </a:prstGeom>
        </p:spPr>
      </p:pic>
      <p:sp>
        <p:nvSpPr>
          <p:cNvPr id="3" name="Rectángulo 2"/>
          <p:cNvSpPr/>
          <p:nvPr/>
        </p:nvSpPr>
        <p:spPr>
          <a:xfrm>
            <a:off x="647056" y="5733256"/>
            <a:ext cx="8496944" cy="523220"/>
          </a:xfrm>
          <a:prstGeom prst="rect">
            <a:avLst/>
          </a:prstGeom>
        </p:spPr>
        <p:txBody>
          <a:bodyPr wrap="square">
            <a:spAutoFit/>
          </a:bodyPr>
          <a:lstStyle/>
          <a:p>
            <a:pPr algn="r"/>
            <a:r>
              <a:rPr lang="es-EC" sz="1400" dirty="0">
                <a:latin typeface="DFKai-SB" panose="03000509000000000000" pitchFamily="65" charset="-120"/>
                <a:ea typeface="DFKai-SB" panose="03000509000000000000" pitchFamily="65" charset="-120"/>
              </a:rPr>
              <a:t> Intervención del colectivo </a:t>
            </a:r>
            <a:r>
              <a:rPr lang="es-EC" sz="1400" dirty="0" err="1">
                <a:latin typeface="DFKai-SB" panose="03000509000000000000" pitchFamily="65" charset="-120"/>
                <a:ea typeface="DFKai-SB" panose="03000509000000000000" pitchFamily="65" charset="-120"/>
              </a:rPr>
              <a:t>Bijari</a:t>
            </a:r>
            <a:r>
              <a:rPr lang="es-EC" sz="1400" dirty="0">
                <a:latin typeface="DFKai-SB" panose="03000509000000000000" pitchFamily="65" charset="-120"/>
                <a:ea typeface="DFKai-SB" panose="03000509000000000000" pitchFamily="65" charset="-120"/>
              </a:rPr>
              <a:t> frente al Palacio Real de Madrid, España</a:t>
            </a:r>
            <a:r>
              <a:rPr lang="es-EC" sz="1400" dirty="0" smtClean="0">
                <a:latin typeface="DFKai-SB" panose="03000509000000000000" pitchFamily="65" charset="-120"/>
                <a:ea typeface="DFKai-SB" panose="03000509000000000000" pitchFamily="65" charset="-120"/>
              </a:rPr>
              <a:t>.</a:t>
            </a:r>
          </a:p>
          <a:p>
            <a:pPr algn="r"/>
            <a:r>
              <a:rPr lang="es-EC" sz="1400" dirty="0" smtClean="0">
                <a:latin typeface="DFKai-SB" panose="03000509000000000000" pitchFamily="65" charset="-120"/>
                <a:ea typeface="DFKai-SB" panose="03000509000000000000" pitchFamily="65" charset="-120"/>
              </a:rPr>
              <a:t> </a:t>
            </a:r>
            <a:r>
              <a:rPr lang="es-EC" sz="1400" i="1" dirty="0">
                <a:latin typeface="DFKai-SB" panose="03000509000000000000" pitchFamily="65" charset="-120"/>
                <a:ea typeface="DFKai-SB" panose="03000509000000000000" pitchFamily="65" charset="-120"/>
              </a:rPr>
              <a:t>Consumo, </a:t>
            </a:r>
            <a:r>
              <a:rPr lang="es-EC" sz="1400" dirty="0">
                <a:latin typeface="DFKai-SB" panose="03000509000000000000" pitchFamily="65" charset="-120"/>
                <a:ea typeface="DFKai-SB" panose="03000509000000000000" pitchFamily="65" charset="-120"/>
              </a:rPr>
              <a:t>2010. </a:t>
            </a:r>
            <a:endParaRPr lang="es-EC" sz="1400" dirty="0" smtClean="0">
              <a:latin typeface="DFKai-SB" panose="03000509000000000000" pitchFamily="65" charset="-120"/>
              <a:ea typeface="DFKai-SB" panose="03000509000000000000" pitchFamily="65" charset="-120"/>
            </a:endParaRPr>
          </a:p>
        </p:txBody>
      </p:sp>
    </p:spTree>
    <p:extLst>
      <p:ext uri="{BB962C8B-B14F-4D97-AF65-F5344CB8AC3E}">
        <p14:creationId xmlns:p14="http://schemas.microsoft.com/office/powerpoint/2010/main" val="41278674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Imagen 1"/>
          <p:cNvPicPr/>
          <p:nvPr/>
        </p:nvPicPr>
        <p:blipFill rotWithShape="1">
          <a:blip r:embed="rId3"/>
          <a:srcRect l="25223" t="28416" r="26680" b="30901"/>
          <a:stretch/>
        </p:blipFill>
        <p:spPr bwMode="auto">
          <a:xfrm>
            <a:off x="-29756" y="548680"/>
            <a:ext cx="9191640" cy="4373096"/>
          </a:xfrm>
          <a:prstGeom prst="rect">
            <a:avLst/>
          </a:prstGeom>
          <a:ln>
            <a:noFill/>
          </a:ln>
          <a:extLst>
            <a:ext uri="{53640926-AAD7-44D8-BBD7-CCE9431645EC}">
              <a14:shadowObscured xmlns:a14="http://schemas.microsoft.com/office/drawing/2010/main"/>
            </a:ext>
          </a:extLst>
        </p:spPr>
      </p:pic>
      <p:sp>
        <p:nvSpPr>
          <p:cNvPr id="3" name="Rectángulo 2"/>
          <p:cNvSpPr/>
          <p:nvPr/>
        </p:nvSpPr>
        <p:spPr>
          <a:xfrm>
            <a:off x="3851920" y="5373216"/>
            <a:ext cx="5148064" cy="954107"/>
          </a:xfrm>
          <a:prstGeom prst="rect">
            <a:avLst/>
          </a:prstGeom>
        </p:spPr>
        <p:txBody>
          <a:bodyPr wrap="square">
            <a:spAutoFit/>
          </a:bodyPr>
          <a:lstStyle/>
          <a:p>
            <a:pPr algn="r"/>
            <a:r>
              <a:rPr lang="es-EC" sz="1400" dirty="0" smtClean="0">
                <a:latin typeface="Adobe Kaiti Std R" panose="02020400000000000000" pitchFamily="18" charset="-128"/>
                <a:ea typeface="Adobe Kaiti Std R" panose="02020400000000000000" pitchFamily="18" charset="-128"/>
              </a:rPr>
              <a:t> </a:t>
            </a:r>
            <a:r>
              <a:rPr lang="es-EC" sz="1400" dirty="0" smtClean="0">
                <a:latin typeface="DFKai-SB" panose="03000509000000000000" pitchFamily="65" charset="-120"/>
                <a:ea typeface="DFKai-SB" panose="03000509000000000000" pitchFamily="65" charset="-120"/>
              </a:rPr>
              <a:t>Intervención realizados por habitantes del barrio La León,.  </a:t>
            </a:r>
          </a:p>
          <a:p>
            <a:pPr algn="r"/>
            <a:r>
              <a:rPr lang="es-EC" sz="1400" i="1" dirty="0" smtClean="0">
                <a:latin typeface="DFKai-SB" panose="03000509000000000000" pitchFamily="65" charset="-120"/>
                <a:ea typeface="DFKai-SB" panose="03000509000000000000" pitchFamily="65" charset="-120"/>
              </a:rPr>
              <a:t>El León de la León, </a:t>
            </a:r>
            <a:r>
              <a:rPr lang="es-EC" sz="1400" dirty="0" smtClean="0">
                <a:latin typeface="DFKai-SB" panose="03000509000000000000" pitchFamily="65" charset="-120"/>
                <a:ea typeface="DFKai-SB" panose="03000509000000000000" pitchFamily="65" charset="-120"/>
              </a:rPr>
              <a:t>2007</a:t>
            </a:r>
          </a:p>
          <a:p>
            <a:pPr algn="r"/>
            <a:r>
              <a:rPr lang="es-EC" sz="1400" dirty="0" smtClean="0">
                <a:latin typeface="DFKai-SB" panose="03000509000000000000" pitchFamily="65" charset="-120"/>
                <a:ea typeface="DFKai-SB" panose="03000509000000000000" pitchFamily="65" charset="-120"/>
              </a:rPr>
              <a:t>Proyecto </a:t>
            </a:r>
            <a:r>
              <a:rPr lang="es-EC" sz="1400" dirty="0">
                <a:latin typeface="DFKai-SB" panose="03000509000000000000" pitchFamily="65" charset="-120"/>
                <a:ea typeface="DFKai-SB" panose="03000509000000000000" pitchFamily="65" charset="-120"/>
              </a:rPr>
              <a:t>del Colectivo Al </a:t>
            </a:r>
            <a:r>
              <a:rPr lang="es-EC" sz="1400" dirty="0" err="1">
                <a:latin typeface="DFKai-SB" panose="03000509000000000000" pitchFamily="65" charset="-120"/>
                <a:ea typeface="DFKai-SB" panose="03000509000000000000" pitchFamily="65" charset="-120"/>
              </a:rPr>
              <a:t>Zur-ich</a:t>
            </a:r>
            <a:endParaRPr lang="es-EC" sz="1400" dirty="0">
              <a:latin typeface="DFKai-SB" panose="03000509000000000000" pitchFamily="65" charset="-120"/>
              <a:ea typeface="DFKai-SB" panose="03000509000000000000" pitchFamily="65" charset="-120"/>
            </a:endParaRPr>
          </a:p>
        </p:txBody>
      </p:sp>
    </p:spTree>
    <p:extLst>
      <p:ext uri="{BB962C8B-B14F-4D97-AF65-F5344CB8AC3E}">
        <p14:creationId xmlns:p14="http://schemas.microsoft.com/office/powerpoint/2010/main" val="424893916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
  <TotalTime>2713</TotalTime>
  <Words>1479</Words>
  <Application>Microsoft Office PowerPoint</Application>
  <PresentationFormat>Presentación en pantalla (4:3)</PresentationFormat>
  <Paragraphs>149</Paragraphs>
  <Slides>30</Slides>
  <Notes>27</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30</vt:i4>
      </vt:variant>
    </vt:vector>
  </HeadingPairs>
  <TitlesOfParts>
    <vt:vector size="40" baseType="lpstr">
      <vt:lpstr>Adobe Kaiti Std R</vt:lpstr>
      <vt:lpstr>DFKai-SB</vt:lpstr>
      <vt:lpstr>Adobe Devanagari</vt:lpstr>
      <vt:lpstr>Arial</vt:lpstr>
      <vt:lpstr>Calibri</vt:lpstr>
      <vt:lpstr>Times New Roman</vt:lpstr>
      <vt:lpstr>Tw Cen MT</vt:lpstr>
      <vt:lpstr>Tw Cen MT Condensed</vt:lpstr>
      <vt:lpstr>Wingdings 3</vt:lpstr>
      <vt:lpstr>Integral</vt:lpstr>
      <vt:lpstr>Presentación de PowerPoint</vt:lpstr>
      <vt:lpstr>Presentación de PowerPoint</vt:lpstr>
      <vt:lpstr>Presentación de PowerPoint</vt:lpstr>
      <vt:lpstr>ARTE Y PÚBLICO:   ESPACIO DE DESARROLLO Y FORMACIÓN</vt:lpstr>
      <vt:lpstr>Presentación de PowerPoint</vt:lpstr>
      <vt:lpstr>Presentación de PowerPoint</vt:lpstr>
      <vt:lpstr>Presentación de PowerPoint</vt:lpstr>
      <vt:lpstr>Presentación de PowerPoint</vt:lpstr>
      <vt:lpstr>Presentación de PowerPoint</vt:lpstr>
      <vt:lpstr>Presentación de PowerPoint</vt:lpstr>
      <vt:lpstr>ENCUENTROS COTIDIANOS CON LAS PRÁCTICAS ARTÌSTICAS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Resultados: Registro, montaje y exposición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PUCE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ESTUDIANTES</dc:creator>
  <cp:lastModifiedBy>SOL-PC</cp:lastModifiedBy>
  <cp:revision>53</cp:revision>
  <cp:lastPrinted>2015-05-03T23:55:26Z</cp:lastPrinted>
  <dcterms:created xsi:type="dcterms:W3CDTF">2015-03-27T15:03:59Z</dcterms:created>
  <dcterms:modified xsi:type="dcterms:W3CDTF">2015-05-04T21:42:38Z</dcterms:modified>
</cp:coreProperties>
</file>