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wdp" ContentType="image/vnd.ms-photo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8" r:id="rId15"/>
    <p:sldId id="270" r:id="rId16"/>
    <p:sldId id="276" r:id="rId17"/>
    <p:sldId id="280" r:id="rId18"/>
    <p:sldId id="286" r:id="rId19"/>
    <p:sldId id="277" r:id="rId20"/>
    <p:sldId id="275" r:id="rId21"/>
    <p:sldId id="271" r:id="rId22"/>
    <p:sldId id="285" r:id="rId23"/>
    <p:sldId id="287" r:id="rId24"/>
    <p:sldId id="288" r:id="rId25"/>
    <p:sldId id="273" r:id="rId26"/>
    <p:sldId id="293" r:id="rId27"/>
    <p:sldId id="292" r:id="rId28"/>
    <p:sldId id="294" r:id="rId29"/>
    <p:sldId id="291" r:id="rId30"/>
    <p:sldId id="295" r:id="rId31"/>
    <p:sldId id="296" r:id="rId32"/>
    <p:sldId id="301" r:id="rId33"/>
    <p:sldId id="297" r:id="rId34"/>
    <p:sldId id="298" r:id="rId35"/>
    <p:sldId id="299" r:id="rId36"/>
    <p:sldId id="308" r:id="rId37"/>
    <p:sldId id="300" r:id="rId38"/>
    <p:sldId id="306" r:id="rId39"/>
    <p:sldId id="305" r:id="rId40"/>
    <p:sldId id="272" r:id="rId41"/>
    <p:sldId id="269" r:id="rId42"/>
    <p:sldId id="274" r:id="rId43"/>
    <p:sldId id="283" r:id="rId44"/>
    <p:sldId id="279" r:id="rId45"/>
    <p:sldId id="281" r:id="rId46"/>
    <p:sldId id="284" r:id="rId47"/>
    <p:sldId id="290" r:id="rId48"/>
    <p:sldId id="282" r:id="rId49"/>
    <p:sldId id="289" r:id="rId50"/>
    <p:sldId id="307" r:id="rId51"/>
    <p:sldId id="303" r:id="rId52"/>
    <p:sldId id="304" r:id="rId53"/>
    <p:sldId id="302" r:id="rId54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314" autoAdjust="0"/>
    <p:restoredTop sz="95187"/>
  </p:normalViewPr>
  <p:slideViewPr>
    <p:cSldViewPr snapToGrid="0">
      <p:cViewPr>
        <p:scale>
          <a:sx n="95" d="100"/>
          <a:sy n="95" d="100"/>
        </p:scale>
        <p:origin x="-192" y="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presProps" Target="presProps.xml"/><Relationship Id="rId56" Type="http://schemas.openxmlformats.org/officeDocument/2006/relationships/viewProps" Target="viewProps.xml"/><Relationship Id="rId57" Type="http://schemas.openxmlformats.org/officeDocument/2006/relationships/theme" Target="theme/theme1.xml"/><Relationship Id="rId58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D6F67E4-37DA-4B51-8B05-4A6222809A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x-none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3D22A02F-0D08-4F52-B3BB-3AB61BB43A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x-non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A90F93CF-6D64-4452-8F2E-9A47E4452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C5256-B632-4D9A-97D5-1DCC4D28FB29}" type="datetimeFigureOut">
              <a:rPr lang="x-none" smtClean="0"/>
              <a:t>4/23/18</a:t>
            </a:fld>
            <a:endParaRPr lang="x-non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F02FAE9A-E643-4980-AED5-2277CAD037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4CFF2C3C-23E9-40A6-AB6F-010D5014F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79874-55F5-4B4A-B59C-D8F104664C32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315508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EB60AE5-00E8-461C-ABF2-0D63D4ECD9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x-none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8DCB2A98-F9D9-44F3-8887-B8ABCF4777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x-non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678F7237-E38D-46FE-BDBC-C0E684374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C5256-B632-4D9A-97D5-1DCC4D28FB29}" type="datetimeFigureOut">
              <a:rPr lang="x-none" smtClean="0"/>
              <a:t>4/23/18</a:t>
            </a:fld>
            <a:endParaRPr lang="x-non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AE911FFD-3245-4EBA-97CD-515552284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3AA709B5-435C-4812-A838-C7F9BC8F2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79874-55F5-4B4A-B59C-D8F104664C32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168895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84DEDF14-C588-4CF7-8AE0-DD9890E6D7A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x-none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2995DB2A-8012-4249-A813-AD58592F79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x-non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16682FFE-9AF9-4E0F-BF67-8F572E39A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C5256-B632-4D9A-97D5-1DCC4D28FB29}" type="datetimeFigureOut">
              <a:rPr lang="x-none" smtClean="0"/>
              <a:t>4/23/18</a:t>
            </a:fld>
            <a:endParaRPr lang="x-non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C31040A4-EC07-417B-957C-17923C4A7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1A040791-20A3-44F4-8DE8-F49D5E438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79874-55F5-4B4A-B59C-D8F104664C32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110792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EDE90C6-B456-4113-8986-952C83280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x-none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B8099295-148A-417B-B1CE-C3EA95A64A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x-non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18707D0D-C1B3-4827-8E6F-7C5FF7DFCA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C5256-B632-4D9A-97D5-1DCC4D28FB29}" type="datetimeFigureOut">
              <a:rPr lang="x-none" smtClean="0"/>
              <a:t>4/23/18</a:t>
            </a:fld>
            <a:endParaRPr lang="x-non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7811B371-61D4-47CD-8C60-192C80355D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D9A4312F-E160-4EFD-B4C8-15B2386DA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79874-55F5-4B4A-B59C-D8F104664C32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494297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42BFB81-15E0-4B1D-AD46-E922EF604D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x-none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A3A40AA0-F092-4416-907A-483926FAC4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76B02517-FAE7-4877-A04D-0F9D98CB18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C5256-B632-4D9A-97D5-1DCC4D28FB29}" type="datetimeFigureOut">
              <a:rPr lang="x-none" smtClean="0"/>
              <a:t>4/23/18</a:t>
            </a:fld>
            <a:endParaRPr lang="x-non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C5596255-A28C-4664-9AB0-2B1ED4326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066C7D07-8E74-40BF-B53F-B04CA2DAC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79874-55F5-4B4A-B59C-D8F104664C32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425012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733ED13-13DF-41A5-AEF6-29F56A919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x-none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390217F4-8A57-4301-A2B3-4E70CF1ECB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x-none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BBF4FF6E-73B1-4433-9768-61421DB491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x-none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495EAD1E-1E9C-48F9-8B36-9DB60D4C23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C5256-B632-4D9A-97D5-1DCC4D28FB29}" type="datetimeFigureOut">
              <a:rPr lang="x-none" smtClean="0"/>
              <a:t>4/23/18</a:t>
            </a:fld>
            <a:endParaRPr lang="x-none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95FCCB26-EB65-4DD8-84E4-448D05320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C1818CA8-3B3E-4A52-A73A-30BAEB33E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79874-55F5-4B4A-B59C-D8F104664C32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985284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2E910E0-B36E-4917-802A-AA0ABE484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x-none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FCCEF767-52C9-4E5D-83FD-2791D85A84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6C333400-C743-4647-9C1E-193D05209F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x-none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xmlns="" id="{68BA33F4-F5EB-4CEB-B91A-464AD386022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972A1266-7FB0-46FD-9CAF-772CB39505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x-none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xmlns="" id="{2E4FFD55-7C1E-4CE9-AB56-C873F1CF3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C5256-B632-4D9A-97D5-1DCC4D28FB29}" type="datetimeFigureOut">
              <a:rPr lang="x-none" smtClean="0"/>
              <a:t>4/23/18</a:t>
            </a:fld>
            <a:endParaRPr lang="x-none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xmlns="" id="{26E90F5A-62DC-4763-A2B8-D42B5BA1E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xmlns="" id="{B0B25044-83CA-4997-9A84-65C640BF6F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79874-55F5-4B4A-B59C-D8F104664C32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510475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96042E4-1296-49E9-A088-5D4902DCE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x-none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938DEEC8-FC35-4710-9AAA-69EEB1120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C5256-B632-4D9A-97D5-1DCC4D28FB29}" type="datetimeFigureOut">
              <a:rPr lang="x-none" smtClean="0"/>
              <a:t>4/23/18</a:t>
            </a:fld>
            <a:endParaRPr lang="x-none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2178DB6E-D0F6-495A-8682-568FE54BC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FFA8CDB-46B0-4A55-9137-CE8F78E61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79874-55F5-4B4A-B59C-D8F104664C32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542947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xmlns="" id="{7E1903E4-3731-41F7-95BF-89749B15D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C5256-B632-4D9A-97D5-1DCC4D28FB29}" type="datetimeFigureOut">
              <a:rPr lang="x-none" smtClean="0"/>
              <a:t>4/23/18</a:t>
            </a:fld>
            <a:endParaRPr lang="x-none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xmlns="" id="{919E9670-5943-4B20-82C1-9E26C27F1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61DC28BD-D8FD-4FF8-8996-8CCB6086C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79874-55F5-4B4A-B59C-D8F104664C32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848091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58ECB55-C3CB-46C8-8AD7-A557765781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x-none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EF6BF5F1-C24B-4492-99C9-156B41126A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x-none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5BACD001-8FFD-4914-A684-711E586CD0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663EB976-FFD9-434D-BEED-34D208404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C5256-B632-4D9A-97D5-1DCC4D28FB29}" type="datetimeFigureOut">
              <a:rPr lang="x-none" smtClean="0"/>
              <a:t>4/23/18</a:t>
            </a:fld>
            <a:endParaRPr lang="x-none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8D66103D-C130-43CA-A3AE-0D10C22FF2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063123F0-8408-434A-8B38-88C378BF6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79874-55F5-4B4A-B59C-D8F104664C32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533849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6C6EDB2-767D-4FF0-BDC3-05276FD1FC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x-none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xmlns="" id="{01198F3F-F347-446D-BCC1-9AEA6DA880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90047F0B-8E30-4E59-96C2-92FEBB914A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3B1C025D-F892-46EA-AEC8-31F391EDE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C5256-B632-4D9A-97D5-1DCC4D28FB29}" type="datetimeFigureOut">
              <a:rPr lang="x-none" smtClean="0"/>
              <a:t>4/23/18</a:t>
            </a:fld>
            <a:endParaRPr lang="x-none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5FE33A72-15EC-415A-9AE8-902C45875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50E83E5E-4A8B-43AA-A7A2-CED5C5597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79874-55F5-4B4A-B59C-D8F104664C32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33197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xmlns="" id="{77A7F256-708A-46FA-B07B-E83A0C41B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x-none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8FDA0042-443C-4283-9CCD-242F40FB9C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x-non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B1C38949-806F-4DFF-A619-6423BF976D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8C5256-B632-4D9A-97D5-1DCC4D28FB29}" type="datetimeFigureOut">
              <a:rPr lang="x-none" smtClean="0"/>
              <a:t>4/23/18</a:t>
            </a:fld>
            <a:endParaRPr lang="x-non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7A5C7AC3-4D13-44B2-97B6-B67DE8333E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EFB8B526-E8B5-4C43-BC7C-EA8909CCD7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679874-55F5-4B4A-B59C-D8F104664C32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33386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jpeg"/><Relationship Id="rId3" Type="http://schemas.openxmlformats.org/officeDocument/2006/relationships/image" Target="../media/image32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JP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JP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jpeg"/><Relationship Id="rId3" Type="http://schemas.openxmlformats.org/officeDocument/2006/relationships/image" Target="../media/image39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jpe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jpe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jpe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jpe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jpe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microsoft.com/office/2007/relationships/hdphoto" Target="../media/hdphoto1.wdp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21300210-A835-4934-BCCF-ED04A45995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6304" y="956759"/>
            <a:ext cx="6639392" cy="2533061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xmlns="" id="{2D69474F-8307-4A32-A421-05BF0D0208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7051" y="4219350"/>
            <a:ext cx="5417897" cy="1132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3796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55819609-19B7-4DD7-8911-90955DABEC2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90"/>
          <a:stretch/>
        </p:blipFill>
        <p:spPr>
          <a:xfrm>
            <a:off x="2541897" y="373226"/>
            <a:ext cx="7108206" cy="4963886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xmlns="" id="{1B42EEA3-ECB4-4FE2-A6E9-0406BF1EC10F}"/>
              </a:ext>
            </a:extLst>
          </p:cNvPr>
          <p:cNvSpPr txBox="1"/>
          <p:nvPr/>
        </p:nvSpPr>
        <p:spPr>
          <a:xfrm>
            <a:off x="1689027" y="5819686"/>
            <a:ext cx="88139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Fig. 4.-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Roser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, Max (2016)  </a:t>
            </a:r>
            <a:r>
              <a:rPr lang="en-US" sz="1000" i="1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‘Technological Progress’.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 </a:t>
            </a:r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[Recurso en línea]</a:t>
            </a:r>
            <a:r>
              <a:rPr lang="x-none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 </a:t>
            </a:r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Recuperado de: https://ourworldindata.org/technological-progress/.</a:t>
            </a:r>
            <a:endParaRPr lang="x-none" sz="1000" dirty="0">
              <a:solidFill>
                <a:schemeClr val="bg1">
                  <a:lumMod val="65000"/>
                </a:schemeClr>
              </a:solidFill>
              <a:latin typeface="Helvetica Neue" panose="02000503000000020004" pitchFamily="2"/>
              <a:ea typeface="Helvetica Neue" panose="02000503000000020004" pitchFamily="2"/>
              <a:cs typeface="Helvetica Neue" panose="02000503000000020004" pitchFamily="2"/>
            </a:endParaRPr>
          </a:p>
          <a:p>
            <a:pPr algn="ctr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894736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7A98DF1C-B0BB-4C96-AE3C-4E1F64FE6A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04432" y="2857471"/>
            <a:ext cx="6983136" cy="4351338"/>
          </a:xfrm>
        </p:spPr>
        <p:txBody>
          <a:bodyPr/>
          <a:lstStyle/>
          <a:p>
            <a:pPr marL="0" indent="0" algn="ctr">
              <a:buNone/>
            </a:pPr>
            <a:r>
              <a:rPr lang="x-none" sz="2400" dirty="0"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La idea de este trabajo es hacer una analogía entre este evento de quiebre con elementos de la tecnología y el arte.</a:t>
            </a: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9260279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BE9E42BD-AE3E-40E0-8662-DC5221E7BC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7059" y="272136"/>
            <a:ext cx="9137879" cy="520638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E87A1840-0AA9-43EB-AC0A-3CE5D8389A74}"/>
              </a:ext>
            </a:extLst>
          </p:cNvPr>
          <p:cNvSpPr txBox="1"/>
          <p:nvPr/>
        </p:nvSpPr>
        <p:spPr>
          <a:xfrm>
            <a:off x="1689027" y="5819686"/>
            <a:ext cx="88139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Fig. 5.- Vela, J. (2017). </a:t>
            </a:r>
            <a:r>
              <a:rPr lang="x-none" sz="1000" i="1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Registro 1-27.</a:t>
            </a:r>
            <a:r>
              <a:rPr lang="x-none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 [fotografías]. Recuperado de: archivo personal.</a:t>
            </a:r>
          </a:p>
          <a:p>
            <a:pPr algn="ctr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4326462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74DD0328-AD1C-4314-A1F3-A22D2A73A6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888" y="0"/>
            <a:ext cx="4678219" cy="6858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542C73E9-D0B9-4662-B6A0-A62C53F792D4}"/>
              </a:ext>
            </a:extLst>
          </p:cNvPr>
          <p:cNvSpPr txBox="1"/>
          <p:nvPr/>
        </p:nvSpPr>
        <p:spPr>
          <a:xfrm>
            <a:off x="1689026" y="6334780"/>
            <a:ext cx="88139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Fig. 6.- Vela, J. (2016). </a:t>
            </a:r>
            <a:r>
              <a:rPr lang="es-ES_tradnl" sz="1000" i="1" dirty="0" err="1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Glitch</a:t>
            </a:r>
            <a:r>
              <a:rPr lang="es-ES_tradnl" sz="1000" i="1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 #0001.</a:t>
            </a:r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 [Pinturas]. Recuperado de: archivo personal.</a:t>
            </a:r>
            <a:endParaRPr lang="x-none" sz="1000" dirty="0">
              <a:solidFill>
                <a:schemeClr val="bg1">
                  <a:lumMod val="65000"/>
                </a:schemeClr>
              </a:solidFill>
              <a:latin typeface="Helvetica Neue" panose="02000503000000020004" pitchFamily="2"/>
              <a:ea typeface="Helvetica Neue" panose="02000503000000020004" pitchFamily="2"/>
              <a:cs typeface="Helvetica Neue" panose="02000503000000020004" pitchFamily="2"/>
            </a:endParaRPr>
          </a:p>
          <a:p>
            <a:pPr algn="ctr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5781214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9874A3C1-5C36-40CC-BBF8-50BA1F8A53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890" y="0"/>
            <a:ext cx="4678219" cy="6858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542C73E9-D0B9-4662-B6A0-A62C53F792D4}"/>
              </a:ext>
            </a:extLst>
          </p:cNvPr>
          <p:cNvSpPr txBox="1"/>
          <p:nvPr/>
        </p:nvSpPr>
        <p:spPr>
          <a:xfrm>
            <a:off x="1689026" y="6334780"/>
            <a:ext cx="88139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Fig. 7.- Vela, J. (2017). </a:t>
            </a:r>
            <a:r>
              <a:rPr lang="es-ES_tradnl" sz="1000" i="1" dirty="0" err="1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Glitch</a:t>
            </a:r>
            <a:r>
              <a:rPr lang="es-ES_tradnl" sz="1000" i="1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 #0011.</a:t>
            </a:r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 [Pinturas]. Recuperado de: archivo personal.</a:t>
            </a:r>
            <a:endParaRPr lang="x-none" sz="1000" dirty="0">
              <a:solidFill>
                <a:schemeClr val="bg1">
                  <a:lumMod val="65000"/>
                </a:schemeClr>
              </a:solidFill>
              <a:latin typeface="Helvetica Neue" panose="02000503000000020004" pitchFamily="2"/>
              <a:ea typeface="Helvetica Neue" panose="02000503000000020004" pitchFamily="2"/>
              <a:cs typeface="Helvetica Neue" panose="02000503000000020004" pitchFamily="2"/>
            </a:endParaRPr>
          </a:p>
          <a:p>
            <a:pPr algn="ctr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9756088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E2A91B36-ECE5-432A-B213-C7AE2CA72F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890" y="0"/>
            <a:ext cx="4678219" cy="6858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542C73E9-D0B9-4662-B6A0-A62C53F792D4}"/>
              </a:ext>
            </a:extLst>
          </p:cNvPr>
          <p:cNvSpPr txBox="1"/>
          <p:nvPr/>
        </p:nvSpPr>
        <p:spPr>
          <a:xfrm>
            <a:off x="1689026" y="6334780"/>
            <a:ext cx="88139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Fig. 8.- Vela, J. (2017). </a:t>
            </a:r>
            <a:r>
              <a:rPr lang="es-ES_tradnl" sz="1000" i="1" dirty="0" err="1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Glitch</a:t>
            </a:r>
            <a:r>
              <a:rPr lang="es-ES_tradnl" sz="1000" i="1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 #0002.</a:t>
            </a:r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 [Pinturas]. Recuperado de: archivo personal.</a:t>
            </a:r>
            <a:endParaRPr lang="x-none" sz="1000" dirty="0">
              <a:solidFill>
                <a:schemeClr val="bg1">
                  <a:lumMod val="65000"/>
                </a:schemeClr>
              </a:solidFill>
              <a:latin typeface="Helvetica Neue" panose="02000503000000020004" pitchFamily="2"/>
              <a:ea typeface="Helvetica Neue" panose="02000503000000020004" pitchFamily="2"/>
              <a:cs typeface="Helvetica Neue" panose="02000503000000020004" pitchFamily="2"/>
            </a:endParaRPr>
          </a:p>
          <a:p>
            <a:pPr algn="ctr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5478448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CDC22B25-88A5-43FE-8CE6-B62B533F1B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890" y="0"/>
            <a:ext cx="4678219" cy="6858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542C73E9-D0B9-4662-B6A0-A62C53F792D4}"/>
              </a:ext>
            </a:extLst>
          </p:cNvPr>
          <p:cNvSpPr txBox="1"/>
          <p:nvPr/>
        </p:nvSpPr>
        <p:spPr>
          <a:xfrm>
            <a:off x="1689026" y="6334780"/>
            <a:ext cx="88139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Fig. 9.- Vela, J. (2017). </a:t>
            </a:r>
            <a:r>
              <a:rPr lang="es-ES_tradnl" sz="1000" i="1" dirty="0" err="1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Glitch</a:t>
            </a:r>
            <a:r>
              <a:rPr lang="es-ES_tradnl" sz="1000" i="1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 #0009.</a:t>
            </a:r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 [Pinturas]. Recuperado de: archivo personal.</a:t>
            </a:r>
            <a:endParaRPr lang="x-none" sz="1000" dirty="0">
              <a:solidFill>
                <a:schemeClr val="bg1">
                  <a:lumMod val="65000"/>
                </a:schemeClr>
              </a:solidFill>
              <a:latin typeface="Helvetica Neue" panose="02000503000000020004" pitchFamily="2"/>
              <a:ea typeface="Helvetica Neue" panose="02000503000000020004" pitchFamily="2"/>
              <a:cs typeface="Helvetica Neue" panose="02000503000000020004" pitchFamily="2"/>
            </a:endParaRPr>
          </a:p>
          <a:p>
            <a:pPr algn="ctr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7057196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84B30F72-30C7-4534-A2F4-BB3295DC8C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890" y="0"/>
            <a:ext cx="4678219" cy="6858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542C73E9-D0B9-4662-B6A0-A62C53F792D4}"/>
              </a:ext>
            </a:extLst>
          </p:cNvPr>
          <p:cNvSpPr txBox="1"/>
          <p:nvPr/>
        </p:nvSpPr>
        <p:spPr>
          <a:xfrm>
            <a:off x="1689026" y="6334780"/>
            <a:ext cx="88139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Fig. 10.- Vela, J. (2017). </a:t>
            </a:r>
            <a:r>
              <a:rPr lang="es-ES_tradnl" sz="1000" i="1" dirty="0" err="1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Glitch</a:t>
            </a:r>
            <a:r>
              <a:rPr lang="es-ES_tradnl" sz="1000" i="1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 #0013.</a:t>
            </a:r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 [Pinturas]. Recuperado de: archivo personal.</a:t>
            </a:r>
            <a:endParaRPr lang="x-none" sz="1000" dirty="0">
              <a:solidFill>
                <a:schemeClr val="bg1">
                  <a:lumMod val="65000"/>
                </a:schemeClr>
              </a:solidFill>
              <a:latin typeface="Helvetica Neue" panose="02000503000000020004" pitchFamily="2"/>
              <a:ea typeface="Helvetica Neue" panose="02000503000000020004" pitchFamily="2"/>
              <a:cs typeface="Helvetica Neue" panose="02000503000000020004" pitchFamily="2"/>
            </a:endParaRPr>
          </a:p>
          <a:p>
            <a:pPr algn="ctr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2888087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CCA3FFB9-795B-4702-A0CF-F18F77B76C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890" y="0"/>
            <a:ext cx="4678219" cy="6858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542C73E9-D0B9-4662-B6A0-A62C53F792D4}"/>
              </a:ext>
            </a:extLst>
          </p:cNvPr>
          <p:cNvSpPr txBox="1"/>
          <p:nvPr/>
        </p:nvSpPr>
        <p:spPr>
          <a:xfrm>
            <a:off x="1689026" y="6334780"/>
            <a:ext cx="88139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Fig. 11.- Vela, J. (2017). </a:t>
            </a:r>
            <a:r>
              <a:rPr lang="es-ES_tradnl" sz="1000" i="1" dirty="0" err="1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Glitch</a:t>
            </a:r>
            <a:r>
              <a:rPr lang="es-ES_tradnl" sz="1000" i="1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 #0019.</a:t>
            </a:r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 [Pinturas]. Recuperado de: archivo personal.</a:t>
            </a:r>
            <a:endParaRPr lang="x-none" sz="1000" dirty="0">
              <a:solidFill>
                <a:schemeClr val="bg1">
                  <a:lumMod val="65000"/>
                </a:schemeClr>
              </a:solidFill>
              <a:latin typeface="Helvetica Neue" panose="02000503000000020004" pitchFamily="2"/>
              <a:ea typeface="Helvetica Neue" panose="02000503000000020004" pitchFamily="2"/>
              <a:cs typeface="Helvetica Neue" panose="02000503000000020004" pitchFamily="2"/>
            </a:endParaRPr>
          </a:p>
          <a:p>
            <a:pPr algn="ctr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743731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BF24657E-541B-443D-A2DE-0B3FA58253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890" y="0"/>
            <a:ext cx="4678219" cy="6858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542C73E9-D0B9-4662-B6A0-A62C53F792D4}"/>
              </a:ext>
            </a:extLst>
          </p:cNvPr>
          <p:cNvSpPr txBox="1"/>
          <p:nvPr/>
        </p:nvSpPr>
        <p:spPr>
          <a:xfrm>
            <a:off x="1689026" y="6334780"/>
            <a:ext cx="88139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Fig. 12.- Vela, J. (2017). </a:t>
            </a:r>
            <a:r>
              <a:rPr lang="es-ES_tradnl" sz="1000" i="1" dirty="0" err="1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Glitch</a:t>
            </a:r>
            <a:r>
              <a:rPr lang="es-ES_tradnl" sz="1000" i="1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 #0010.</a:t>
            </a:r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 [Pinturas]. Recuperado de: archivo personal.</a:t>
            </a:r>
            <a:endParaRPr lang="x-none" sz="1000" dirty="0">
              <a:solidFill>
                <a:schemeClr val="bg1">
                  <a:lumMod val="65000"/>
                </a:schemeClr>
              </a:solidFill>
              <a:latin typeface="Helvetica Neue" panose="02000503000000020004" pitchFamily="2"/>
              <a:ea typeface="Helvetica Neue" panose="02000503000000020004" pitchFamily="2"/>
              <a:cs typeface="Helvetica Neue" panose="02000503000000020004" pitchFamily="2"/>
            </a:endParaRPr>
          </a:p>
          <a:p>
            <a:pPr algn="ctr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448342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055BE98A-8331-4599-8E2F-4041CD82E0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330" y="2489032"/>
            <a:ext cx="7601339" cy="1879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5270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4F09D390-89C0-4F08-A904-01FC43E82F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890" y="0"/>
            <a:ext cx="4678219" cy="6858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542C73E9-D0B9-4662-B6A0-A62C53F792D4}"/>
              </a:ext>
            </a:extLst>
          </p:cNvPr>
          <p:cNvSpPr txBox="1"/>
          <p:nvPr/>
        </p:nvSpPr>
        <p:spPr>
          <a:xfrm>
            <a:off x="1689026" y="6334780"/>
            <a:ext cx="88139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Fig. 13.- Vela, J. (2017). </a:t>
            </a:r>
            <a:r>
              <a:rPr lang="es-ES_tradnl" sz="1000" i="1" dirty="0" err="1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Glitch</a:t>
            </a:r>
            <a:r>
              <a:rPr lang="es-ES_tradnl" sz="1000" i="1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 #0008.</a:t>
            </a:r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 [Pinturas]. Recuperado de: archivo personal.</a:t>
            </a:r>
            <a:endParaRPr lang="x-none" sz="1000" dirty="0">
              <a:solidFill>
                <a:schemeClr val="bg1">
                  <a:lumMod val="65000"/>
                </a:schemeClr>
              </a:solidFill>
              <a:latin typeface="Helvetica Neue" panose="02000503000000020004" pitchFamily="2"/>
              <a:ea typeface="Helvetica Neue" panose="02000503000000020004" pitchFamily="2"/>
              <a:cs typeface="Helvetica Neue" panose="02000503000000020004" pitchFamily="2"/>
            </a:endParaRPr>
          </a:p>
          <a:p>
            <a:pPr algn="ctr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8150193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3B394206-89A9-4CE7-B120-A6BEA81947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890" y="0"/>
            <a:ext cx="4678219" cy="6858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542C73E9-D0B9-4662-B6A0-A62C53F792D4}"/>
              </a:ext>
            </a:extLst>
          </p:cNvPr>
          <p:cNvSpPr txBox="1"/>
          <p:nvPr/>
        </p:nvSpPr>
        <p:spPr>
          <a:xfrm>
            <a:off x="1689026" y="6334780"/>
            <a:ext cx="88139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Fig. 14.- Vela, J. (2017). </a:t>
            </a:r>
            <a:r>
              <a:rPr lang="es-ES_tradnl" sz="1000" i="1" dirty="0" err="1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Glitch</a:t>
            </a:r>
            <a:r>
              <a:rPr lang="es-ES_tradnl" sz="1000" i="1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 #0004.</a:t>
            </a:r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 [Pinturas]. Recuperado de: archivo personal.</a:t>
            </a:r>
            <a:endParaRPr lang="x-none" sz="1000" dirty="0">
              <a:solidFill>
                <a:schemeClr val="bg1">
                  <a:lumMod val="65000"/>
                </a:schemeClr>
              </a:solidFill>
              <a:latin typeface="Helvetica Neue" panose="02000503000000020004" pitchFamily="2"/>
              <a:ea typeface="Helvetica Neue" panose="02000503000000020004" pitchFamily="2"/>
              <a:cs typeface="Helvetica Neue" panose="02000503000000020004" pitchFamily="2"/>
            </a:endParaRPr>
          </a:p>
          <a:p>
            <a:pPr algn="ctr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7584567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E3EC7A6D-4BA5-490F-BC42-4BD1CAEC7F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890" y="0"/>
            <a:ext cx="4678219" cy="6858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542C73E9-D0B9-4662-B6A0-A62C53F792D4}"/>
              </a:ext>
            </a:extLst>
          </p:cNvPr>
          <p:cNvSpPr txBox="1"/>
          <p:nvPr/>
        </p:nvSpPr>
        <p:spPr>
          <a:xfrm>
            <a:off x="1689026" y="6334780"/>
            <a:ext cx="88139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Fig. 15.- Vela, J. (2017). </a:t>
            </a:r>
            <a:r>
              <a:rPr lang="es-ES_tradnl" sz="1000" i="1" dirty="0" err="1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Glitch</a:t>
            </a:r>
            <a:r>
              <a:rPr lang="es-ES_tradnl" sz="1000" i="1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 #0018.</a:t>
            </a:r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 [Pinturas]. Recuperado de: archivo personal.</a:t>
            </a:r>
            <a:endParaRPr lang="x-none" sz="1000" dirty="0">
              <a:solidFill>
                <a:schemeClr val="bg1">
                  <a:lumMod val="65000"/>
                </a:schemeClr>
              </a:solidFill>
              <a:latin typeface="Helvetica Neue" panose="02000503000000020004" pitchFamily="2"/>
              <a:ea typeface="Helvetica Neue" panose="02000503000000020004" pitchFamily="2"/>
              <a:cs typeface="Helvetica Neue" panose="02000503000000020004" pitchFamily="2"/>
            </a:endParaRPr>
          </a:p>
          <a:p>
            <a:pPr algn="ctr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1356758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A19ECBDC-B05F-4004-8C26-93B233AD45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890" y="0"/>
            <a:ext cx="4678219" cy="6858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542C73E9-D0B9-4662-B6A0-A62C53F792D4}"/>
              </a:ext>
            </a:extLst>
          </p:cNvPr>
          <p:cNvSpPr txBox="1"/>
          <p:nvPr/>
        </p:nvSpPr>
        <p:spPr>
          <a:xfrm>
            <a:off x="1689026" y="6334780"/>
            <a:ext cx="88139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Fig. 16.- Vela, J. (2017). </a:t>
            </a:r>
            <a:r>
              <a:rPr lang="es-ES_tradnl" sz="1000" i="1" dirty="0" err="1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Glitch</a:t>
            </a:r>
            <a:r>
              <a:rPr lang="es-ES_tradnl" sz="1000" i="1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 #0020.</a:t>
            </a:r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 [Pinturas]. Recuperado de: archivo personal.</a:t>
            </a:r>
            <a:endParaRPr lang="x-none" sz="1000" dirty="0">
              <a:solidFill>
                <a:schemeClr val="bg1">
                  <a:lumMod val="65000"/>
                </a:schemeClr>
              </a:solidFill>
              <a:latin typeface="Helvetica Neue" panose="02000503000000020004" pitchFamily="2"/>
              <a:ea typeface="Helvetica Neue" panose="02000503000000020004" pitchFamily="2"/>
              <a:cs typeface="Helvetica Neue" panose="02000503000000020004" pitchFamily="2"/>
            </a:endParaRPr>
          </a:p>
          <a:p>
            <a:pPr algn="ctr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9098792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3DCF74B1-340B-4C2D-9BFF-DFD38F46E9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890" y="0"/>
            <a:ext cx="4678219" cy="6858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542C73E9-D0B9-4662-B6A0-A62C53F792D4}"/>
              </a:ext>
            </a:extLst>
          </p:cNvPr>
          <p:cNvSpPr txBox="1"/>
          <p:nvPr/>
        </p:nvSpPr>
        <p:spPr>
          <a:xfrm>
            <a:off x="1689026" y="6334780"/>
            <a:ext cx="88139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Fig. 17.- Vela, J. (2017). </a:t>
            </a:r>
            <a:r>
              <a:rPr lang="es-ES_tradnl" sz="1000" i="1" dirty="0" err="1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Glitch</a:t>
            </a:r>
            <a:r>
              <a:rPr lang="es-ES_tradnl" sz="1000" i="1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 #0021.</a:t>
            </a:r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 [Pinturas]. Recuperado de: archivo personal.</a:t>
            </a:r>
            <a:endParaRPr lang="x-none" sz="1000" dirty="0">
              <a:solidFill>
                <a:schemeClr val="bg1">
                  <a:lumMod val="65000"/>
                </a:schemeClr>
              </a:solidFill>
              <a:latin typeface="Helvetica Neue" panose="02000503000000020004" pitchFamily="2"/>
              <a:ea typeface="Helvetica Neue" panose="02000503000000020004" pitchFamily="2"/>
              <a:cs typeface="Helvetica Neue" panose="02000503000000020004" pitchFamily="2"/>
            </a:endParaRPr>
          </a:p>
          <a:p>
            <a:pPr algn="ctr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486629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AC6C4C51-740A-4482-BA59-6554566593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890" y="0"/>
            <a:ext cx="4678219" cy="6858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542C73E9-D0B9-4662-B6A0-A62C53F792D4}"/>
              </a:ext>
            </a:extLst>
          </p:cNvPr>
          <p:cNvSpPr txBox="1"/>
          <p:nvPr/>
        </p:nvSpPr>
        <p:spPr>
          <a:xfrm>
            <a:off x="1689026" y="6334780"/>
            <a:ext cx="88139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Fig. 18.- Vela, J. (2017). </a:t>
            </a:r>
            <a:r>
              <a:rPr lang="es-ES_tradnl" sz="1000" i="1" dirty="0" err="1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Glitch</a:t>
            </a:r>
            <a:r>
              <a:rPr lang="es-ES_tradnl" sz="1000" i="1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 #0006.</a:t>
            </a:r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 [Pinturas]. Recuperado de: archivo personal.</a:t>
            </a:r>
            <a:endParaRPr lang="x-none" sz="1000" dirty="0">
              <a:solidFill>
                <a:schemeClr val="bg1">
                  <a:lumMod val="65000"/>
                </a:schemeClr>
              </a:solidFill>
              <a:latin typeface="Helvetica Neue" panose="02000503000000020004" pitchFamily="2"/>
              <a:ea typeface="Helvetica Neue" panose="02000503000000020004" pitchFamily="2"/>
              <a:cs typeface="Helvetica Neue" panose="02000503000000020004" pitchFamily="2"/>
            </a:endParaRPr>
          </a:p>
          <a:p>
            <a:pPr algn="ctr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6940180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7AA5F853-FC0A-47E7-BB12-A40D363EF7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890" y="0"/>
            <a:ext cx="4678219" cy="6858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542C73E9-D0B9-4662-B6A0-A62C53F792D4}"/>
              </a:ext>
            </a:extLst>
          </p:cNvPr>
          <p:cNvSpPr txBox="1"/>
          <p:nvPr/>
        </p:nvSpPr>
        <p:spPr>
          <a:xfrm>
            <a:off x="1689026" y="6334780"/>
            <a:ext cx="88139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Fig. 19.- Vela, J. (2017). </a:t>
            </a:r>
            <a:r>
              <a:rPr lang="es-ES_tradnl" sz="1000" i="1" dirty="0" err="1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Glitch</a:t>
            </a:r>
            <a:r>
              <a:rPr lang="es-ES_tradnl" sz="1000" i="1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 #0026.</a:t>
            </a:r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 [Pinturas]. Recuperado de: archivo personal.</a:t>
            </a:r>
            <a:endParaRPr lang="x-none" sz="1000" dirty="0">
              <a:solidFill>
                <a:schemeClr val="bg1">
                  <a:lumMod val="65000"/>
                </a:schemeClr>
              </a:solidFill>
              <a:latin typeface="Helvetica Neue" panose="02000503000000020004" pitchFamily="2"/>
              <a:ea typeface="Helvetica Neue" panose="02000503000000020004" pitchFamily="2"/>
              <a:cs typeface="Helvetica Neue" panose="02000503000000020004" pitchFamily="2"/>
            </a:endParaRPr>
          </a:p>
          <a:p>
            <a:pPr algn="ctr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6505903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743498AE-1762-4409-AC00-CDA72738E4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890" y="0"/>
            <a:ext cx="4678219" cy="6858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542C73E9-D0B9-4662-B6A0-A62C53F792D4}"/>
              </a:ext>
            </a:extLst>
          </p:cNvPr>
          <p:cNvSpPr txBox="1"/>
          <p:nvPr/>
        </p:nvSpPr>
        <p:spPr>
          <a:xfrm>
            <a:off x="1689026" y="6334780"/>
            <a:ext cx="88139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Fig. 20.- Vela, J. (2017). </a:t>
            </a:r>
            <a:r>
              <a:rPr lang="es-ES_tradnl" sz="1000" i="1" dirty="0" err="1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Glitch</a:t>
            </a:r>
            <a:r>
              <a:rPr lang="es-ES_tradnl" sz="1000" i="1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 #0025.</a:t>
            </a:r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 [Pinturas]. Recuperado de: archivo personal.</a:t>
            </a:r>
            <a:endParaRPr lang="x-none" sz="1000" dirty="0">
              <a:solidFill>
                <a:schemeClr val="bg1">
                  <a:lumMod val="65000"/>
                </a:schemeClr>
              </a:solidFill>
              <a:latin typeface="Helvetica Neue" panose="02000503000000020004" pitchFamily="2"/>
              <a:ea typeface="Helvetica Neue" panose="02000503000000020004" pitchFamily="2"/>
              <a:cs typeface="Helvetica Neue" panose="02000503000000020004" pitchFamily="2"/>
            </a:endParaRPr>
          </a:p>
          <a:p>
            <a:pPr algn="ctr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63760124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22F4ACAE-CDB2-4A38-AA90-15ADBBD8A4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890" y="0"/>
            <a:ext cx="4678219" cy="6858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542C73E9-D0B9-4662-B6A0-A62C53F792D4}"/>
              </a:ext>
            </a:extLst>
          </p:cNvPr>
          <p:cNvSpPr txBox="1"/>
          <p:nvPr/>
        </p:nvSpPr>
        <p:spPr>
          <a:xfrm>
            <a:off x="1689026" y="6334780"/>
            <a:ext cx="88139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Fig. 21.- Vela, J. (2017). </a:t>
            </a:r>
            <a:r>
              <a:rPr lang="es-ES_tradnl" sz="1000" i="1" dirty="0" err="1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Glitch</a:t>
            </a:r>
            <a:r>
              <a:rPr lang="es-ES_tradnl" sz="1000" i="1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 #0027.</a:t>
            </a:r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 [Pinturas]. Recuperado de: archivo personal.</a:t>
            </a:r>
            <a:endParaRPr lang="x-none" sz="1000" dirty="0">
              <a:solidFill>
                <a:schemeClr val="bg1">
                  <a:lumMod val="65000"/>
                </a:schemeClr>
              </a:solidFill>
              <a:latin typeface="Helvetica Neue" panose="02000503000000020004" pitchFamily="2"/>
              <a:ea typeface="Helvetica Neue" panose="02000503000000020004" pitchFamily="2"/>
              <a:cs typeface="Helvetica Neue" panose="02000503000000020004" pitchFamily="2"/>
            </a:endParaRPr>
          </a:p>
          <a:p>
            <a:pPr algn="ctr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2364486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A91786C6-BB40-47E1-9474-64BCE1CA9A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890" y="0"/>
            <a:ext cx="4678219" cy="6858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542C73E9-D0B9-4662-B6A0-A62C53F792D4}"/>
              </a:ext>
            </a:extLst>
          </p:cNvPr>
          <p:cNvSpPr txBox="1"/>
          <p:nvPr/>
        </p:nvSpPr>
        <p:spPr>
          <a:xfrm>
            <a:off x="1689026" y="6334780"/>
            <a:ext cx="88139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Fig. 22.- Vela, J. (2017). </a:t>
            </a:r>
            <a:r>
              <a:rPr lang="es-ES_tradnl" sz="1000" i="1" dirty="0" err="1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Glitch</a:t>
            </a:r>
            <a:r>
              <a:rPr lang="es-ES_tradnl" sz="1000" i="1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 #0024.</a:t>
            </a:r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 [Pinturas]. Recuperado de: archivo personal.</a:t>
            </a:r>
            <a:endParaRPr lang="x-none" sz="1000" dirty="0">
              <a:solidFill>
                <a:schemeClr val="bg1">
                  <a:lumMod val="65000"/>
                </a:schemeClr>
              </a:solidFill>
              <a:latin typeface="Helvetica Neue" panose="02000503000000020004" pitchFamily="2"/>
              <a:ea typeface="Helvetica Neue" panose="02000503000000020004" pitchFamily="2"/>
              <a:cs typeface="Helvetica Neue" panose="02000503000000020004" pitchFamily="2"/>
            </a:endParaRPr>
          </a:p>
          <a:p>
            <a:pPr algn="ctr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835732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0809EE34-6D34-4089-98D8-3AE865BBAE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721" y="0"/>
            <a:ext cx="969855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38097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0729B0AE-6B39-4FA7-8B87-2A94CBDCA0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890" y="0"/>
            <a:ext cx="4678219" cy="6858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542C73E9-D0B9-4662-B6A0-A62C53F792D4}"/>
              </a:ext>
            </a:extLst>
          </p:cNvPr>
          <p:cNvSpPr txBox="1"/>
          <p:nvPr/>
        </p:nvSpPr>
        <p:spPr>
          <a:xfrm>
            <a:off x="1689026" y="6334780"/>
            <a:ext cx="88139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Fig. 23.- Vela, J. (2017). </a:t>
            </a:r>
            <a:r>
              <a:rPr lang="es-ES_tradnl" sz="1000" i="1" dirty="0" err="1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Glitch</a:t>
            </a:r>
            <a:r>
              <a:rPr lang="es-ES_tradnl" sz="1000" i="1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 #0028.</a:t>
            </a:r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 [Pinturas]. Recuperado de: archivo personal.</a:t>
            </a:r>
            <a:endParaRPr lang="x-none" sz="1000" dirty="0">
              <a:solidFill>
                <a:schemeClr val="bg1">
                  <a:lumMod val="65000"/>
                </a:schemeClr>
              </a:solidFill>
              <a:latin typeface="Helvetica Neue" panose="02000503000000020004" pitchFamily="2"/>
              <a:ea typeface="Helvetica Neue" panose="02000503000000020004" pitchFamily="2"/>
              <a:cs typeface="Helvetica Neue" panose="02000503000000020004" pitchFamily="2"/>
            </a:endParaRPr>
          </a:p>
          <a:p>
            <a:pPr algn="ctr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423451593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43C7D772-912F-455B-B3C6-4EF5AD91DD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721" y="0"/>
            <a:ext cx="9698557" cy="6858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542C73E9-D0B9-4662-B6A0-A62C53F792D4}"/>
              </a:ext>
            </a:extLst>
          </p:cNvPr>
          <p:cNvSpPr txBox="1"/>
          <p:nvPr/>
        </p:nvSpPr>
        <p:spPr>
          <a:xfrm>
            <a:off x="1689026" y="6334780"/>
            <a:ext cx="88139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Fig. 24.- Vela, J. (2017). </a:t>
            </a:r>
            <a:r>
              <a:rPr lang="es-ES_tradnl" sz="1000" i="1" dirty="0" err="1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Glitch</a:t>
            </a:r>
            <a:r>
              <a:rPr lang="es-ES_tradnl" sz="1000" i="1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 #0029.</a:t>
            </a:r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 [Pinturas]. Recuperado de: archivo personal.</a:t>
            </a:r>
            <a:endParaRPr lang="x-none" sz="1000" dirty="0">
              <a:solidFill>
                <a:schemeClr val="bg1">
                  <a:lumMod val="65000"/>
                </a:schemeClr>
              </a:solidFill>
              <a:latin typeface="Helvetica Neue" panose="02000503000000020004" pitchFamily="2"/>
              <a:ea typeface="Helvetica Neue" panose="02000503000000020004" pitchFamily="2"/>
              <a:cs typeface="Helvetica Neue" panose="02000503000000020004" pitchFamily="2"/>
            </a:endParaRPr>
          </a:p>
          <a:p>
            <a:pPr algn="ctr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69850169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542C73E9-D0B9-4662-B6A0-A62C53F792D4}"/>
              </a:ext>
            </a:extLst>
          </p:cNvPr>
          <p:cNvSpPr txBox="1"/>
          <p:nvPr/>
        </p:nvSpPr>
        <p:spPr>
          <a:xfrm>
            <a:off x="1689026" y="6334780"/>
            <a:ext cx="88139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Fig. 25.- Vela, J. (2017). </a:t>
            </a:r>
            <a:r>
              <a:rPr lang="es-ES_tradnl" sz="1000" i="1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Gráfico de </a:t>
            </a:r>
            <a:r>
              <a:rPr lang="es-ES_tradnl" sz="1000" i="1" dirty="0" err="1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Shhh</a:t>
            </a:r>
            <a:r>
              <a:rPr lang="es-ES_tradnl" sz="1000" i="1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...</a:t>
            </a:r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 [Ilustración]. Recuperado de: archivo personal.</a:t>
            </a:r>
            <a:endParaRPr lang="x-none" sz="1000" dirty="0">
              <a:solidFill>
                <a:schemeClr val="bg1">
                  <a:lumMod val="65000"/>
                </a:schemeClr>
              </a:solidFill>
              <a:latin typeface="Helvetica Neue" panose="02000503000000020004" pitchFamily="2"/>
              <a:ea typeface="Helvetica Neue" panose="02000503000000020004" pitchFamily="2"/>
              <a:cs typeface="Helvetica Neue" panose="02000503000000020004" pitchFamily="2"/>
            </a:endParaRPr>
          </a:p>
          <a:p>
            <a:pPr algn="ctr"/>
            <a:endParaRPr lang="x-none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96256DA2-4E6A-4FA3-9255-C847CA85CC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044" y="1223654"/>
            <a:ext cx="9373908" cy="4410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42704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542C73E9-D0B9-4662-B6A0-A62C53F792D4}"/>
              </a:ext>
            </a:extLst>
          </p:cNvPr>
          <p:cNvSpPr txBox="1"/>
          <p:nvPr/>
        </p:nvSpPr>
        <p:spPr>
          <a:xfrm>
            <a:off x="1689026" y="6334780"/>
            <a:ext cx="88139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Fig. 26.- Vela, J. (2017). </a:t>
            </a:r>
            <a:r>
              <a:rPr lang="es-ES_tradnl" sz="1000" i="1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Registro de la muestra KURUS.</a:t>
            </a:r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 [Fotografía]. Recuperado de: archivo personal.</a:t>
            </a:r>
            <a:endParaRPr lang="x-none" sz="1000" dirty="0">
              <a:solidFill>
                <a:schemeClr val="bg1">
                  <a:lumMod val="65000"/>
                </a:schemeClr>
              </a:solidFill>
              <a:latin typeface="Helvetica Neue" panose="02000503000000020004" pitchFamily="2"/>
              <a:ea typeface="Helvetica Neue" panose="02000503000000020004" pitchFamily="2"/>
              <a:cs typeface="Helvetica Neue" panose="02000503000000020004" pitchFamily="2"/>
            </a:endParaRPr>
          </a:p>
          <a:p>
            <a:pPr algn="ctr"/>
            <a:endParaRPr lang="x-none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9373174E-AF4A-401D-9B9B-418384713F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6830" y="1538185"/>
            <a:ext cx="4847274" cy="3235598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88E6E831-95F0-4B94-B6EB-084D9F45AA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896" y="1541886"/>
            <a:ext cx="4847275" cy="3231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63781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6A7E07B0-F998-46AE-903F-5E4FBC0764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0710" y="904126"/>
            <a:ext cx="7230580" cy="481858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4AB1F544-AC8B-46FB-8D95-BB2E8089EDAF}"/>
              </a:ext>
            </a:extLst>
          </p:cNvPr>
          <p:cNvSpPr txBox="1"/>
          <p:nvPr/>
        </p:nvSpPr>
        <p:spPr>
          <a:xfrm>
            <a:off x="1689026" y="6334780"/>
            <a:ext cx="88139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Fig. 27.- Vela, J. (2017). </a:t>
            </a:r>
            <a:r>
              <a:rPr lang="es-ES_tradnl" sz="1000" i="1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Registro de la muestra KURUS.</a:t>
            </a:r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 [Fotografía]. Recuperado de: archivo personal.</a:t>
            </a:r>
            <a:endParaRPr lang="x-none" sz="1000" dirty="0">
              <a:solidFill>
                <a:schemeClr val="bg1">
                  <a:lumMod val="65000"/>
                </a:schemeClr>
              </a:solidFill>
              <a:latin typeface="Helvetica Neue" panose="02000503000000020004" pitchFamily="2"/>
              <a:ea typeface="Helvetica Neue" panose="02000503000000020004" pitchFamily="2"/>
              <a:cs typeface="Helvetica Neue" panose="02000503000000020004" pitchFamily="2"/>
            </a:endParaRPr>
          </a:p>
          <a:p>
            <a:pPr algn="ctr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92078167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EF48DA1C-A210-433D-9824-ACA0BE9594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7168" y="937516"/>
            <a:ext cx="7037659" cy="469529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ED38DE80-65EA-493F-9B8D-BAD416F41310}"/>
              </a:ext>
            </a:extLst>
          </p:cNvPr>
          <p:cNvSpPr txBox="1"/>
          <p:nvPr/>
        </p:nvSpPr>
        <p:spPr>
          <a:xfrm>
            <a:off x="1689026" y="6334780"/>
            <a:ext cx="88139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Fig. 28.- Vela, J. (2017). </a:t>
            </a:r>
            <a:r>
              <a:rPr lang="es-ES_tradnl" sz="1000" i="1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Registro del Salón del Artista Ecuatoriano.</a:t>
            </a:r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 [Fotografía]. Recuperado de: archivo personal.</a:t>
            </a:r>
            <a:endParaRPr lang="x-none" sz="1000" dirty="0">
              <a:solidFill>
                <a:schemeClr val="bg1">
                  <a:lumMod val="65000"/>
                </a:schemeClr>
              </a:solidFill>
              <a:latin typeface="Helvetica Neue" panose="02000503000000020004" pitchFamily="2"/>
              <a:ea typeface="Helvetica Neue" panose="02000503000000020004" pitchFamily="2"/>
              <a:cs typeface="Helvetica Neue" panose="02000503000000020004" pitchFamily="2"/>
            </a:endParaRPr>
          </a:p>
          <a:p>
            <a:pPr algn="ctr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98092182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1577" y="674557"/>
            <a:ext cx="7307080" cy="487848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ED38DE80-65EA-493F-9B8D-BAD416F41310}"/>
              </a:ext>
            </a:extLst>
          </p:cNvPr>
          <p:cNvSpPr txBox="1"/>
          <p:nvPr/>
        </p:nvSpPr>
        <p:spPr>
          <a:xfrm>
            <a:off x="1689026" y="6334780"/>
            <a:ext cx="88139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Fig. </a:t>
            </a:r>
            <a:r>
              <a:rPr lang="es-ES_tradnl" sz="1000" dirty="0" smtClean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28.5.- </a:t>
            </a:r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Vela, J. (2017). </a:t>
            </a:r>
            <a:r>
              <a:rPr lang="es-ES_tradnl" sz="1000" i="1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Registro del </a:t>
            </a:r>
            <a:r>
              <a:rPr lang="es-ES_tradnl" sz="1000" i="1" dirty="0" smtClean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Premio </a:t>
            </a:r>
            <a:r>
              <a:rPr lang="es-ES_tradnl" sz="1000" i="1" dirty="0" err="1" smtClean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Bras</a:t>
            </a:r>
            <a:r>
              <a:rPr lang="en-US" sz="1000" i="1" dirty="0" err="1" smtClean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í</a:t>
            </a:r>
            <a:r>
              <a:rPr lang="es-ES_tradnl" sz="1000" i="1" dirty="0" smtClean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l.</a:t>
            </a:r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 [Fotografía]. Recuperado de: archivo personal.</a:t>
            </a:r>
            <a:endParaRPr lang="x-none" sz="1000" dirty="0">
              <a:solidFill>
                <a:schemeClr val="bg1">
                  <a:lumMod val="65000"/>
                </a:schemeClr>
              </a:solidFill>
              <a:latin typeface="Helvetica Neue" panose="02000503000000020004" pitchFamily="2"/>
              <a:ea typeface="Helvetica Neue" panose="02000503000000020004" pitchFamily="2"/>
              <a:cs typeface="Helvetica Neue" panose="02000503000000020004" pitchFamily="2"/>
            </a:endParaRPr>
          </a:p>
          <a:p>
            <a:pPr algn="ctr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17483046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3976AB2B-D0FC-4EC9-8608-0D1EDD268D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251" y="677331"/>
            <a:ext cx="7415497" cy="4950239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6F56691A-3F3B-44E9-8E3F-95836C65FB24}"/>
              </a:ext>
            </a:extLst>
          </p:cNvPr>
          <p:cNvSpPr txBox="1"/>
          <p:nvPr/>
        </p:nvSpPr>
        <p:spPr>
          <a:xfrm>
            <a:off x="1689026" y="6334780"/>
            <a:ext cx="88139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Fig. 29.- Joshua Vela. (2018). </a:t>
            </a:r>
            <a:r>
              <a:rPr lang="es-ES_tradnl" sz="1000" i="1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Galería Ileana Viteri.</a:t>
            </a:r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 [Fotografía]. Recuperado de: archivo personal.</a:t>
            </a:r>
            <a:endParaRPr lang="x-none" sz="1000" dirty="0">
              <a:solidFill>
                <a:schemeClr val="bg1">
                  <a:lumMod val="65000"/>
                </a:schemeClr>
              </a:solidFill>
              <a:latin typeface="Helvetica Neue" panose="02000503000000020004" pitchFamily="2"/>
              <a:ea typeface="Helvetica Neue" panose="02000503000000020004" pitchFamily="2"/>
              <a:cs typeface="Helvetica Neue" panose="02000503000000020004" pitchFamily="2"/>
            </a:endParaRPr>
          </a:p>
          <a:p>
            <a:pPr algn="ctr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96972690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542C73E9-D0B9-4662-B6A0-A62C53F792D4}"/>
              </a:ext>
            </a:extLst>
          </p:cNvPr>
          <p:cNvSpPr txBox="1"/>
          <p:nvPr/>
        </p:nvSpPr>
        <p:spPr>
          <a:xfrm>
            <a:off x="1689027" y="2875002"/>
            <a:ext cx="881394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600" b="1" dirty="0"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RECORDAR</a:t>
            </a:r>
            <a:endParaRPr lang="x-none" sz="6600" b="1" dirty="0">
              <a:latin typeface="Helvetica Neue" panose="02000503000000020004" pitchFamily="2"/>
              <a:ea typeface="Helvetica Neue" panose="02000503000000020004" pitchFamily="2"/>
              <a:cs typeface="Helvetica Neue" panose="02000503000000020004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68578877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F5D7BA16-4FAD-43B6-81C2-22D32468F3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29632"/>
            <a:ext cx="10515600" cy="4351338"/>
          </a:xfrm>
        </p:spPr>
        <p:txBody>
          <a:bodyPr/>
          <a:lstStyle/>
          <a:p>
            <a:r>
              <a:rPr lang="es-MX" dirty="0"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1.- Que estamos vivos.</a:t>
            </a:r>
            <a:endParaRPr lang="x-none" dirty="0">
              <a:latin typeface="Helvetica Neue" panose="02000503000000020004" pitchFamily="2"/>
              <a:ea typeface="Helvetica Neue" panose="02000503000000020004" pitchFamily="2"/>
              <a:cs typeface="Helvetica Neue" panose="02000503000000020004" pitchFamily="2"/>
            </a:endParaRPr>
          </a:p>
          <a:p>
            <a:r>
              <a:rPr lang="es-MX" dirty="0"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2.- Que somos parte de algo más grande.</a:t>
            </a:r>
            <a:endParaRPr lang="x-none" dirty="0">
              <a:latin typeface="Helvetica Neue" panose="02000503000000020004" pitchFamily="2"/>
              <a:ea typeface="Helvetica Neue" panose="02000503000000020004" pitchFamily="2"/>
              <a:cs typeface="Helvetica Neue" panose="02000503000000020004" pitchFamily="2"/>
            </a:endParaRPr>
          </a:p>
          <a:p>
            <a:r>
              <a:rPr lang="es-MX" dirty="0"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2.- </a:t>
            </a:r>
            <a:r>
              <a:rPr lang="es-MX" dirty="0" smtClean="0"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Que somos</a:t>
            </a:r>
            <a:r>
              <a:rPr lang="es-MX" dirty="0" smtClean="0"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 </a:t>
            </a:r>
            <a:r>
              <a:rPr lang="es-MX" dirty="0"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libres.</a:t>
            </a:r>
            <a:endParaRPr lang="x-none" dirty="0">
              <a:latin typeface="Helvetica Neue" panose="02000503000000020004" pitchFamily="2"/>
              <a:ea typeface="Helvetica Neue" panose="02000503000000020004" pitchFamily="2"/>
              <a:cs typeface="Helvetica Neue" panose="02000503000000020004" pitchFamily="2"/>
            </a:endParaRP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4213041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F5D7BA16-4FAD-43B6-81C2-22D32468F3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29632"/>
            <a:ext cx="10515600" cy="4351338"/>
          </a:xfrm>
        </p:spPr>
        <p:txBody>
          <a:bodyPr/>
          <a:lstStyle/>
          <a:p>
            <a:r>
              <a:rPr lang="es-MX" dirty="0"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1.- Nos </a:t>
            </a:r>
            <a:r>
              <a:rPr lang="es-MX" dirty="0" smtClean="0"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hemos </a:t>
            </a:r>
            <a:r>
              <a:rPr lang="es-MX" dirty="0"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olvidado de estar vivos.</a:t>
            </a:r>
            <a:endParaRPr lang="x-none" dirty="0">
              <a:latin typeface="Helvetica Neue" panose="02000503000000020004" pitchFamily="2"/>
              <a:ea typeface="Helvetica Neue" panose="02000503000000020004" pitchFamily="2"/>
              <a:cs typeface="Helvetica Neue" panose="02000503000000020004" pitchFamily="2"/>
            </a:endParaRPr>
          </a:p>
          <a:p>
            <a:r>
              <a:rPr lang="es-MX" dirty="0"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2.- Nos </a:t>
            </a:r>
            <a:r>
              <a:rPr lang="es-MX" dirty="0" smtClean="0"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hemos </a:t>
            </a:r>
            <a:r>
              <a:rPr lang="es-MX" dirty="0"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olvidado que somos parte de algo más grande.</a:t>
            </a:r>
            <a:endParaRPr lang="x-none" dirty="0">
              <a:latin typeface="Helvetica Neue" panose="02000503000000020004" pitchFamily="2"/>
              <a:ea typeface="Helvetica Neue" panose="02000503000000020004" pitchFamily="2"/>
              <a:cs typeface="Helvetica Neue" panose="02000503000000020004" pitchFamily="2"/>
            </a:endParaRPr>
          </a:p>
          <a:p>
            <a:r>
              <a:rPr lang="es-MX" dirty="0"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2.- Nos hemos olvidado de ser libres.</a:t>
            </a:r>
            <a:endParaRPr lang="x-none" dirty="0">
              <a:latin typeface="Helvetica Neue" panose="02000503000000020004" pitchFamily="2"/>
              <a:ea typeface="Helvetica Neue" panose="02000503000000020004" pitchFamily="2"/>
              <a:cs typeface="Helvetica Neue" panose="02000503000000020004" pitchFamily="2"/>
            </a:endParaRP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91721505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AD4425A8-4E61-4C6F-8959-AF066D0383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890" y="0"/>
            <a:ext cx="4678219" cy="6858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542C73E9-D0B9-4662-B6A0-A62C53F792D4}"/>
              </a:ext>
            </a:extLst>
          </p:cNvPr>
          <p:cNvSpPr txBox="1"/>
          <p:nvPr/>
        </p:nvSpPr>
        <p:spPr>
          <a:xfrm>
            <a:off x="1689026" y="6334780"/>
            <a:ext cx="88139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Fig. 30.- Vela, J. (2017). </a:t>
            </a:r>
            <a:r>
              <a:rPr lang="es-ES_tradnl" sz="1000" i="1" dirty="0" err="1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Glitch</a:t>
            </a:r>
            <a:r>
              <a:rPr lang="es-ES_tradnl" sz="1000" i="1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 #0013.</a:t>
            </a:r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 [Pinturas]. Recuperado de: archivo personal.</a:t>
            </a:r>
            <a:endParaRPr lang="x-none" sz="1000" dirty="0">
              <a:solidFill>
                <a:schemeClr val="bg1">
                  <a:lumMod val="65000"/>
                </a:schemeClr>
              </a:solidFill>
              <a:latin typeface="Helvetica Neue" panose="02000503000000020004" pitchFamily="2"/>
              <a:ea typeface="Helvetica Neue" panose="02000503000000020004" pitchFamily="2"/>
              <a:cs typeface="Helvetica Neue" panose="02000503000000020004" pitchFamily="2"/>
            </a:endParaRPr>
          </a:p>
          <a:p>
            <a:pPr algn="ctr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44684823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5F62BA4B-77D8-4D3D-A76E-31E21351D6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542" y="0"/>
            <a:ext cx="4678219" cy="6858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542C73E9-D0B9-4662-B6A0-A62C53F792D4}"/>
              </a:ext>
            </a:extLst>
          </p:cNvPr>
          <p:cNvSpPr txBox="1"/>
          <p:nvPr/>
        </p:nvSpPr>
        <p:spPr>
          <a:xfrm>
            <a:off x="1689026" y="6334780"/>
            <a:ext cx="88139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Fig. 32.- Vela, J. (2017). </a:t>
            </a:r>
            <a:r>
              <a:rPr lang="es-ES_tradnl" sz="1000" i="1" dirty="0" err="1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Glitch</a:t>
            </a:r>
            <a:r>
              <a:rPr lang="es-ES_tradnl" sz="1000" i="1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 #0003 más detalle.</a:t>
            </a:r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 [Pinturas]. Recuperado de: archivo personal.</a:t>
            </a:r>
            <a:endParaRPr lang="x-none" sz="1000" dirty="0">
              <a:solidFill>
                <a:schemeClr val="bg1">
                  <a:lumMod val="65000"/>
                </a:schemeClr>
              </a:solidFill>
              <a:latin typeface="Helvetica Neue" panose="02000503000000020004" pitchFamily="2"/>
              <a:ea typeface="Helvetica Neue" panose="02000503000000020004" pitchFamily="2"/>
              <a:cs typeface="Helvetica Neue" panose="02000503000000020004" pitchFamily="2"/>
            </a:endParaRPr>
          </a:p>
          <a:p>
            <a:pPr algn="ctr"/>
            <a:endParaRPr lang="x-none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1683C804-8301-4A7F-AE36-5AE012C8954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69" t="24049" r="38187" b="43808"/>
          <a:stretch/>
        </p:blipFill>
        <p:spPr>
          <a:xfrm>
            <a:off x="6998056" y="1045734"/>
            <a:ext cx="2521502" cy="3696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26830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F35ACCF3-2D3B-4CEF-AB89-A3A32E0F2D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890" y="0"/>
            <a:ext cx="4678219" cy="6858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542C73E9-D0B9-4662-B6A0-A62C53F792D4}"/>
              </a:ext>
            </a:extLst>
          </p:cNvPr>
          <p:cNvSpPr txBox="1"/>
          <p:nvPr/>
        </p:nvSpPr>
        <p:spPr>
          <a:xfrm>
            <a:off x="1689026" y="6334780"/>
            <a:ext cx="88139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Fig. 33.- Vela, J. (2017). </a:t>
            </a:r>
            <a:r>
              <a:rPr lang="es-ES_tradnl" sz="1000" i="1" dirty="0" err="1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Glitch</a:t>
            </a:r>
            <a:r>
              <a:rPr lang="es-ES_tradnl" sz="1000" i="1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 #0013.</a:t>
            </a:r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 [Pinturas]. Recuperado de: archivo personal.</a:t>
            </a:r>
            <a:endParaRPr lang="x-none" sz="1000" dirty="0">
              <a:solidFill>
                <a:schemeClr val="bg1">
                  <a:lumMod val="65000"/>
                </a:schemeClr>
              </a:solidFill>
              <a:latin typeface="Helvetica Neue" panose="02000503000000020004" pitchFamily="2"/>
              <a:ea typeface="Helvetica Neue" panose="02000503000000020004" pitchFamily="2"/>
              <a:cs typeface="Helvetica Neue" panose="02000503000000020004" pitchFamily="2"/>
            </a:endParaRPr>
          </a:p>
          <a:p>
            <a:pPr algn="ctr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14424676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1597971F-2EF2-49B0-9888-4C27A84966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890" y="0"/>
            <a:ext cx="4678219" cy="6858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542C73E9-D0B9-4662-B6A0-A62C53F792D4}"/>
              </a:ext>
            </a:extLst>
          </p:cNvPr>
          <p:cNvSpPr txBox="1"/>
          <p:nvPr/>
        </p:nvSpPr>
        <p:spPr>
          <a:xfrm>
            <a:off x="1689026" y="6334780"/>
            <a:ext cx="88139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Fig. 34.- Vela, J. (2017). </a:t>
            </a:r>
            <a:r>
              <a:rPr lang="es-ES_tradnl" sz="1000" i="1" dirty="0" err="1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Glitch</a:t>
            </a:r>
            <a:r>
              <a:rPr lang="es-ES_tradnl" sz="1000" i="1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 #0013.</a:t>
            </a:r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 [Pinturas]. Recuperado de: archivo personal.</a:t>
            </a:r>
            <a:endParaRPr lang="x-none" sz="1000" dirty="0">
              <a:solidFill>
                <a:schemeClr val="bg1">
                  <a:lumMod val="65000"/>
                </a:schemeClr>
              </a:solidFill>
              <a:latin typeface="Helvetica Neue" panose="02000503000000020004" pitchFamily="2"/>
              <a:ea typeface="Helvetica Neue" panose="02000503000000020004" pitchFamily="2"/>
              <a:cs typeface="Helvetica Neue" panose="02000503000000020004" pitchFamily="2"/>
            </a:endParaRPr>
          </a:p>
          <a:p>
            <a:pPr algn="ctr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408498749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0E7FD29E-6B70-4DFD-991B-3DEFBD1999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890" y="0"/>
            <a:ext cx="4678219" cy="6858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542C73E9-D0B9-4662-B6A0-A62C53F792D4}"/>
              </a:ext>
            </a:extLst>
          </p:cNvPr>
          <p:cNvSpPr txBox="1"/>
          <p:nvPr/>
        </p:nvSpPr>
        <p:spPr>
          <a:xfrm>
            <a:off x="1689026" y="6334780"/>
            <a:ext cx="88139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Fig. 35.- Vela, J. (2017). </a:t>
            </a:r>
            <a:r>
              <a:rPr lang="es-ES_tradnl" sz="1000" i="1" dirty="0" err="1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Glitch</a:t>
            </a:r>
            <a:r>
              <a:rPr lang="es-ES_tradnl" sz="1000" i="1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 #0013.</a:t>
            </a:r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 [Pinturas]. Recuperado de: archivo personal.</a:t>
            </a:r>
            <a:endParaRPr lang="x-none" sz="1000" dirty="0">
              <a:solidFill>
                <a:schemeClr val="bg1">
                  <a:lumMod val="65000"/>
                </a:schemeClr>
              </a:solidFill>
              <a:latin typeface="Helvetica Neue" panose="02000503000000020004" pitchFamily="2"/>
              <a:ea typeface="Helvetica Neue" panose="02000503000000020004" pitchFamily="2"/>
              <a:cs typeface="Helvetica Neue" panose="02000503000000020004" pitchFamily="2"/>
            </a:endParaRPr>
          </a:p>
          <a:p>
            <a:pPr algn="ctr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75980078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9F03AA6D-8040-4C8B-AA39-28D3F7AECC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890" y="0"/>
            <a:ext cx="4678219" cy="6858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542C73E9-D0B9-4662-B6A0-A62C53F792D4}"/>
              </a:ext>
            </a:extLst>
          </p:cNvPr>
          <p:cNvSpPr txBox="1"/>
          <p:nvPr/>
        </p:nvSpPr>
        <p:spPr>
          <a:xfrm>
            <a:off x="1689026" y="6334780"/>
            <a:ext cx="88139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Fig. 36.- Vela, J. (2017). </a:t>
            </a:r>
            <a:r>
              <a:rPr lang="es-ES_tradnl" sz="1000" i="1" dirty="0" err="1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Glitch</a:t>
            </a:r>
            <a:r>
              <a:rPr lang="es-ES_tradnl" sz="1000" i="1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 #0013.</a:t>
            </a:r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 [Pinturas]. Recuperado de: archivo personal.</a:t>
            </a:r>
            <a:endParaRPr lang="x-none" sz="1000" dirty="0">
              <a:solidFill>
                <a:schemeClr val="bg1">
                  <a:lumMod val="65000"/>
                </a:schemeClr>
              </a:solidFill>
              <a:latin typeface="Helvetica Neue" panose="02000503000000020004" pitchFamily="2"/>
              <a:ea typeface="Helvetica Neue" panose="02000503000000020004" pitchFamily="2"/>
              <a:cs typeface="Helvetica Neue" panose="02000503000000020004" pitchFamily="2"/>
            </a:endParaRPr>
          </a:p>
          <a:p>
            <a:pPr algn="ctr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18233442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12E5BFC5-E353-45FF-9E3F-A7DFE1F556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890" y="0"/>
            <a:ext cx="4678219" cy="6858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542C73E9-D0B9-4662-B6A0-A62C53F792D4}"/>
              </a:ext>
            </a:extLst>
          </p:cNvPr>
          <p:cNvSpPr txBox="1"/>
          <p:nvPr/>
        </p:nvSpPr>
        <p:spPr>
          <a:xfrm>
            <a:off x="1689026" y="6334780"/>
            <a:ext cx="88139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Fig. 37.- Vela, J. (2017). </a:t>
            </a:r>
            <a:r>
              <a:rPr lang="es-ES_tradnl" sz="1000" i="1" dirty="0" err="1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Glitch</a:t>
            </a:r>
            <a:r>
              <a:rPr lang="es-ES_tradnl" sz="1000" i="1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 #0013.</a:t>
            </a:r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 [Pinturas]. Recuperado de: archivo personal.</a:t>
            </a:r>
            <a:endParaRPr lang="x-none" sz="1000" dirty="0">
              <a:solidFill>
                <a:schemeClr val="bg1">
                  <a:lumMod val="65000"/>
                </a:schemeClr>
              </a:solidFill>
              <a:latin typeface="Helvetica Neue" panose="02000503000000020004" pitchFamily="2"/>
              <a:ea typeface="Helvetica Neue" panose="02000503000000020004" pitchFamily="2"/>
              <a:cs typeface="Helvetica Neue" panose="02000503000000020004" pitchFamily="2"/>
            </a:endParaRPr>
          </a:p>
          <a:p>
            <a:pPr algn="ctr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08309897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61C53EE3-0788-4D28-B923-8516E9ECA0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890" y="0"/>
            <a:ext cx="4678219" cy="6858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542C73E9-D0B9-4662-B6A0-A62C53F792D4}"/>
              </a:ext>
            </a:extLst>
          </p:cNvPr>
          <p:cNvSpPr txBox="1"/>
          <p:nvPr/>
        </p:nvSpPr>
        <p:spPr>
          <a:xfrm>
            <a:off x="1689026" y="6334780"/>
            <a:ext cx="88139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Fig. 38.- Vela, J. (2017). </a:t>
            </a:r>
            <a:r>
              <a:rPr lang="es-ES_tradnl" sz="1000" i="1" dirty="0" err="1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Glitch</a:t>
            </a:r>
            <a:r>
              <a:rPr lang="es-ES_tradnl" sz="1000" i="1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 #0013.</a:t>
            </a:r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 [Pinturas]. Recuperado de: archivo personal.</a:t>
            </a:r>
            <a:endParaRPr lang="x-none" sz="1000" dirty="0">
              <a:solidFill>
                <a:schemeClr val="bg1">
                  <a:lumMod val="65000"/>
                </a:schemeClr>
              </a:solidFill>
              <a:latin typeface="Helvetica Neue" panose="02000503000000020004" pitchFamily="2"/>
              <a:ea typeface="Helvetica Neue" panose="02000503000000020004" pitchFamily="2"/>
              <a:cs typeface="Helvetica Neue" panose="02000503000000020004" pitchFamily="2"/>
            </a:endParaRPr>
          </a:p>
          <a:p>
            <a:pPr algn="ctr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67506018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878F49EA-DA71-4ECE-AA2C-DB071F125B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890" y="0"/>
            <a:ext cx="4678219" cy="6858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542C73E9-D0B9-4662-B6A0-A62C53F792D4}"/>
              </a:ext>
            </a:extLst>
          </p:cNvPr>
          <p:cNvSpPr txBox="1"/>
          <p:nvPr/>
        </p:nvSpPr>
        <p:spPr>
          <a:xfrm>
            <a:off x="1689026" y="6334780"/>
            <a:ext cx="88139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Fig. 39.- Vela, J. (2017). </a:t>
            </a:r>
            <a:r>
              <a:rPr lang="es-ES_tradnl" sz="1000" i="1" dirty="0" err="1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Glitch</a:t>
            </a:r>
            <a:r>
              <a:rPr lang="es-ES_tradnl" sz="1000" i="1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 #0013.</a:t>
            </a:r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 [Pinturas]. Recuperado de: archivo personal.</a:t>
            </a:r>
            <a:endParaRPr lang="x-none" sz="1000" dirty="0">
              <a:solidFill>
                <a:schemeClr val="bg1">
                  <a:lumMod val="65000"/>
                </a:schemeClr>
              </a:solidFill>
              <a:latin typeface="Helvetica Neue" panose="02000503000000020004" pitchFamily="2"/>
              <a:ea typeface="Helvetica Neue" panose="02000503000000020004" pitchFamily="2"/>
              <a:cs typeface="Helvetica Neue" panose="02000503000000020004" pitchFamily="2"/>
            </a:endParaRPr>
          </a:p>
          <a:p>
            <a:pPr algn="ctr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05385649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5A842849-9186-4B67-A223-5F740E9385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890" y="0"/>
            <a:ext cx="4678219" cy="6858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542C73E9-D0B9-4662-B6A0-A62C53F792D4}"/>
              </a:ext>
            </a:extLst>
          </p:cNvPr>
          <p:cNvSpPr txBox="1"/>
          <p:nvPr/>
        </p:nvSpPr>
        <p:spPr>
          <a:xfrm>
            <a:off x="1689026" y="6334780"/>
            <a:ext cx="88139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Fig. 40.- Vela, J. (2017). </a:t>
            </a:r>
            <a:r>
              <a:rPr lang="es-ES_tradnl" sz="1000" i="1" dirty="0" err="1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Glitch</a:t>
            </a:r>
            <a:r>
              <a:rPr lang="es-ES_tradnl" sz="1000" i="1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 #0013.</a:t>
            </a:r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 [Pinturas]. Recuperado de: archivo personal.</a:t>
            </a:r>
            <a:endParaRPr lang="x-none" sz="1000" dirty="0">
              <a:solidFill>
                <a:schemeClr val="bg1">
                  <a:lumMod val="65000"/>
                </a:schemeClr>
              </a:solidFill>
              <a:latin typeface="Helvetica Neue" panose="02000503000000020004" pitchFamily="2"/>
              <a:ea typeface="Helvetica Neue" panose="02000503000000020004" pitchFamily="2"/>
              <a:cs typeface="Helvetica Neue" panose="02000503000000020004" pitchFamily="2"/>
            </a:endParaRPr>
          </a:p>
          <a:p>
            <a:pPr algn="ctr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0990133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xmlns="" id="{DEA2EC9F-929B-409F-9BC4-7DFD94F30B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9027" y="2008603"/>
            <a:ext cx="8813945" cy="2720827"/>
          </a:xfr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xmlns="" id="{453616BF-DA7A-42FB-9C2A-218C48AF0E6D}"/>
              </a:ext>
            </a:extLst>
          </p:cNvPr>
          <p:cNvSpPr txBox="1"/>
          <p:nvPr/>
        </p:nvSpPr>
        <p:spPr>
          <a:xfrm>
            <a:off x="1689027" y="5819686"/>
            <a:ext cx="881394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x-none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Fig. 1.- White Fuse Media (2017). </a:t>
            </a:r>
            <a:r>
              <a:rPr lang="x-none" sz="1000" i="1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Hardware vs Software.</a:t>
            </a:r>
            <a:r>
              <a:rPr lang="x-none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 [Ilustración]. Recuperado de: https://whitefusemedia.com/sites/default/files/images/HardwareVSSoftware.png.</a:t>
            </a:r>
          </a:p>
          <a:p>
            <a:pPr algn="ctr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15968876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542C73E9-D0B9-4662-B6A0-A62C53F792D4}"/>
              </a:ext>
            </a:extLst>
          </p:cNvPr>
          <p:cNvSpPr txBox="1"/>
          <p:nvPr/>
        </p:nvSpPr>
        <p:spPr>
          <a:xfrm>
            <a:off x="1689027" y="2875002"/>
            <a:ext cx="881394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600" b="1" dirty="0"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RECORDAR</a:t>
            </a:r>
            <a:endParaRPr lang="x-none" sz="6600" b="1" dirty="0">
              <a:latin typeface="Helvetica Neue" panose="02000503000000020004" pitchFamily="2"/>
              <a:ea typeface="Helvetica Neue" panose="02000503000000020004" pitchFamily="2"/>
              <a:cs typeface="Helvetica Neue" panose="02000503000000020004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815629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D0293A8-819C-45B8-887B-0DF336A38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Bibliografía</a:t>
            </a:r>
            <a:endParaRPr lang="x-none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93BAF858-2298-49C3-9890-A1FDC548FA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x-none" dirty="0" err="1"/>
              <a:t>Alexemberg</a:t>
            </a:r>
            <a:r>
              <a:rPr lang="x-none" dirty="0"/>
              <a:t>, Mel, ed. </a:t>
            </a:r>
            <a:r>
              <a:rPr lang="en-US" dirty="0"/>
              <a:t>(2008). Educating Artists for the Future: Learning at the Intersections of Art, Science, Technology, and culture. Bristol y Chicago: Intellect Books/University of Chicago </a:t>
            </a:r>
            <a:r>
              <a:rPr lang="en-US" dirty="0" err="1"/>
              <a:t>Pess</a:t>
            </a:r>
            <a:r>
              <a:rPr lang="en-US" dirty="0"/>
              <a:t>.</a:t>
            </a:r>
            <a:endParaRPr lang="x-none" dirty="0"/>
          </a:p>
          <a:p>
            <a:r>
              <a:rPr lang="en-US" dirty="0"/>
              <a:t>Annas, J. (2011). Plato: a very short introduction. New York: Oxford University Press.</a:t>
            </a:r>
            <a:endParaRPr lang="x-none" dirty="0"/>
          </a:p>
          <a:p>
            <a:r>
              <a:rPr lang="en-US" dirty="0"/>
              <a:t>Betancourt, M. (2017). Glitch art in theory and practice: critical failures and post-digital aesthetics. Nueva York: Routledge.</a:t>
            </a:r>
            <a:endParaRPr lang="x-none" dirty="0"/>
          </a:p>
          <a:p>
            <a:r>
              <a:rPr lang="en-US" dirty="0"/>
              <a:t>Berger, J., Blomberg, S., Fox, C., </a:t>
            </a:r>
            <a:r>
              <a:rPr lang="en-US" dirty="0" err="1"/>
              <a:t>Dibb</a:t>
            </a:r>
            <a:r>
              <a:rPr lang="en-US" dirty="0"/>
              <a:t>, M., &amp; Hollis, R. (1973). Ways of seeing. </a:t>
            </a:r>
            <a:r>
              <a:rPr lang="en-US" dirty="0" err="1"/>
              <a:t>Londres</a:t>
            </a:r>
            <a:r>
              <a:rPr lang="en-US" dirty="0"/>
              <a:t>, </a:t>
            </a:r>
            <a:r>
              <a:rPr lang="en-US" dirty="0" err="1"/>
              <a:t>Inglaterra</a:t>
            </a:r>
            <a:r>
              <a:rPr lang="en-US" dirty="0"/>
              <a:t>: British Broadcasting </a:t>
            </a:r>
            <a:r>
              <a:rPr lang="en-US" dirty="0" err="1"/>
              <a:t>Corportion</a:t>
            </a:r>
            <a:r>
              <a:rPr lang="en-US" dirty="0"/>
              <a:t>.</a:t>
            </a:r>
            <a:endParaRPr lang="x-none" dirty="0"/>
          </a:p>
          <a:p>
            <a:r>
              <a:rPr lang="en-US" dirty="0"/>
              <a:t>Berry, D. M., &amp; Dieter, M. (2015). </a:t>
            </a:r>
            <a:r>
              <a:rPr lang="en-US" dirty="0" err="1"/>
              <a:t>Postdigital</a:t>
            </a:r>
            <a:r>
              <a:rPr lang="en-US" dirty="0"/>
              <a:t> aesthetics: art, computation and design. </a:t>
            </a:r>
            <a:r>
              <a:rPr lang="en-US" dirty="0" err="1"/>
              <a:t>Houndmills</a:t>
            </a:r>
            <a:r>
              <a:rPr lang="en-US" dirty="0"/>
              <a:t>, Basingstoke, Hampshire: Palgrave Macmillan.</a:t>
            </a:r>
            <a:endParaRPr lang="x-none" dirty="0"/>
          </a:p>
          <a:p>
            <a:r>
              <a:rPr lang="en-US" dirty="0"/>
              <a:t>Grayling, A. C. (2011). Wittgenstein: a very short introduction. Oxford: Oxford Univ. Press. Heidegger: The Question Concerning Technology. (n.d.). </a:t>
            </a:r>
            <a:r>
              <a:rPr lang="en-US" dirty="0" err="1"/>
              <a:t>Recuperado</a:t>
            </a:r>
            <a:r>
              <a:rPr lang="en-US" dirty="0"/>
              <a:t> </a:t>
            </a:r>
            <a:r>
              <a:rPr lang="en-US" dirty="0" err="1"/>
              <a:t>Septiembre</a:t>
            </a:r>
            <a:r>
              <a:rPr lang="en-US" dirty="0"/>
              <a:t> 29, 2017, de: http://www.english.hawaii.edu/criticalink/heidegger/index.html.</a:t>
            </a:r>
            <a:endParaRPr lang="x-none" dirty="0"/>
          </a:p>
          <a:p>
            <a:r>
              <a:rPr lang="en-US" dirty="0"/>
              <a:t>Heidegger, M., &amp; </a:t>
            </a:r>
            <a:r>
              <a:rPr lang="en-US" dirty="0" err="1"/>
              <a:t>Lovitt</a:t>
            </a:r>
            <a:r>
              <a:rPr lang="en-US" dirty="0"/>
              <a:t>, W. (2013). The question concerning technology, and other essays. </a:t>
            </a:r>
            <a:r>
              <a:rPr lang="es-ES_tradnl" dirty="0"/>
              <a:t>New York: </a:t>
            </a:r>
            <a:r>
              <a:rPr lang="es-ES_tradnl" dirty="0" err="1"/>
              <a:t>HarperCollins</a:t>
            </a:r>
            <a:r>
              <a:rPr lang="es-ES_tradnl" dirty="0"/>
              <a:t>.</a:t>
            </a:r>
            <a:endParaRPr lang="x-none" dirty="0"/>
          </a:p>
          <a:p>
            <a:r>
              <a:rPr lang="en-US" dirty="0"/>
              <a:t>Heidegger, M. (1962) Being and time (</a:t>
            </a:r>
            <a:r>
              <a:rPr lang="en-US" dirty="0" err="1"/>
              <a:t>Macquarrie</a:t>
            </a:r>
            <a:r>
              <a:rPr lang="en-US" dirty="0"/>
              <a:t> and E. Robinson, trad.). New York: Oxford University Press. (</a:t>
            </a:r>
            <a:r>
              <a:rPr lang="en-US" dirty="0" err="1"/>
              <a:t>Obra</a:t>
            </a:r>
            <a:r>
              <a:rPr lang="en-US" dirty="0"/>
              <a:t> original </a:t>
            </a:r>
            <a:r>
              <a:rPr lang="en-US" dirty="0" err="1"/>
              <a:t>publicada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1927). </a:t>
            </a:r>
            <a:endParaRPr lang="x-none" dirty="0"/>
          </a:p>
          <a:p>
            <a:r>
              <a:rPr lang="en-US" dirty="0"/>
              <a:t>Heidegger, M. (1962). </a:t>
            </a:r>
            <a:r>
              <a:rPr lang="es-ES_tradnl" dirty="0"/>
              <a:t>Lenguaje tradicional y lenguaje </a:t>
            </a:r>
            <a:r>
              <a:rPr lang="es-ES_tradnl" dirty="0" err="1"/>
              <a:t>técnico</a:t>
            </a:r>
            <a:r>
              <a:rPr lang="es-ES_tradnl" dirty="0"/>
              <a:t>. Recuperado Febrero 27, 2018, de https://es.scribd.com/document/219078636/LENGUAJE-TRADICIONAL-Y-LENGUAJE-TECNICO. Versión castellana de Manuel Jiménez Redondo, *materiales del curso de doctorado “El discurso filosófico de la modernidad”, Universidad de Valencia, curso 1993 -94.</a:t>
            </a:r>
            <a:endParaRPr lang="x-none" dirty="0"/>
          </a:p>
          <a:p>
            <a:r>
              <a:rPr lang="en-US" dirty="0"/>
              <a:t>Inwood, M. (2001). Heidegger: A Very short introduction (Very Short Introductions). OUP Oxford. Kindle Edition. Kelly, K. (2005, </a:t>
            </a:r>
            <a:r>
              <a:rPr lang="en-US" dirty="0" err="1"/>
              <a:t>Febrero</a:t>
            </a:r>
            <a:r>
              <a:rPr lang="en-US" dirty="0"/>
              <a:t>). How technology evolves. </a:t>
            </a:r>
            <a:r>
              <a:rPr lang="es-ES_tradnl" dirty="0"/>
              <a:t>Recuperado Septiembre 29, 2017, de: https://www.ted.com/talks/kevin_kelly_on_how_technology_evolves</a:t>
            </a:r>
            <a:endParaRPr lang="x-none" dirty="0"/>
          </a:p>
          <a:p>
            <a:r>
              <a:rPr lang="en-US" dirty="0" err="1"/>
              <a:t>MacLuhan</a:t>
            </a:r>
            <a:r>
              <a:rPr lang="en-US" dirty="0"/>
              <a:t>, M. (2005). The medium is the massage. </a:t>
            </a:r>
            <a:r>
              <a:rPr lang="es-ES_tradnl" dirty="0"/>
              <a:t>Corte Madera: </a:t>
            </a:r>
            <a:r>
              <a:rPr lang="es-ES_tradnl" dirty="0" err="1"/>
              <a:t>Gingko</a:t>
            </a:r>
            <a:r>
              <a:rPr lang="es-ES_tradnl" dirty="0"/>
              <a:t> Pr.</a:t>
            </a:r>
            <a:endParaRPr lang="x-none" dirty="0"/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81782725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8DF78FF1-82E4-4433-B965-B5A07A1064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s-ES_tradnl" dirty="0"/>
              <a:t>Puig, E. Más allá del error. (2012, </a:t>
            </a:r>
            <a:r>
              <a:rPr lang="es-ES_tradnl" dirty="0" err="1"/>
              <a:t>October</a:t>
            </a:r>
            <a:r>
              <a:rPr lang="es-ES_tradnl" dirty="0"/>
              <a:t> 02). Del </a:t>
            </a:r>
            <a:r>
              <a:rPr lang="es-ES_tradnl" dirty="0" err="1"/>
              <a:t>Glitch</a:t>
            </a:r>
            <a:r>
              <a:rPr lang="es-ES_tradnl" dirty="0"/>
              <a:t> al </a:t>
            </a:r>
            <a:r>
              <a:rPr lang="es-ES_tradnl" dirty="0" err="1"/>
              <a:t>Epileptismo</a:t>
            </a:r>
            <a:r>
              <a:rPr lang="es-ES_tradnl" dirty="0"/>
              <a:t>. Recuperado Septiembre 29, 2017, de: http://www.ub.edu/imarte/es/investigaciones/estudios-teoricos/eloi-puig/mas-alla-del-error-del-glitch-al-epileptismo/</a:t>
            </a:r>
            <a:endParaRPr lang="x-none" dirty="0"/>
          </a:p>
          <a:p>
            <a:r>
              <a:rPr lang="en-US" dirty="0"/>
              <a:t>Rolls, A. (2006). New media. Bronx, NY: H.W. Wilson.</a:t>
            </a:r>
            <a:endParaRPr lang="x-none" dirty="0"/>
          </a:p>
          <a:p>
            <a:r>
              <a:rPr lang="en-US" dirty="0" err="1"/>
              <a:t>Roser</a:t>
            </a:r>
            <a:r>
              <a:rPr lang="en-US" dirty="0"/>
              <a:t>, M., &amp; Ritchie, H. (2016). Technological Progress. </a:t>
            </a:r>
            <a:r>
              <a:rPr lang="es-ES_tradnl" dirty="0"/>
              <a:t>Recuperado Septiembre 29, 2017, de: https://ourworldindata.org/technological-progress/ </a:t>
            </a:r>
            <a:endParaRPr lang="x-none" dirty="0"/>
          </a:p>
          <a:p>
            <a:r>
              <a:rPr lang="en-US" dirty="0" err="1"/>
              <a:t>Rosolowski</a:t>
            </a:r>
            <a:r>
              <a:rPr lang="en-US" dirty="0"/>
              <a:t>, P., &amp; </a:t>
            </a:r>
            <a:r>
              <a:rPr lang="en-US" dirty="0" err="1"/>
              <a:t>Dvorák</a:t>
            </a:r>
            <a:r>
              <a:rPr lang="en-US" dirty="0"/>
              <a:t>, C. (2016). The Art of Looking. [Documental]. </a:t>
            </a:r>
            <a:r>
              <a:rPr lang="en-US" dirty="0" err="1"/>
              <a:t>Alemania</a:t>
            </a:r>
            <a:r>
              <a:rPr lang="en-US" dirty="0"/>
              <a:t>. </a:t>
            </a:r>
            <a:r>
              <a:rPr lang="en-US" dirty="0" err="1"/>
              <a:t>Deckert</a:t>
            </a:r>
            <a:r>
              <a:rPr lang="en-US" dirty="0"/>
              <a:t> Distribution. </a:t>
            </a:r>
            <a:endParaRPr lang="x-none" dirty="0"/>
          </a:p>
          <a:p>
            <a:r>
              <a:rPr lang="en-US" dirty="0" err="1"/>
              <a:t>Scheiding</a:t>
            </a:r>
            <a:r>
              <a:rPr lang="en-US" dirty="0"/>
              <a:t>, T. (2012). Glitch. Lugar de </a:t>
            </a:r>
            <a:r>
              <a:rPr lang="en-US" dirty="0" err="1"/>
              <a:t>publicación</a:t>
            </a:r>
            <a:r>
              <a:rPr lang="en-US" dirty="0"/>
              <a:t> no </a:t>
            </a:r>
            <a:r>
              <a:rPr lang="en-US" dirty="0" err="1"/>
              <a:t>identificado</a:t>
            </a:r>
            <a:r>
              <a:rPr lang="en-US" dirty="0"/>
              <a:t>: Lap Lambert Academic Publ. </a:t>
            </a:r>
            <a:endParaRPr lang="x-none" dirty="0"/>
          </a:p>
          <a:p>
            <a:r>
              <a:rPr lang="en-US" dirty="0"/>
              <a:t>Sheridan, S. L. (1978). Sonia Landy Sheridan: art--&gt;&lt;--science. Las Cruces: University Art Gallery, New Mexico State University.</a:t>
            </a:r>
            <a:endParaRPr lang="x-none" dirty="0"/>
          </a:p>
          <a:p>
            <a:r>
              <a:rPr lang="en-US" dirty="0"/>
              <a:t>Stevens, A. (2006). Jung: a very short introduction. New </a:t>
            </a:r>
            <a:r>
              <a:rPr lang="en-US" dirty="0" err="1"/>
              <a:t>delhi</a:t>
            </a:r>
            <a:r>
              <a:rPr lang="en-US" dirty="0"/>
              <a:t>: Oxford Univ. Press.</a:t>
            </a:r>
            <a:endParaRPr lang="x-none" dirty="0"/>
          </a:p>
          <a:p>
            <a:r>
              <a:rPr lang="en-US" dirty="0"/>
              <a:t>Taylor, C. C. (2011). Socrates: a very short introduction. Nueva York: Oxford University Press.  </a:t>
            </a:r>
            <a:endParaRPr lang="x-none" dirty="0"/>
          </a:p>
          <a:p>
            <a:r>
              <a:rPr lang="es-ES_tradnl" dirty="0"/>
              <a:t>Traba, Marta. (1979). Dos décadas vulnerables en las artes plásticas Latinoamericanas, 1950-1970. Buenos Aires: Siglo XXI Editores Argentina. Pp. 3-15.</a:t>
            </a:r>
            <a:endParaRPr lang="x-none" dirty="0"/>
          </a:p>
          <a:p>
            <a:r>
              <a:rPr lang="es-ES_tradnl" dirty="0"/>
              <a:t>Vallina, C., &amp; Barreras, L. (2011). </a:t>
            </a:r>
            <a:r>
              <a:rPr lang="es-ES_tradnl" dirty="0" err="1"/>
              <a:t>Comunicación</a:t>
            </a:r>
            <a:r>
              <a:rPr lang="es-ES_tradnl" dirty="0"/>
              <a:t>/arte: el mundo </a:t>
            </a:r>
            <a:r>
              <a:rPr lang="es-ES_tradnl" dirty="0" err="1"/>
              <a:t>imaginante</a:t>
            </a:r>
            <a:r>
              <a:rPr lang="es-ES_tradnl" dirty="0"/>
              <a:t>. La Plata, Argentina: Ediciones de Periodismo y </a:t>
            </a:r>
            <a:r>
              <a:rPr lang="es-ES_tradnl" dirty="0" err="1"/>
              <a:t>Comunicación</a:t>
            </a:r>
            <a:r>
              <a:rPr lang="es-ES_tradnl" dirty="0"/>
              <a:t>.</a:t>
            </a:r>
            <a:endParaRPr lang="x-none" dirty="0"/>
          </a:p>
          <a:p>
            <a:r>
              <a:rPr lang="es-ES_tradnl" dirty="0" err="1"/>
              <a:t>Wintonick</a:t>
            </a:r>
            <a:r>
              <a:rPr lang="es-ES_tradnl" dirty="0"/>
              <a:t>, P., &amp; </a:t>
            </a:r>
            <a:r>
              <a:rPr lang="es-ES_tradnl" dirty="0" err="1"/>
              <a:t>Achbar</a:t>
            </a:r>
            <a:r>
              <a:rPr lang="es-ES_tradnl" dirty="0"/>
              <a:t>, M. (1995). </a:t>
            </a:r>
            <a:r>
              <a:rPr lang="en-US" dirty="0"/>
              <a:t>Manufacturing consent: Noam Chomsky and the media. </a:t>
            </a:r>
            <a:r>
              <a:rPr lang="es-ES_tradnl" dirty="0" err="1"/>
              <a:t>Montréal</a:t>
            </a:r>
            <a:r>
              <a:rPr lang="es-ES_tradnl" dirty="0"/>
              <a:t>: Black Rose </a:t>
            </a:r>
            <a:r>
              <a:rPr lang="es-ES_tradnl" dirty="0" err="1"/>
              <a:t>Books</a:t>
            </a:r>
            <a:r>
              <a:rPr lang="es-ES_tradnl" dirty="0"/>
              <a:t>.</a:t>
            </a:r>
            <a:endParaRPr lang="x-none" dirty="0"/>
          </a:p>
          <a:p>
            <a:r>
              <a:rPr lang="es-ES_tradnl" dirty="0"/>
              <a:t>Zurita, R. (s.f.). Colectivo de Acciones de Arte (CADA). Recuperado Mayo 22, 2018, de: http://www.memoriachilena.cl/602/w3-article-98248.html</a:t>
            </a:r>
            <a:endParaRPr lang="x-none" dirty="0"/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78638106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542C73E9-D0B9-4662-B6A0-A62C53F792D4}"/>
              </a:ext>
            </a:extLst>
          </p:cNvPr>
          <p:cNvSpPr txBox="1"/>
          <p:nvPr/>
        </p:nvSpPr>
        <p:spPr>
          <a:xfrm>
            <a:off x="1689027" y="2875002"/>
            <a:ext cx="881394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600" b="1" dirty="0"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GRACIAS</a:t>
            </a:r>
            <a:endParaRPr lang="x-none" sz="6600" b="1" dirty="0">
              <a:latin typeface="Helvetica Neue" panose="02000503000000020004" pitchFamily="2"/>
              <a:ea typeface="Helvetica Neue" panose="02000503000000020004" pitchFamily="2"/>
              <a:cs typeface="Helvetica Neue" panose="02000503000000020004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0710320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contenido 5">
            <a:extLst>
              <a:ext uri="{FF2B5EF4-FFF2-40B4-BE49-F238E27FC236}">
                <a16:creationId xmlns:a16="http://schemas.microsoft.com/office/drawing/2014/main" xmlns="" id="{98222C7C-845C-4644-AC50-2AB0ED4F40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248" y="0"/>
            <a:ext cx="9377265" cy="6630810"/>
          </a:xfrm>
        </p:spPr>
      </p:pic>
    </p:spTree>
    <p:extLst>
      <p:ext uri="{BB962C8B-B14F-4D97-AF65-F5344CB8AC3E}">
        <p14:creationId xmlns:p14="http://schemas.microsoft.com/office/powerpoint/2010/main" val="19558827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8CCF99CE-67FD-4D86-9DAE-86FC69F1D702}"/>
              </a:ext>
            </a:extLst>
          </p:cNvPr>
          <p:cNvSpPr txBox="1"/>
          <p:nvPr/>
        </p:nvSpPr>
        <p:spPr>
          <a:xfrm>
            <a:off x="1689027" y="5819686"/>
            <a:ext cx="88139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x-none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Fig. 2.- Google </a:t>
            </a:r>
            <a:r>
              <a:rPr lang="x-none" sz="1000" dirty="0" err="1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Images</a:t>
            </a:r>
            <a:r>
              <a:rPr lang="x-none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 (2017). </a:t>
            </a:r>
            <a:r>
              <a:rPr lang="x-none" sz="1000" i="1" dirty="0" err="1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Glitch</a:t>
            </a:r>
            <a:r>
              <a:rPr lang="x-none" sz="1000" i="1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.</a:t>
            </a:r>
            <a:r>
              <a:rPr lang="x-none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 [</a:t>
            </a:r>
            <a:r>
              <a:rPr lang="x-none" sz="1000" dirty="0" err="1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screenshot</a:t>
            </a:r>
            <a:r>
              <a:rPr lang="x-none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]. Recuperado de: googleimages.com</a:t>
            </a:r>
            <a:endParaRPr lang="x-none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DEDEB4EA-C85B-4522-BE98-64796518B8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113" y="264795"/>
            <a:ext cx="7608694" cy="5380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6028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2AE6261A-D9EF-44E3-A714-21953563DBD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039" b="50000"/>
          <a:stretch/>
        </p:blipFill>
        <p:spPr>
          <a:xfrm>
            <a:off x="3206179" y="336597"/>
            <a:ext cx="5779641" cy="4898622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EB2B27B3-C316-462B-B502-C4723D0B9395}"/>
              </a:ext>
            </a:extLst>
          </p:cNvPr>
          <p:cNvSpPr txBox="1"/>
          <p:nvPr/>
        </p:nvSpPr>
        <p:spPr>
          <a:xfrm>
            <a:off x="1689027" y="5819686"/>
            <a:ext cx="881394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Fig. 3.- Hinsberg, K. (2001). </a:t>
            </a:r>
            <a:r>
              <a:rPr lang="de-DE" sz="1000" i="1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Nulla dies sine linea #3.</a:t>
            </a:r>
            <a:r>
              <a:rPr lang="de-DE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 </a:t>
            </a:r>
            <a:r>
              <a:rPr lang="es-ES_tradnl" sz="1000" dirty="0">
                <a:solidFill>
                  <a:schemeClr val="bg1">
                    <a:lumMod val="65000"/>
                  </a:schemeClr>
                </a:solidFill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[Dibujo]. Recuperado de: http://www.ifa.de/en/visual-arts/exhibitions-abroad/fine-arts/linie-line-linea/katharina-hinsberg.html</a:t>
            </a:r>
            <a:endParaRPr lang="x-none" sz="1000" dirty="0">
              <a:solidFill>
                <a:schemeClr val="bg1">
                  <a:lumMod val="65000"/>
                </a:schemeClr>
              </a:solidFill>
              <a:latin typeface="Helvetica Neue" panose="02000503000000020004" pitchFamily="2"/>
              <a:ea typeface="Helvetica Neue" panose="02000503000000020004" pitchFamily="2"/>
              <a:cs typeface="Helvetica Neue" panose="02000503000000020004" pitchFamily="2"/>
            </a:endParaRPr>
          </a:p>
          <a:p>
            <a:pPr algn="ctr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5711557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DACB86FC-5F77-4F4E-A950-0AFDC1592B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80414" y="2370909"/>
            <a:ext cx="5431172" cy="4351338"/>
          </a:xfrm>
        </p:spPr>
        <p:txBody>
          <a:bodyPr/>
          <a:lstStyle/>
          <a:p>
            <a:pPr marL="0" indent="0" algn="ctr">
              <a:buNone/>
            </a:pPr>
            <a:r>
              <a:rPr lang="es-ES_tradnl" sz="2400" dirty="0" smtClean="0"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Seg</a:t>
            </a:r>
            <a:r>
              <a:rPr lang="es-ES_tradnl" sz="2400" dirty="0" smtClean="0"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ún</a:t>
            </a:r>
            <a:r>
              <a:rPr lang="en-US" sz="2400" dirty="0" smtClean="0"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 McLuhan </a:t>
            </a:r>
            <a:r>
              <a:rPr lang="en-US" sz="2400" dirty="0"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l</a:t>
            </a:r>
            <a:r>
              <a:rPr lang="x-none" sz="2400" dirty="0" smtClean="0"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a </a:t>
            </a:r>
            <a:r>
              <a:rPr lang="x-none" sz="2400" dirty="0"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tecnología eléctrica promueve y estimula la unificación y el envolvimiento. Es imposible entender los cambios sociales y culturales si no se conoce el funcionamiento de los </a:t>
            </a:r>
            <a:r>
              <a:rPr lang="x-none" sz="2400" dirty="0" smtClean="0"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medios</a:t>
            </a:r>
            <a:r>
              <a:rPr lang="en-US" sz="2400" dirty="0" smtClean="0">
                <a:latin typeface="Helvetica Neue" panose="02000503000000020004" pitchFamily="2"/>
                <a:ea typeface="Helvetica Neue" panose="02000503000000020004" pitchFamily="2"/>
                <a:cs typeface="Helvetica Neue" panose="02000503000000020004" pitchFamily="2"/>
              </a:rPr>
              <a:t>.</a:t>
            </a:r>
            <a:endParaRPr lang="x-none" sz="2400" dirty="0">
              <a:latin typeface="Helvetica Neue" panose="02000503000000020004" pitchFamily="2"/>
              <a:ea typeface="Helvetica Neue" panose="02000503000000020004" pitchFamily="2"/>
              <a:cs typeface="Helvetica Neue" panose="02000503000000020004" pitchFamily="2"/>
            </a:endParaRP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99735286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1406</Words>
  <Application>Microsoft Macintosh PowerPoint</Application>
  <PresentationFormat>Widescreen</PresentationFormat>
  <Paragraphs>75</Paragraphs>
  <Slides>53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8" baseType="lpstr">
      <vt:lpstr>Arial</vt:lpstr>
      <vt:lpstr>Calibri</vt:lpstr>
      <vt:lpstr>Calibri Light</vt:lpstr>
      <vt:lpstr>Helvetica Neue</vt:lpstr>
      <vt:lpstr>Tema de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Bibliografía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Joshua Vela</dc:creator>
  <cp:lastModifiedBy>Joshua Vela</cp:lastModifiedBy>
  <cp:revision>12</cp:revision>
  <dcterms:created xsi:type="dcterms:W3CDTF">2018-04-23T04:59:55Z</dcterms:created>
  <dcterms:modified xsi:type="dcterms:W3CDTF">2018-04-23T15:48:38Z</dcterms:modified>
</cp:coreProperties>
</file>