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8" r:id="rId15"/>
    <p:sldId id="270" r:id="rId16"/>
    <p:sldId id="276" r:id="rId17"/>
    <p:sldId id="280" r:id="rId18"/>
    <p:sldId id="286" r:id="rId19"/>
    <p:sldId id="277" r:id="rId20"/>
    <p:sldId id="275" r:id="rId21"/>
    <p:sldId id="271" r:id="rId22"/>
    <p:sldId id="285" r:id="rId23"/>
    <p:sldId id="287" r:id="rId24"/>
    <p:sldId id="288" r:id="rId25"/>
    <p:sldId id="273" r:id="rId26"/>
    <p:sldId id="293" r:id="rId27"/>
    <p:sldId id="292" r:id="rId28"/>
    <p:sldId id="294" r:id="rId29"/>
    <p:sldId id="291" r:id="rId30"/>
    <p:sldId id="295" r:id="rId31"/>
    <p:sldId id="296" r:id="rId32"/>
    <p:sldId id="301" r:id="rId33"/>
    <p:sldId id="297" r:id="rId34"/>
    <p:sldId id="298" r:id="rId35"/>
    <p:sldId id="299" r:id="rId36"/>
    <p:sldId id="308" r:id="rId37"/>
    <p:sldId id="300" r:id="rId38"/>
    <p:sldId id="306" r:id="rId39"/>
    <p:sldId id="305" r:id="rId40"/>
    <p:sldId id="272" r:id="rId41"/>
    <p:sldId id="269" r:id="rId42"/>
    <p:sldId id="274" r:id="rId43"/>
    <p:sldId id="283" r:id="rId44"/>
    <p:sldId id="279" r:id="rId45"/>
    <p:sldId id="281" r:id="rId46"/>
    <p:sldId id="284" r:id="rId47"/>
    <p:sldId id="290" r:id="rId48"/>
    <p:sldId id="282" r:id="rId49"/>
    <p:sldId id="289" r:id="rId50"/>
    <p:sldId id="307" r:id="rId51"/>
    <p:sldId id="303" r:id="rId52"/>
    <p:sldId id="304" r:id="rId53"/>
    <p:sldId id="302" r:id="rId5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14" autoAdjust="0"/>
    <p:restoredTop sz="95187"/>
  </p:normalViewPr>
  <p:slideViewPr>
    <p:cSldViewPr snapToGrid="0">
      <p:cViewPr>
        <p:scale>
          <a:sx n="95" d="100"/>
          <a:sy n="95" d="100"/>
        </p:scale>
        <p:origin x="-192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6F67E4-37DA-4B51-8B05-4A6222809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D22A02F-0D08-4F52-B3BB-3AB61BB43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90F93CF-6D64-4452-8F2E-9A47E445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02FAE9A-E643-4980-AED5-2277CAD0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CFF2C3C-23E9-40A6-AB6F-010D5014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55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B60AE5-00E8-461C-ABF2-0D63D4ECD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DCB2A98-F9D9-44F3-8887-B8ABCF477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8F7237-E38D-46FE-BDBC-C0E684374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E911FFD-3245-4EBA-97CD-515552284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AA709B5-435C-4812-A838-C7F9BC8F2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6889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4DEDF14-C588-4CF7-8AE0-DD9890E6D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995DB2A-8012-4249-A813-AD58592F7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682FFE-9AF9-4E0F-BF67-8F572E39A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31040A4-EC07-417B-957C-17923C4A7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A040791-20A3-44F4-8DE8-F49D5E43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079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DE90C6-B456-4113-8986-952C83280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8099295-148A-417B-B1CE-C3EA95A64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8707D0D-C1B3-4827-8E6F-7C5FF7DFC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811B371-61D4-47CD-8C60-192C8035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9A4312F-E160-4EFD-B4C8-15B2386D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9429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2BFB81-15E0-4B1D-AD46-E922EF60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3A40AA0-F092-4416-907A-483926FAC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6B02517-FAE7-4877-A04D-0F9D98CB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5596255-A28C-4664-9AB0-2B1ED4326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66C7D07-8E74-40BF-B53F-B04CA2DAC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2501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33ED13-13DF-41A5-AEF6-29F56A919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90217F4-8A57-4301-A2B3-4E70CF1EC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BF4FF6E-73B1-4433-9768-61421DB49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95EAD1E-1E9C-48F9-8B36-9DB60D4C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5FCCB26-EB65-4DD8-84E4-448D05320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1818CA8-3B3E-4A52-A73A-30BAEB33E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8528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2E910E0-B36E-4917-802A-AA0ABE484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CCEF767-52C9-4E5D-83FD-2791D85A8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C333400-C743-4647-9C1E-193D05209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8BA33F4-F5EB-4CEB-B91A-464AD38602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972A1266-7FB0-46FD-9CAF-772CB3950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E4FFD55-7C1E-4CE9-AB56-C873F1CF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6E90F5A-62DC-4763-A2B8-D42B5BA1E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B0B25044-83CA-4997-9A84-65C640BF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1047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6042E4-1296-49E9-A088-5D4902DCE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38DEEC8-FC35-4710-9AAA-69EEB112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2178DB6E-D0F6-495A-8682-568FE54BC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FFA8CDB-46B0-4A55-9137-CE8F78E61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29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E1903E4-3731-41F7-95BF-89749B15D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19E9670-5943-4B20-82C1-9E26C27F1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1DC28BD-D8FD-4FF8-8996-8CCB6086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4809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58ECB55-C3CB-46C8-8AD7-A55776578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F6BF5F1-C24B-4492-99C9-156B41126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BACD001-8FFD-4914-A684-711E586CD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63EB976-FFD9-434D-BEED-34D208404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D66103D-C130-43CA-A3AE-0D10C22F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63123F0-8408-434A-8B38-88C378BF6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3384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6C6EDB2-767D-4FF0-BDC3-05276FD1F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1198F3F-F347-446D-BCC1-9AEA6DA88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0047F0B-8E30-4E59-96C2-92FEBB914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B1C025D-F892-46EA-AEC8-31F391E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FE33A72-15EC-415A-9AE8-902C45875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0E83E5E-4A8B-43AA-A7A2-CED5C5597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3197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77A7F256-708A-46FA-B07B-E83A0C41B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FDA0042-443C-4283-9CCD-242F40FB9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1C38949-806F-4DFF-A619-6423BF976D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C5256-B632-4D9A-97D5-1DCC4D28FB29}" type="datetimeFigureOut">
              <a:rPr lang="x-none" smtClean="0"/>
              <a:t>4/23/18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A5C7AC3-4D13-44B2-97B6-B67DE8333E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FB8B526-E8B5-4C43-BC7C-EA8909CCD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79874-55F5-4B4A-B59C-D8F104664C3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3338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1300210-A835-4934-BCCF-ED04A4599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304" y="956759"/>
            <a:ext cx="6639392" cy="253306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2D69474F-8307-4A32-A421-05BF0D020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51" y="4219350"/>
            <a:ext cx="5417897" cy="113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9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5819609-19B7-4DD7-8911-90955DABE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0"/>
          <a:stretch/>
        </p:blipFill>
        <p:spPr>
          <a:xfrm>
            <a:off x="2541897" y="373226"/>
            <a:ext cx="7108206" cy="496388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B42EEA3-ECB4-4FE2-A6E9-0406BF1EC10F}"/>
              </a:ext>
            </a:extLst>
          </p:cNvPr>
          <p:cNvSpPr txBox="1"/>
          <p:nvPr/>
        </p:nvSpPr>
        <p:spPr>
          <a:xfrm>
            <a:off x="1689027" y="5819686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4.-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Roser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, Max (2016)  </a:t>
            </a:r>
            <a:r>
              <a:rPr lang="en-US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‘Technological Progress’.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[Recurso en línea]</a:t>
            </a:r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Recuperado de: https://ourworldindata.org/technological-progress/.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9473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A98DF1C-B0BB-4C96-AE3C-4E1F64FE6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4432" y="2857471"/>
            <a:ext cx="6983136" cy="4351338"/>
          </a:xfrm>
        </p:spPr>
        <p:txBody>
          <a:bodyPr/>
          <a:lstStyle/>
          <a:p>
            <a:pPr marL="0" indent="0" algn="ctr">
              <a:buNone/>
            </a:pPr>
            <a:r>
              <a:rPr lang="x-none" sz="2400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La idea de este trabajo es hacer una analogía entre este evento de quiebre con elementos de la tecnología y el arte.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26027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E9E42BD-AE3E-40E0-8662-DC5221E7B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059" y="272136"/>
            <a:ext cx="9137879" cy="520638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87A1840-0AA9-43EB-AC0A-3CE5D8389A74}"/>
              </a:ext>
            </a:extLst>
          </p:cNvPr>
          <p:cNvSpPr txBox="1"/>
          <p:nvPr/>
        </p:nvSpPr>
        <p:spPr>
          <a:xfrm>
            <a:off x="1689027" y="5819686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5.- Vela, J. (2017). </a:t>
            </a:r>
            <a:r>
              <a:rPr lang="x-none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Registro 1-27.</a:t>
            </a:r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[fotografías]. Recuperado de: archivo personal.</a:t>
            </a: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32646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4DD0328-AD1C-4314-A1F3-A22D2A73A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88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6.- Vela, J. (2016).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#0001.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7812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874A3C1-5C36-40CC-BBF8-50BA1F8A5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7.-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#0011.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75608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2A91B36-ECE5-432A-B213-C7AE2CA72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8.-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#0002.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547844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DC22B25-88A5-43FE-8CE6-B62B533F1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9.-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#0009.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05719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4B30F72-30C7-4534-A2F4-BB3295DC8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10.-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88808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A3FFB9-795B-4702-A0CF-F18F77B76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11.-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#0019.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4373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F24657E-541B-443D-A2DE-0B3FA5825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12.-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#0010.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4834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55BE98A-8331-4599-8E2F-4041CD82E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330" y="2489032"/>
            <a:ext cx="7601339" cy="18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27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F09D390-89C0-4F08-A904-01FC43E82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13.-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#0008.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815019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B394206-89A9-4CE7-B120-A6BEA8194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14.-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#0004.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58456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3EC7A6D-4BA5-490F-BC42-4BD1CAEC7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15.-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#0018.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35675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19ECBDC-B05F-4004-8C26-93B233AD4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16.-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#0020.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09879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DCF74B1-340B-4C2D-9BFF-DFD38F46E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17.-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#0021.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8662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C6C4C51-740A-4482-BA59-655456659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18.-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#0006.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94018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AA5F853-FC0A-47E7-BB12-A40D363EF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19.-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#0026.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505903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43498AE-1762-4409-AC00-CDA72738E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20.-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#0025.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37601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2F4ACAE-CDB2-4A38-AA90-15ADBBD8A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21.-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#0027.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236448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91786C6-BB40-47E1-9474-64BCE1CA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22.-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#0024.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357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809EE34-6D34-4089-98D8-3AE865BBA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21" y="0"/>
            <a:ext cx="9698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80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729B0AE-6B39-4FA7-8B87-2A94CBDCA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23.-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#0028.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34515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3C7D772-912F-455B-B3C6-4EF5AD91D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21" y="0"/>
            <a:ext cx="9698557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24.-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#0029.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6985016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25.- Vela, J. (2017). 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Gráfico de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Shhh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...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[Ilustración].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6256DA2-4E6A-4FA3-9255-C847CA85C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44" y="1223654"/>
            <a:ext cx="9373908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270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26.- Vela, J. (2017). 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Registro de la muestra KURUS.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[Fotografía].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373174E-AF4A-401D-9B9B-418384713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830" y="1538185"/>
            <a:ext cx="4847274" cy="323559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8E6E831-95F0-4B94-B6EB-084D9F45A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96" y="1541886"/>
            <a:ext cx="4847275" cy="323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7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A7E07B0-F998-46AE-903F-5E4FBC07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10" y="904126"/>
            <a:ext cx="7230580" cy="481858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AB1F544-AC8B-46FB-8D95-BB2E8089EDAF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27.- Vela, J. (2017). 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Registro de la muestra KURUS.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[Fotografía].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20781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F48DA1C-A210-433D-9824-ACA0BE959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68" y="937516"/>
            <a:ext cx="7037659" cy="46952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D38DE80-65EA-493F-9B8D-BAD416F41310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28.- Vela, J. (2017). 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Registro del Salón del Artista Ecuatoriano.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[Fotografía].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9809218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77" y="674557"/>
            <a:ext cx="7307080" cy="487848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D38DE80-65EA-493F-9B8D-BAD416F41310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</a:t>
            </a:r>
            <a:r>
              <a:rPr lang="es-ES_tradnl" sz="1000" dirty="0" smtClean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28.5.- 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Vela, J. (2017). 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Registro del </a:t>
            </a:r>
            <a:r>
              <a:rPr lang="es-ES_tradnl" sz="1000" i="1" dirty="0" smtClean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Premio </a:t>
            </a:r>
            <a:r>
              <a:rPr lang="es-ES_tradnl" sz="1000" i="1" dirty="0" err="1" smtClean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Bras</a:t>
            </a:r>
            <a:r>
              <a:rPr lang="en-US" sz="1000" i="1" dirty="0" err="1" smtClean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í</a:t>
            </a:r>
            <a:r>
              <a:rPr lang="es-ES_tradnl" sz="1000" i="1" dirty="0" smtClean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l.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[Fotografía].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748304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976AB2B-D0FC-4EC9-8608-0D1EDD268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51" y="677331"/>
            <a:ext cx="7415497" cy="495023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F56691A-3F3B-44E9-8E3F-95836C65FB2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29.- Joshua Vela. (2018). 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Galería Ileana Viteri.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[Fotografía].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69726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7" y="2875002"/>
            <a:ext cx="88139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RECORDAR</a:t>
            </a:r>
            <a:endParaRPr lang="x-none" sz="6600" b="1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85788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D7BA16-4FAD-43B6-81C2-22D32468F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9632"/>
            <a:ext cx="10515600" cy="4351338"/>
          </a:xfrm>
        </p:spPr>
        <p:txBody>
          <a:bodyPr/>
          <a:lstStyle/>
          <a:p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1.- Que estamos vivos.</a:t>
            </a:r>
            <a:endParaRPr lang="x-none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2.- Que somos parte de algo más grande.</a:t>
            </a:r>
            <a:endParaRPr lang="x-none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2.- </a:t>
            </a:r>
            <a:r>
              <a:rPr lang="es-MX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Que somos</a:t>
            </a:r>
            <a:r>
              <a:rPr lang="es-MX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</a:t>
            </a:r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libres.</a:t>
            </a:r>
            <a:endParaRPr lang="x-none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1304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D7BA16-4FAD-43B6-81C2-22D32468F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9632"/>
            <a:ext cx="10515600" cy="4351338"/>
          </a:xfrm>
        </p:spPr>
        <p:txBody>
          <a:bodyPr/>
          <a:lstStyle/>
          <a:p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1.- Nos </a:t>
            </a:r>
            <a:r>
              <a:rPr lang="es-MX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hemos </a:t>
            </a:r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olvidado de estar vivos.</a:t>
            </a:r>
            <a:endParaRPr lang="x-none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2.- Nos </a:t>
            </a:r>
            <a:r>
              <a:rPr lang="es-MX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hemos </a:t>
            </a:r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olvidado que somos parte de algo más grande.</a:t>
            </a:r>
            <a:endParaRPr lang="x-none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r>
              <a:rPr lang="es-MX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2.- Nos hemos olvidado de ser libres.</a:t>
            </a:r>
            <a:endParaRPr lang="x-none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172150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D4425A8-4E61-4C6F-8959-AF066D038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30.-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468482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F62BA4B-77D8-4D3D-A76E-31E21351D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42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32.-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#0003 más detalle.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683C804-8301-4A7F-AE36-5AE012C895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 t="24049" r="38187" b="43808"/>
          <a:stretch/>
        </p:blipFill>
        <p:spPr>
          <a:xfrm>
            <a:off x="6998056" y="1045734"/>
            <a:ext cx="2521502" cy="369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68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35ACCF3-2D3B-4CEF-AB89-A3A32E0F2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33.-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1442467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597971F-2EF2-49B0-9888-4C27A8496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34.-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84987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E7FD29E-6B70-4DFD-991B-3DEFBD199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35.-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598007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F03AA6D-8040-4C8B-AA39-28D3F7AEC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36.-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823344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2E5BFC5-E353-45FF-9E3F-A7DFE1F55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37.-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830989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1C53EE3-0788-4D28-B923-8516E9ECA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38.-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6750601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78F49EA-DA71-4ECE-AA2C-DB071F125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39.-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0538564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A842849-9186-4B67-A223-5F740E938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890" y="0"/>
            <a:ext cx="467821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6" y="6334780"/>
            <a:ext cx="88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40.- Vela, J. (2017). </a:t>
            </a:r>
            <a:r>
              <a:rPr lang="es-ES_tradnl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es-ES_tradnl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#0013.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[Pinturas]. Recuperado de: archivo personal.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099013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DEA2EC9F-929B-409F-9BC4-7DFD94F30B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27" y="2008603"/>
            <a:ext cx="8813945" cy="2720827"/>
          </a:xfr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453616BF-DA7A-42FB-9C2A-218C48AF0E6D}"/>
              </a:ext>
            </a:extLst>
          </p:cNvPr>
          <p:cNvSpPr txBox="1"/>
          <p:nvPr/>
        </p:nvSpPr>
        <p:spPr>
          <a:xfrm>
            <a:off x="1689027" y="5819686"/>
            <a:ext cx="88139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1.- White Fuse Media (2017). </a:t>
            </a:r>
            <a:r>
              <a:rPr lang="x-none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Hardware vs Software.</a:t>
            </a:r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[Ilustración]. Recuperado de: https://whitefusemedia.com/sites/default/files/images/HardwareVSSoftware.png.</a:t>
            </a: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1596887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7" y="2875002"/>
            <a:ext cx="88139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RECORDAR</a:t>
            </a:r>
            <a:endParaRPr lang="x-none" sz="6600" b="1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81562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0293A8-819C-45B8-887B-0DF336A38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x-non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3BAF858-2298-49C3-9890-A1FDC548F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x-none" dirty="0" err="1"/>
              <a:t>Alexemberg</a:t>
            </a:r>
            <a:r>
              <a:rPr lang="x-none" dirty="0"/>
              <a:t>, Mel, ed. </a:t>
            </a:r>
            <a:r>
              <a:rPr lang="en-US" dirty="0"/>
              <a:t>(2008). Educating Artists for the Future: Learning at the Intersections of Art, Science, Technology, and culture. Bristol y Chicago: Intellect Books/University of Chicago </a:t>
            </a:r>
            <a:r>
              <a:rPr lang="en-US" dirty="0" err="1"/>
              <a:t>Pess</a:t>
            </a:r>
            <a:r>
              <a:rPr lang="en-US" dirty="0"/>
              <a:t>.</a:t>
            </a:r>
            <a:endParaRPr lang="x-none" dirty="0"/>
          </a:p>
          <a:p>
            <a:r>
              <a:rPr lang="en-US" dirty="0"/>
              <a:t>Annas, J. (2011). Plato: a very short introduction. New York: Oxford University Press.</a:t>
            </a:r>
            <a:endParaRPr lang="x-none" dirty="0"/>
          </a:p>
          <a:p>
            <a:r>
              <a:rPr lang="en-US" dirty="0"/>
              <a:t>Betancourt, M. (2017). Glitch art in theory and practice: critical failures and post-digital aesthetics. Nueva York: Routledge.</a:t>
            </a:r>
            <a:endParaRPr lang="x-none" dirty="0"/>
          </a:p>
          <a:p>
            <a:r>
              <a:rPr lang="en-US" dirty="0"/>
              <a:t>Berger, J., Blomberg, S., Fox, C., </a:t>
            </a:r>
            <a:r>
              <a:rPr lang="en-US" dirty="0" err="1"/>
              <a:t>Dibb</a:t>
            </a:r>
            <a:r>
              <a:rPr lang="en-US" dirty="0"/>
              <a:t>, M., &amp; Hollis, R. (1973). Ways of seeing. </a:t>
            </a:r>
            <a:r>
              <a:rPr lang="en-US" dirty="0" err="1"/>
              <a:t>Londres</a:t>
            </a:r>
            <a:r>
              <a:rPr lang="en-US" dirty="0"/>
              <a:t>, </a:t>
            </a:r>
            <a:r>
              <a:rPr lang="en-US" dirty="0" err="1"/>
              <a:t>Inglaterra</a:t>
            </a:r>
            <a:r>
              <a:rPr lang="en-US" dirty="0"/>
              <a:t>: British Broadcasting </a:t>
            </a:r>
            <a:r>
              <a:rPr lang="en-US" dirty="0" err="1"/>
              <a:t>Corportion</a:t>
            </a:r>
            <a:r>
              <a:rPr lang="en-US" dirty="0"/>
              <a:t>.</a:t>
            </a:r>
            <a:endParaRPr lang="x-none" dirty="0"/>
          </a:p>
          <a:p>
            <a:r>
              <a:rPr lang="en-US" dirty="0"/>
              <a:t>Berry, D. M., &amp; Dieter, M. (2015). </a:t>
            </a:r>
            <a:r>
              <a:rPr lang="en-US" dirty="0" err="1"/>
              <a:t>Postdigital</a:t>
            </a:r>
            <a:r>
              <a:rPr lang="en-US" dirty="0"/>
              <a:t> aesthetics: art, computation and design. </a:t>
            </a:r>
            <a:r>
              <a:rPr lang="en-US" dirty="0" err="1"/>
              <a:t>Houndmills</a:t>
            </a:r>
            <a:r>
              <a:rPr lang="en-US" dirty="0"/>
              <a:t>, Basingstoke, Hampshire: Palgrave Macmillan.</a:t>
            </a:r>
            <a:endParaRPr lang="x-none" dirty="0"/>
          </a:p>
          <a:p>
            <a:r>
              <a:rPr lang="en-US" dirty="0"/>
              <a:t>Grayling, A. C. (2011). Wittgenstein: a very short introduction. Oxford: Oxford Univ. Press. Heidegger: The Question Concerning Technology. (n.d.). </a:t>
            </a:r>
            <a:r>
              <a:rPr lang="en-US" dirty="0" err="1"/>
              <a:t>Recuperado</a:t>
            </a:r>
            <a:r>
              <a:rPr lang="en-US" dirty="0"/>
              <a:t> </a:t>
            </a:r>
            <a:r>
              <a:rPr lang="en-US" dirty="0" err="1"/>
              <a:t>Septiembre</a:t>
            </a:r>
            <a:r>
              <a:rPr lang="en-US" dirty="0"/>
              <a:t> 29, 2017, de: http://www.english.hawaii.edu/criticalink/heidegger/index.html.</a:t>
            </a:r>
            <a:endParaRPr lang="x-none" dirty="0"/>
          </a:p>
          <a:p>
            <a:r>
              <a:rPr lang="en-US" dirty="0"/>
              <a:t>Heidegger, M., &amp; </a:t>
            </a:r>
            <a:r>
              <a:rPr lang="en-US" dirty="0" err="1"/>
              <a:t>Lovitt</a:t>
            </a:r>
            <a:r>
              <a:rPr lang="en-US" dirty="0"/>
              <a:t>, W. (2013). The question concerning technology, and other essays. </a:t>
            </a:r>
            <a:r>
              <a:rPr lang="es-ES_tradnl" dirty="0"/>
              <a:t>New York: </a:t>
            </a:r>
            <a:r>
              <a:rPr lang="es-ES_tradnl" dirty="0" err="1"/>
              <a:t>HarperCollins</a:t>
            </a:r>
            <a:r>
              <a:rPr lang="es-ES_tradnl" dirty="0"/>
              <a:t>.</a:t>
            </a:r>
            <a:endParaRPr lang="x-none" dirty="0"/>
          </a:p>
          <a:p>
            <a:r>
              <a:rPr lang="en-US" dirty="0"/>
              <a:t>Heidegger, M. (1962) Being and time (</a:t>
            </a:r>
            <a:r>
              <a:rPr lang="en-US" dirty="0" err="1"/>
              <a:t>Macquarrie</a:t>
            </a:r>
            <a:r>
              <a:rPr lang="en-US" dirty="0"/>
              <a:t> and E. Robinson, trad.). New York: Oxford University Press. (</a:t>
            </a:r>
            <a:r>
              <a:rPr lang="en-US" dirty="0" err="1"/>
              <a:t>Obra</a:t>
            </a:r>
            <a:r>
              <a:rPr lang="en-US" dirty="0"/>
              <a:t> original </a:t>
            </a:r>
            <a:r>
              <a:rPr lang="en-US" dirty="0" err="1"/>
              <a:t>publicada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1927). </a:t>
            </a:r>
            <a:endParaRPr lang="x-none" dirty="0"/>
          </a:p>
          <a:p>
            <a:r>
              <a:rPr lang="en-US" dirty="0"/>
              <a:t>Heidegger, M. (1962). </a:t>
            </a:r>
            <a:r>
              <a:rPr lang="es-ES_tradnl" dirty="0"/>
              <a:t>Lenguaje tradicional y lenguaje </a:t>
            </a:r>
            <a:r>
              <a:rPr lang="es-ES_tradnl" dirty="0" err="1"/>
              <a:t>técnico</a:t>
            </a:r>
            <a:r>
              <a:rPr lang="es-ES_tradnl" dirty="0"/>
              <a:t>. Recuperado Febrero 27, 2018, de https://es.scribd.com/document/219078636/LENGUAJE-TRADICIONAL-Y-LENGUAJE-TECNICO. Versión castellana de Manuel Jiménez Redondo, *materiales del curso de doctorado “El discurso filosófico de la modernidad”, Universidad de Valencia, curso 1993 -94.</a:t>
            </a:r>
            <a:endParaRPr lang="x-none" dirty="0"/>
          </a:p>
          <a:p>
            <a:r>
              <a:rPr lang="en-US" dirty="0"/>
              <a:t>Inwood, M. (2001). Heidegger: A Very short introduction (Very Short Introductions). OUP Oxford. Kindle Edition. Kelly, K. (2005, </a:t>
            </a:r>
            <a:r>
              <a:rPr lang="en-US" dirty="0" err="1"/>
              <a:t>Febrero</a:t>
            </a:r>
            <a:r>
              <a:rPr lang="en-US" dirty="0"/>
              <a:t>). How technology evolves. </a:t>
            </a:r>
            <a:r>
              <a:rPr lang="es-ES_tradnl" dirty="0"/>
              <a:t>Recuperado Septiembre 29, 2017, de: https://www.ted.com/talks/kevin_kelly_on_how_technology_evolves</a:t>
            </a:r>
            <a:endParaRPr lang="x-none" dirty="0"/>
          </a:p>
          <a:p>
            <a:r>
              <a:rPr lang="en-US" dirty="0" err="1"/>
              <a:t>MacLuhan</a:t>
            </a:r>
            <a:r>
              <a:rPr lang="en-US" dirty="0"/>
              <a:t>, M. (2005). The medium is the massage. </a:t>
            </a:r>
            <a:r>
              <a:rPr lang="es-ES_tradnl" dirty="0"/>
              <a:t>Corte Madera: </a:t>
            </a:r>
            <a:r>
              <a:rPr lang="es-ES_tradnl" dirty="0" err="1"/>
              <a:t>Gingko</a:t>
            </a:r>
            <a:r>
              <a:rPr lang="es-ES_tradnl" dirty="0"/>
              <a:t> Pr.</a:t>
            </a:r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8178272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DF78FF1-82E4-4433-B965-B5A07A106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s-ES_tradnl" dirty="0"/>
              <a:t>Puig, E. Más allá del error. (2012, </a:t>
            </a:r>
            <a:r>
              <a:rPr lang="es-ES_tradnl" dirty="0" err="1"/>
              <a:t>October</a:t>
            </a:r>
            <a:r>
              <a:rPr lang="es-ES_tradnl" dirty="0"/>
              <a:t> 02). Del </a:t>
            </a:r>
            <a:r>
              <a:rPr lang="es-ES_tradnl" dirty="0" err="1"/>
              <a:t>Glitch</a:t>
            </a:r>
            <a:r>
              <a:rPr lang="es-ES_tradnl" dirty="0"/>
              <a:t> al </a:t>
            </a:r>
            <a:r>
              <a:rPr lang="es-ES_tradnl" dirty="0" err="1"/>
              <a:t>Epileptismo</a:t>
            </a:r>
            <a:r>
              <a:rPr lang="es-ES_tradnl" dirty="0"/>
              <a:t>. Recuperado Septiembre 29, 2017, de: http://www.ub.edu/imarte/es/investigaciones/estudios-teoricos/eloi-puig/mas-alla-del-error-del-glitch-al-epileptismo/</a:t>
            </a:r>
            <a:endParaRPr lang="x-none" dirty="0"/>
          </a:p>
          <a:p>
            <a:r>
              <a:rPr lang="en-US" dirty="0"/>
              <a:t>Rolls, A. (2006). New media. Bronx, NY: H.W. Wilson.</a:t>
            </a:r>
            <a:endParaRPr lang="x-none" dirty="0"/>
          </a:p>
          <a:p>
            <a:r>
              <a:rPr lang="en-US" dirty="0" err="1"/>
              <a:t>Roser</a:t>
            </a:r>
            <a:r>
              <a:rPr lang="en-US" dirty="0"/>
              <a:t>, M., &amp; Ritchie, H. (2016). Technological Progress. </a:t>
            </a:r>
            <a:r>
              <a:rPr lang="es-ES_tradnl" dirty="0"/>
              <a:t>Recuperado Septiembre 29, 2017, de: https://ourworldindata.org/technological-progress/ </a:t>
            </a:r>
            <a:endParaRPr lang="x-none" dirty="0"/>
          </a:p>
          <a:p>
            <a:r>
              <a:rPr lang="en-US" dirty="0" err="1"/>
              <a:t>Rosolowski</a:t>
            </a:r>
            <a:r>
              <a:rPr lang="en-US" dirty="0"/>
              <a:t>, P., &amp; </a:t>
            </a:r>
            <a:r>
              <a:rPr lang="en-US" dirty="0" err="1"/>
              <a:t>Dvorák</a:t>
            </a:r>
            <a:r>
              <a:rPr lang="en-US" dirty="0"/>
              <a:t>, C. (2016). The Art of Looking. [Documental]. </a:t>
            </a:r>
            <a:r>
              <a:rPr lang="en-US" dirty="0" err="1"/>
              <a:t>Alemania</a:t>
            </a:r>
            <a:r>
              <a:rPr lang="en-US" dirty="0"/>
              <a:t>. </a:t>
            </a:r>
            <a:r>
              <a:rPr lang="en-US" dirty="0" err="1"/>
              <a:t>Deckert</a:t>
            </a:r>
            <a:r>
              <a:rPr lang="en-US" dirty="0"/>
              <a:t> Distribution. </a:t>
            </a:r>
            <a:endParaRPr lang="x-none" dirty="0"/>
          </a:p>
          <a:p>
            <a:r>
              <a:rPr lang="en-US" dirty="0" err="1"/>
              <a:t>Scheiding</a:t>
            </a:r>
            <a:r>
              <a:rPr lang="en-US" dirty="0"/>
              <a:t>, T. (2012). Glitch. Lugar de </a:t>
            </a:r>
            <a:r>
              <a:rPr lang="en-US" dirty="0" err="1"/>
              <a:t>publicación</a:t>
            </a:r>
            <a:r>
              <a:rPr lang="en-US" dirty="0"/>
              <a:t> no </a:t>
            </a:r>
            <a:r>
              <a:rPr lang="en-US" dirty="0" err="1"/>
              <a:t>identificado</a:t>
            </a:r>
            <a:r>
              <a:rPr lang="en-US" dirty="0"/>
              <a:t>: Lap Lambert Academic Publ. </a:t>
            </a:r>
            <a:endParaRPr lang="x-none" dirty="0"/>
          </a:p>
          <a:p>
            <a:r>
              <a:rPr lang="en-US" dirty="0"/>
              <a:t>Sheridan, S. L. (1978). Sonia Landy Sheridan: art--&gt;&lt;--science. Las Cruces: University Art Gallery, New Mexico State University.</a:t>
            </a:r>
            <a:endParaRPr lang="x-none" dirty="0"/>
          </a:p>
          <a:p>
            <a:r>
              <a:rPr lang="en-US" dirty="0"/>
              <a:t>Stevens, A. (2006). Jung: a very short introduction. New </a:t>
            </a:r>
            <a:r>
              <a:rPr lang="en-US" dirty="0" err="1"/>
              <a:t>delhi</a:t>
            </a:r>
            <a:r>
              <a:rPr lang="en-US" dirty="0"/>
              <a:t>: Oxford Univ. Press.</a:t>
            </a:r>
            <a:endParaRPr lang="x-none" dirty="0"/>
          </a:p>
          <a:p>
            <a:r>
              <a:rPr lang="en-US" dirty="0"/>
              <a:t>Taylor, C. C. (2011). Socrates: a very short introduction. Nueva York: Oxford University Press.  </a:t>
            </a:r>
            <a:endParaRPr lang="x-none" dirty="0"/>
          </a:p>
          <a:p>
            <a:r>
              <a:rPr lang="es-ES_tradnl" dirty="0"/>
              <a:t>Traba, Marta. (1979). Dos décadas vulnerables en las artes plásticas Latinoamericanas, 1950-1970. Buenos Aires: Siglo XXI Editores Argentina. Pp. 3-15.</a:t>
            </a:r>
            <a:endParaRPr lang="x-none" dirty="0"/>
          </a:p>
          <a:p>
            <a:r>
              <a:rPr lang="es-ES_tradnl" dirty="0"/>
              <a:t>Vallina, C., &amp; Barreras, L. (2011). </a:t>
            </a:r>
            <a:r>
              <a:rPr lang="es-ES_tradnl" dirty="0" err="1"/>
              <a:t>Comunicación</a:t>
            </a:r>
            <a:r>
              <a:rPr lang="es-ES_tradnl" dirty="0"/>
              <a:t>/arte: el mundo </a:t>
            </a:r>
            <a:r>
              <a:rPr lang="es-ES_tradnl" dirty="0" err="1"/>
              <a:t>imaginante</a:t>
            </a:r>
            <a:r>
              <a:rPr lang="es-ES_tradnl" dirty="0"/>
              <a:t>. La Plata, Argentina: Ediciones de Periodismo y </a:t>
            </a:r>
            <a:r>
              <a:rPr lang="es-ES_tradnl" dirty="0" err="1"/>
              <a:t>Comunicación</a:t>
            </a:r>
            <a:r>
              <a:rPr lang="es-ES_tradnl" dirty="0"/>
              <a:t>.</a:t>
            </a:r>
            <a:endParaRPr lang="x-none" dirty="0"/>
          </a:p>
          <a:p>
            <a:r>
              <a:rPr lang="es-ES_tradnl" dirty="0" err="1"/>
              <a:t>Wintonick</a:t>
            </a:r>
            <a:r>
              <a:rPr lang="es-ES_tradnl" dirty="0"/>
              <a:t>, P., &amp; </a:t>
            </a:r>
            <a:r>
              <a:rPr lang="es-ES_tradnl" dirty="0" err="1"/>
              <a:t>Achbar</a:t>
            </a:r>
            <a:r>
              <a:rPr lang="es-ES_tradnl" dirty="0"/>
              <a:t>, M. (1995). </a:t>
            </a:r>
            <a:r>
              <a:rPr lang="en-US" dirty="0"/>
              <a:t>Manufacturing consent: Noam Chomsky and the media. </a:t>
            </a:r>
            <a:r>
              <a:rPr lang="es-ES_tradnl" dirty="0" err="1"/>
              <a:t>Montréal</a:t>
            </a:r>
            <a:r>
              <a:rPr lang="es-ES_tradnl" dirty="0"/>
              <a:t>: Black Rose </a:t>
            </a:r>
            <a:r>
              <a:rPr lang="es-ES_tradnl" dirty="0" err="1"/>
              <a:t>Books</a:t>
            </a:r>
            <a:r>
              <a:rPr lang="es-ES_tradnl" dirty="0"/>
              <a:t>.</a:t>
            </a:r>
            <a:endParaRPr lang="x-none" dirty="0"/>
          </a:p>
          <a:p>
            <a:r>
              <a:rPr lang="es-ES_tradnl" dirty="0"/>
              <a:t>Zurita, R. (s.f.). Colectivo de Acciones de Arte (CADA). Recuperado Mayo 22, 2018, de: http://www.memoriachilena.cl/602/w3-article-98248.html</a:t>
            </a:r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863810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42C73E9-D0B9-4662-B6A0-A62C53F792D4}"/>
              </a:ext>
            </a:extLst>
          </p:cNvPr>
          <p:cNvSpPr txBox="1"/>
          <p:nvPr/>
        </p:nvSpPr>
        <p:spPr>
          <a:xfrm>
            <a:off x="1689027" y="2875002"/>
            <a:ext cx="88139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GRACIAS</a:t>
            </a:r>
            <a:endParaRPr lang="x-none" sz="6600" b="1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07103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xmlns="" id="{98222C7C-845C-4644-AC50-2AB0ED4F4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8" y="0"/>
            <a:ext cx="9377265" cy="6630810"/>
          </a:xfrm>
        </p:spPr>
      </p:pic>
    </p:spTree>
    <p:extLst>
      <p:ext uri="{BB962C8B-B14F-4D97-AF65-F5344CB8AC3E}">
        <p14:creationId xmlns:p14="http://schemas.microsoft.com/office/powerpoint/2010/main" val="1955882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8CCF99CE-67FD-4D86-9DAE-86FC69F1D702}"/>
              </a:ext>
            </a:extLst>
          </p:cNvPr>
          <p:cNvSpPr txBox="1"/>
          <p:nvPr/>
        </p:nvSpPr>
        <p:spPr>
          <a:xfrm>
            <a:off x="1689027" y="5819686"/>
            <a:ext cx="88139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2.- Google </a:t>
            </a:r>
            <a:r>
              <a:rPr lang="x-none" sz="1000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Images</a:t>
            </a:r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(2017). </a:t>
            </a:r>
            <a:r>
              <a:rPr lang="x-none" sz="1000" i="1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Glitch</a:t>
            </a:r>
            <a:r>
              <a:rPr lang="x-none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.</a:t>
            </a:r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[</a:t>
            </a:r>
            <a:r>
              <a:rPr lang="x-none" sz="1000" dirty="0" err="1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screenshot</a:t>
            </a:r>
            <a:r>
              <a:rPr lang="x-non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]. Recuperado de: googleimages.com</a:t>
            </a:r>
            <a:endParaRPr lang="x-none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EDEB4EA-C85B-4522-BE98-64796518B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113" y="264795"/>
            <a:ext cx="7608694" cy="538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02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AE6261A-D9EF-44E3-A714-21953563DB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39" b="50000"/>
          <a:stretch/>
        </p:blipFill>
        <p:spPr>
          <a:xfrm>
            <a:off x="3206179" y="336597"/>
            <a:ext cx="5779641" cy="489862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B2B27B3-C316-462B-B502-C4723D0B9395}"/>
              </a:ext>
            </a:extLst>
          </p:cNvPr>
          <p:cNvSpPr txBox="1"/>
          <p:nvPr/>
        </p:nvSpPr>
        <p:spPr>
          <a:xfrm>
            <a:off x="1689027" y="5819686"/>
            <a:ext cx="88139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Fig. 3.- Hinsberg, K. (2001). </a:t>
            </a:r>
            <a:r>
              <a:rPr lang="de-DE" sz="1000" i="1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Nulla dies sine linea #3.</a:t>
            </a:r>
            <a:r>
              <a:rPr lang="de-DE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 </a:t>
            </a:r>
            <a:r>
              <a:rPr lang="es-ES_tradnl" sz="1000" dirty="0">
                <a:solidFill>
                  <a:schemeClr val="bg1">
                    <a:lumMod val="65000"/>
                  </a:schemeClr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[Dibujo]. Recuperado de: http://www.ifa.de/en/visual-arts/exhibitions-abroad/fine-arts/linie-line-linea/katharina-hinsberg.html</a:t>
            </a:r>
            <a:endParaRPr lang="x-none" sz="1000" dirty="0">
              <a:solidFill>
                <a:schemeClr val="bg1">
                  <a:lumMod val="65000"/>
                </a:schemeClr>
              </a:solidFill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71155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ACB86FC-5F77-4F4E-A950-0AFDC1592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0414" y="2370909"/>
            <a:ext cx="5431172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_tradnl" sz="2400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Seg</a:t>
            </a:r>
            <a:r>
              <a:rPr lang="es-ES_tradnl" sz="2400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ún</a:t>
            </a:r>
            <a:r>
              <a:rPr lang="en-US" sz="2400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 McLuhan </a:t>
            </a:r>
            <a:r>
              <a:rPr lang="en-US" sz="2400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l</a:t>
            </a:r>
            <a:r>
              <a:rPr lang="x-none" sz="2400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a </a:t>
            </a:r>
            <a:r>
              <a:rPr lang="x-none" sz="2400" dirty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tecnología eléctrica promueve y estimula la unificación y el envolvimiento. Es imposible entender los cambios sociales y culturales si no se conoce el funcionamiento de los </a:t>
            </a:r>
            <a:r>
              <a:rPr lang="x-none" sz="2400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medios</a:t>
            </a:r>
            <a:r>
              <a:rPr lang="en-US" sz="2400" dirty="0" smtClean="0"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.</a:t>
            </a:r>
            <a:endParaRPr lang="x-none" sz="2400" dirty="0">
              <a:latin typeface="Helvetica Neue" panose="02000503000000020004" pitchFamily="2"/>
              <a:ea typeface="Helvetica Neue" panose="02000503000000020004" pitchFamily="2"/>
              <a:cs typeface="Helvetica Neue" panose="02000503000000020004" pitchFamily="2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973528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1406</Words>
  <Application>Microsoft Macintosh PowerPoint</Application>
  <PresentationFormat>Widescreen</PresentationFormat>
  <Paragraphs>75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Helvetica Neue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Bibliografía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Joshua Vela</dc:creator>
  <cp:lastModifiedBy>Joshua Vela</cp:lastModifiedBy>
  <cp:revision>12</cp:revision>
  <dcterms:created xsi:type="dcterms:W3CDTF">2018-04-23T04:59:55Z</dcterms:created>
  <dcterms:modified xsi:type="dcterms:W3CDTF">2018-04-23T15:48:38Z</dcterms:modified>
</cp:coreProperties>
</file>