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61" r:id="rId4"/>
    <p:sldId id="281" r:id="rId5"/>
    <p:sldId id="257" r:id="rId6"/>
    <p:sldId id="264" r:id="rId7"/>
    <p:sldId id="263" r:id="rId8"/>
    <p:sldId id="265" r:id="rId9"/>
    <p:sldId id="267" r:id="rId10"/>
    <p:sldId id="266" r:id="rId11"/>
    <p:sldId id="279" r:id="rId12"/>
    <p:sldId id="310" r:id="rId13"/>
    <p:sldId id="270" r:id="rId14"/>
    <p:sldId id="271" r:id="rId15"/>
    <p:sldId id="272" r:id="rId16"/>
    <p:sldId id="273" r:id="rId17"/>
    <p:sldId id="275" r:id="rId18"/>
    <p:sldId id="274" r:id="rId19"/>
    <p:sldId id="277" r:id="rId20"/>
    <p:sldId id="282" r:id="rId21"/>
    <p:sldId id="283" r:id="rId22"/>
    <p:sldId id="284" r:id="rId23"/>
    <p:sldId id="288" r:id="rId24"/>
    <p:sldId id="289" r:id="rId25"/>
    <p:sldId id="286" r:id="rId26"/>
    <p:sldId id="295" r:id="rId27"/>
    <p:sldId id="325" r:id="rId28"/>
    <p:sldId id="319" r:id="rId29"/>
    <p:sldId id="322" r:id="rId30"/>
    <p:sldId id="342" r:id="rId31"/>
    <p:sldId id="296" r:id="rId32"/>
    <p:sldId id="318" r:id="rId33"/>
    <p:sldId id="287" r:id="rId34"/>
    <p:sldId id="290" r:id="rId35"/>
    <p:sldId id="326" r:id="rId36"/>
    <p:sldId id="315" r:id="rId37"/>
    <p:sldId id="320" r:id="rId38"/>
    <p:sldId id="321" r:id="rId39"/>
    <p:sldId id="344" r:id="rId40"/>
    <p:sldId id="333" r:id="rId41"/>
    <p:sldId id="334" r:id="rId42"/>
    <p:sldId id="335" r:id="rId43"/>
    <p:sldId id="291" r:id="rId44"/>
    <p:sldId id="329" r:id="rId45"/>
    <p:sldId id="332" r:id="rId46"/>
    <p:sldId id="337" r:id="rId47"/>
    <p:sldId id="330" r:id="rId48"/>
    <p:sldId id="338" r:id="rId49"/>
    <p:sldId id="339" r:id="rId50"/>
    <p:sldId id="340" r:id="rId51"/>
    <p:sldId id="345" r:id="rId52"/>
    <p:sldId id="336" r:id="rId5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B7B"/>
    <a:srgbClr val="30302F"/>
    <a:srgbClr val="262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454" y="53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7672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0453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67518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14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98200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18145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79580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72341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60364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78326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9437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AC6AA-5E69-4905-AFE6-DC8AB4903AA8}" type="datetimeFigureOut">
              <a:rPr lang="es-EC" smtClean="0"/>
              <a:t>29/11/2023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035C9-1339-4CBB-81AD-BF8B3D7912D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8788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sv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9.wdp"/><Relationship Id="rId4" Type="http://schemas.openxmlformats.org/officeDocument/2006/relationships/image" Target="../media/image9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tif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2" Type="http://schemas.openxmlformats.org/officeDocument/2006/relationships/image" Target="../media/image107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3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tif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9C6777B5-64F4-4200-B099-34168B69F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058400" cy="77724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white model of a city&#10;&#10;Description automatically generated">
            <a:extLst>
              <a:ext uri="{FF2B5EF4-FFF2-40B4-BE49-F238E27FC236}">
                <a16:creationId xmlns:a16="http://schemas.microsoft.com/office/drawing/2014/main" id="{E1DB2EFA-E498-607D-F0E4-277DC07E057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3" r="2285" b="1"/>
          <a:stretch/>
        </p:blipFill>
        <p:spPr>
          <a:xfrm>
            <a:off x="20" y="10"/>
            <a:ext cx="10058380" cy="6908790"/>
          </a:xfrm>
          <a:custGeom>
            <a:avLst/>
            <a:gdLst/>
            <a:ahLst/>
            <a:cxnLst/>
            <a:rect l="l" t="t" r="r" b="b"/>
            <a:pathLst>
              <a:path w="12192000" h="6096000">
                <a:moveTo>
                  <a:pt x="7230262" y="5906862"/>
                </a:moveTo>
                <a:lnTo>
                  <a:pt x="7197115" y="5913338"/>
                </a:lnTo>
                <a:lnTo>
                  <a:pt x="7214545" y="5911744"/>
                </a:lnTo>
                <a:cubicBezTo>
                  <a:pt x="7220308" y="5910958"/>
                  <a:pt x="7225785" y="5909624"/>
                  <a:pt x="7230262" y="5906862"/>
                </a:cubicBezTo>
                <a:close/>
                <a:moveTo>
                  <a:pt x="7009120" y="5850263"/>
                </a:moveTo>
                <a:lnTo>
                  <a:pt x="7021563" y="5861355"/>
                </a:lnTo>
                <a:lnTo>
                  <a:pt x="7021563" y="5861354"/>
                </a:lnTo>
                <a:close/>
                <a:moveTo>
                  <a:pt x="7768443" y="5742074"/>
                </a:moveTo>
                <a:lnTo>
                  <a:pt x="7768443" y="5742075"/>
                </a:lnTo>
                <a:lnTo>
                  <a:pt x="7792447" y="5764553"/>
                </a:lnTo>
                <a:cubicBezTo>
                  <a:pt x="7785969" y="5758457"/>
                  <a:pt x="7779301" y="5752361"/>
                  <a:pt x="7768443" y="5742074"/>
                </a:cubicBezTo>
                <a:close/>
                <a:moveTo>
                  <a:pt x="4038748" y="5739955"/>
                </a:moveTo>
                <a:lnTo>
                  <a:pt x="4030517" y="5751599"/>
                </a:lnTo>
                <a:cubicBezTo>
                  <a:pt x="4026230" y="5759505"/>
                  <a:pt x="4021242" y="5765745"/>
                  <a:pt x="4015609" y="5770450"/>
                </a:cubicBezTo>
                <a:lnTo>
                  <a:pt x="3996845" y="5780104"/>
                </a:lnTo>
                <a:cubicBezTo>
                  <a:pt x="4010562" y="5776555"/>
                  <a:pt x="4021944" y="5767411"/>
                  <a:pt x="4030518" y="5751599"/>
                </a:cubicBezTo>
                <a:close/>
                <a:moveTo>
                  <a:pt x="6245343" y="5736549"/>
                </a:moveTo>
                <a:lnTo>
                  <a:pt x="6274406" y="5743345"/>
                </a:lnTo>
                <a:lnTo>
                  <a:pt x="6291247" y="5749662"/>
                </a:lnTo>
                <a:lnTo>
                  <a:pt x="6291385" y="5749714"/>
                </a:lnTo>
                <a:lnTo>
                  <a:pt x="6306284" y="5755552"/>
                </a:lnTo>
                <a:lnTo>
                  <a:pt x="6308075" y="5755968"/>
                </a:lnTo>
                <a:lnTo>
                  <a:pt x="6313855" y="5758133"/>
                </a:lnTo>
                <a:cubicBezTo>
                  <a:pt x="6321454" y="5760521"/>
                  <a:pt x="6329151" y="5762258"/>
                  <a:pt x="6337048" y="5762696"/>
                </a:cubicBezTo>
                <a:lnTo>
                  <a:pt x="6308075" y="5755968"/>
                </a:lnTo>
                <a:lnTo>
                  <a:pt x="6291385" y="5749714"/>
                </a:lnTo>
                <a:lnTo>
                  <a:pt x="6276197" y="5743764"/>
                </a:lnTo>
                <a:lnTo>
                  <a:pt x="6274406" y="5743345"/>
                </a:lnTo>
                <a:lnTo>
                  <a:pt x="6268613" y="5741171"/>
                </a:lnTo>
                <a:cubicBezTo>
                  <a:pt x="6260996" y="5738770"/>
                  <a:pt x="6253273" y="5737013"/>
                  <a:pt x="6245343" y="5736549"/>
                </a:cubicBezTo>
                <a:close/>
                <a:moveTo>
                  <a:pt x="6558837" y="5706717"/>
                </a:moveTo>
                <a:cubicBezTo>
                  <a:pt x="6548970" y="5706068"/>
                  <a:pt x="6539355" y="5706473"/>
                  <a:pt x="6529984" y="5708163"/>
                </a:cubicBezTo>
                <a:lnTo>
                  <a:pt x="6589207" y="5711593"/>
                </a:lnTo>
                <a:cubicBezTo>
                  <a:pt x="6578825" y="5709068"/>
                  <a:pt x="6568705" y="5707366"/>
                  <a:pt x="6558837" y="5706717"/>
                </a:cubicBezTo>
                <a:close/>
                <a:moveTo>
                  <a:pt x="4834454" y="5646059"/>
                </a:moveTo>
                <a:cubicBezTo>
                  <a:pt x="4849504" y="5662538"/>
                  <a:pt x="4866316" y="5668776"/>
                  <a:pt x="4883986" y="5670301"/>
                </a:cubicBezTo>
                <a:lnTo>
                  <a:pt x="4858238" y="5663787"/>
                </a:lnTo>
                <a:cubicBezTo>
                  <a:pt x="4849945" y="5659978"/>
                  <a:pt x="4841980" y="5654298"/>
                  <a:pt x="4834454" y="5646059"/>
                </a:cubicBezTo>
                <a:close/>
                <a:moveTo>
                  <a:pt x="5056443" y="5643725"/>
                </a:moveTo>
                <a:lnTo>
                  <a:pt x="5072588" y="5644505"/>
                </a:lnTo>
                <a:cubicBezTo>
                  <a:pt x="5078053" y="5645963"/>
                  <a:pt x="5083590" y="5648726"/>
                  <a:pt x="5089162" y="5653107"/>
                </a:cubicBezTo>
                <a:cubicBezTo>
                  <a:pt x="5078019" y="5644344"/>
                  <a:pt x="5067015" y="5642058"/>
                  <a:pt x="5056443" y="5643725"/>
                </a:cubicBezTo>
                <a:close/>
                <a:moveTo>
                  <a:pt x="739852" y="5343843"/>
                </a:moveTo>
                <a:cubicBezTo>
                  <a:pt x="733899" y="5350392"/>
                  <a:pt x="728660" y="5358013"/>
                  <a:pt x="724278" y="5365062"/>
                </a:cubicBezTo>
                <a:cubicBezTo>
                  <a:pt x="719849" y="5372206"/>
                  <a:pt x="714527" y="5377552"/>
                  <a:pt x="708621" y="5381222"/>
                </a:cubicBezTo>
                <a:lnTo>
                  <a:pt x="691439" y="5386697"/>
                </a:lnTo>
                <a:lnTo>
                  <a:pt x="708622" y="5381222"/>
                </a:lnTo>
                <a:cubicBezTo>
                  <a:pt x="714527" y="5377552"/>
                  <a:pt x="719849" y="5372206"/>
                  <a:pt x="724279" y="5365062"/>
                </a:cubicBezTo>
                <a:cubicBezTo>
                  <a:pt x="728660" y="5358013"/>
                  <a:pt x="733899" y="5350392"/>
                  <a:pt x="739852" y="5343843"/>
                </a:cubicBezTo>
                <a:close/>
                <a:moveTo>
                  <a:pt x="8934151" y="5275333"/>
                </a:moveTo>
                <a:cubicBezTo>
                  <a:pt x="8940248" y="5280573"/>
                  <a:pt x="8947058" y="5285906"/>
                  <a:pt x="8954249" y="5290264"/>
                </a:cubicBezTo>
                <a:lnTo>
                  <a:pt x="8962389" y="5293563"/>
                </a:lnTo>
                <a:lnTo>
                  <a:pt x="8954250" y="5290264"/>
                </a:lnTo>
                <a:cubicBezTo>
                  <a:pt x="8947058" y="5285906"/>
                  <a:pt x="8940248" y="5280573"/>
                  <a:pt x="8934151" y="5275333"/>
                </a:cubicBezTo>
                <a:close/>
                <a:moveTo>
                  <a:pt x="2314816" y="5273737"/>
                </a:moveTo>
                <a:cubicBezTo>
                  <a:pt x="2309720" y="5274714"/>
                  <a:pt x="2304339" y="5276762"/>
                  <a:pt x="2300909" y="5279143"/>
                </a:cubicBezTo>
                <a:cubicBezTo>
                  <a:pt x="2267856" y="5302385"/>
                  <a:pt x="2242281" y="5314291"/>
                  <a:pt x="2216515" y="5314887"/>
                </a:cubicBezTo>
                <a:cubicBezTo>
                  <a:pt x="2242281" y="5314291"/>
                  <a:pt x="2267856" y="5302385"/>
                  <a:pt x="2300910" y="5279143"/>
                </a:cubicBezTo>
                <a:close/>
                <a:moveTo>
                  <a:pt x="1916629" y="5252000"/>
                </a:moveTo>
                <a:lnTo>
                  <a:pt x="1907132" y="5255330"/>
                </a:lnTo>
                <a:lnTo>
                  <a:pt x="1866619" y="5265015"/>
                </a:lnTo>
                <a:lnTo>
                  <a:pt x="1907133" y="5255330"/>
                </a:lnTo>
                <a:close/>
                <a:moveTo>
                  <a:pt x="2058204" y="5241232"/>
                </a:moveTo>
                <a:cubicBezTo>
                  <a:pt x="2076636" y="5242946"/>
                  <a:pt x="2095174" y="5243803"/>
                  <a:pt x="2108194" y="5255939"/>
                </a:cubicBezTo>
                <a:cubicBezTo>
                  <a:pt x="2095175" y="5243803"/>
                  <a:pt x="2076636" y="5242946"/>
                  <a:pt x="2058204" y="5241232"/>
                </a:cubicBezTo>
                <a:close/>
                <a:moveTo>
                  <a:pt x="0" y="0"/>
                </a:moveTo>
                <a:lnTo>
                  <a:pt x="12191456" y="0"/>
                </a:lnTo>
                <a:lnTo>
                  <a:pt x="12191456" y="873938"/>
                </a:lnTo>
                <a:lnTo>
                  <a:pt x="12192000" y="873938"/>
                </a:lnTo>
                <a:lnTo>
                  <a:pt x="12192000" y="3249107"/>
                </a:lnTo>
                <a:cubicBezTo>
                  <a:pt x="12192000" y="3264730"/>
                  <a:pt x="12192000" y="3274255"/>
                  <a:pt x="12192000" y="3283970"/>
                </a:cubicBezTo>
                <a:lnTo>
                  <a:pt x="12192000" y="3681702"/>
                </a:lnTo>
                <a:lnTo>
                  <a:pt x="12160947" y="3710323"/>
                </a:lnTo>
                <a:cubicBezTo>
                  <a:pt x="12118083" y="3731849"/>
                  <a:pt x="12072360" y="3751282"/>
                  <a:pt x="12026448" y="3770523"/>
                </a:cubicBezTo>
                <a:cubicBezTo>
                  <a:pt x="12013114" y="3776049"/>
                  <a:pt x="11998443" y="3779097"/>
                  <a:pt x="11986443" y="3786526"/>
                </a:cubicBezTo>
                <a:cubicBezTo>
                  <a:pt x="11931195" y="3820436"/>
                  <a:pt x="11877664" y="3857014"/>
                  <a:pt x="11821656" y="3889591"/>
                </a:cubicBezTo>
                <a:cubicBezTo>
                  <a:pt x="11763931" y="3923310"/>
                  <a:pt x="11712304" y="3963126"/>
                  <a:pt x="11672489" y="4017039"/>
                </a:cubicBezTo>
                <a:cubicBezTo>
                  <a:pt x="11635529" y="4067143"/>
                  <a:pt x="11599714" y="4118007"/>
                  <a:pt x="11562947" y="4168300"/>
                </a:cubicBezTo>
                <a:cubicBezTo>
                  <a:pt x="11553613" y="4181065"/>
                  <a:pt x="11545039" y="4196115"/>
                  <a:pt x="11532275" y="4204307"/>
                </a:cubicBezTo>
                <a:cubicBezTo>
                  <a:pt x="11505795" y="4221452"/>
                  <a:pt x="11476838" y="4235359"/>
                  <a:pt x="11448453" y="4249457"/>
                </a:cubicBezTo>
                <a:cubicBezTo>
                  <a:pt x="11424069" y="4261459"/>
                  <a:pt x="11398160" y="4270411"/>
                  <a:pt x="11374346" y="4283366"/>
                </a:cubicBezTo>
                <a:cubicBezTo>
                  <a:pt x="11355296" y="4293655"/>
                  <a:pt x="11338339" y="4307943"/>
                  <a:pt x="11320623" y="4320897"/>
                </a:cubicBezTo>
                <a:cubicBezTo>
                  <a:pt x="11305192" y="4332136"/>
                  <a:pt x="11288238" y="4341852"/>
                  <a:pt x="11275283" y="4355378"/>
                </a:cubicBezTo>
                <a:cubicBezTo>
                  <a:pt x="11243658" y="4388145"/>
                  <a:pt x="11211843" y="4420340"/>
                  <a:pt x="11172600" y="4444536"/>
                </a:cubicBezTo>
                <a:cubicBezTo>
                  <a:pt x="11133927" y="4468538"/>
                  <a:pt x="11097350" y="4495401"/>
                  <a:pt x="11058869" y="4519786"/>
                </a:cubicBezTo>
                <a:cubicBezTo>
                  <a:pt x="11021146" y="4543599"/>
                  <a:pt x="10987046" y="4569697"/>
                  <a:pt x="10967423" y="4611991"/>
                </a:cubicBezTo>
                <a:cubicBezTo>
                  <a:pt x="10958661" y="4630659"/>
                  <a:pt x="10946279" y="4651044"/>
                  <a:pt x="10929704" y="4661903"/>
                </a:cubicBezTo>
                <a:cubicBezTo>
                  <a:pt x="10906081" y="4677334"/>
                  <a:pt x="10876171" y="4682859"/>
                  <a:pt x="10850453" y="4696003"/>
                </a:cubicBezTo>
                <a:cubicBezTo>
                  <a:pt x="10820162" y="4711434"/>
                  <a:pt x="10785111" y="4724770"/>
                  <a:pt x="10764534" y="4749345"/>
                </a:cubicBezTo>
                <a:cubicBezTo>
                  <a:pt x="10746246" y="4771255"/>
                  <a:pt x="10727767" y="4788399"/>
                  <a:pt x="10703573" y="4802305"/>
                </a:cubicBezTo>
                <a:cubicBezTo>
                  <a:pt x="10686617" y="4812022"/>
                  <a:pt x="10674046" y="4829738"/>
                  <a:pt x="10656519" y="4837740"/>
                </a:cubicBezTo>
                <a:cubicBezTo>
                  <a:pt x="10633467" y="4848409"/>
                  <a:pt x="10610225" y="4856791"/>
                  <a:pt x="10590031" y="4873366"/>
                </a:cubicBezTo>
                <a:cubicBezTo>
                  <a:pt x="10569075" y="4890510"/>
                  <a:pt x="10545263" y="4904036"/>
                  <a:pt x="10523354" y="4920039"/>
                </a:cubicBezTo>
                <a:cubicBezTo>
                  <a:pt x="10511734" y="4928611"/>
                  <a:pt x="10502208" y="4939851"/>
                  <a:pt x="10490969" y="4948806"/>
                </a:cubicBezTo>
                <a:cubicBezTo>
                  <a:pt x="10470394" y="4965188"/>
                  <a:pt x="10449438" y="4981191"/>
                  <a:pt x="10428291" y="4996622"/>
                </a:cubicBezTo>
                <a:cubicBezTo>
                  <a:pt x="10407146" y="5012055"/>
                  <a:pt x="10386952" y="5029961"/>
                  <a:pt x="10363709" y="5041201"/>
                </a:cubicBezTo>
                <a:cubicBezTo>
                  <a:pt x="10324086" y="5060251"/>
                  <a:pt x="10280840" y="5071682"/>
                  <a:pt x="10242357" y="5092257"/>
                </a:cubicBezTo>
                <a:cubicBezTo>
                  <a:pt x="10203304" y="5113211"/>
                  <a:pt x="10166536" y="5139503"/>
                  <a:pt x="10131863" y="5167315"/>
                </a:cubicBezTo>
                <a:cubicBezTo>
                  <a:pt x="10104430" y="5189224"/>
                  <a:pt x="10078713" y="5210943"/>
                  <a:pt x="10044230" y="5222182"/>
                </a:cubicBezTo>
                <a:cubicBezTo>
                  <a:pt x="10024990" y="5228470"/>
                  <a:pt x="10004797" y="5242186"/>
                  <a:pt x="9993175" y="5258189"/>
                </a:cubicBezTo>
                <a:cubicBezTo>
                  <a:pt x="9968027" y="5293049"/>
                  <a:pt x="9935832" y="5317626"/>
                  <a:pt x="9899446" y="5338582"/>
                </a:cubicBezTo>
                <a:cubicBezTo>
                  <a:pt x="9850865" y="5366776"/>
                  <a:pt x="9802858" y="5395543"/>
                  <a:pt x="9754088" y="5423166"/>
                </a:cubicBezTo>
                <a:cubicBezTo>
                  <a:pt x="9725323" y="5439551"/>
                  <a:pt x="9696749" y="5456885"/>
                  <a:pt x="9666265" y="5468888"/>
                </a:cubicBezTo>
                <a:cubicBezTo>
                  <a:pt x="9603971" y="5493655"/>
                  <a:pt x="9540152" y="5514799"/>
                  <a:pt x="9477283" y="5537851"/>
                </a:cubicBezTo>
                <a:cubicBezTo>
                  <a:pt x="9456709" y="5545280"/>
                  <a:pt x="9437278" y="5555949"/>
                  <a:pt x="9416321" y="5562426"/>
                </a:cubicBezTo>
                <a:cubicBezTo>
                  <a:pt x="9393650" y="5569475"/>
                  <a:pt x="9369267" y="5571571"/>
                  <a:pt x="9346597" y="5578619"/>
                </a:cubicBezTo>
                <a:cubicBezTo>
                  <a:pt x="9308875" y="5590240"/>
                  <a:pt x="9272298" y="5605101"/>
                  <a:pt x="9234579" y="5616911"/>
                </a:cubicBezTo>
                <a:cubicBezTo>
                  <a:pt x="9161805" y="5639582"/>
                  <a:pt x="9088840" y="5661299"/>
                  <a:pt x="9015878" y="5682826"/>
                </a:cubicBezTo>
                <a:cubicBezTo>
                  <a:pt x="9000257" y="5687399"/>
                  <a:pt x="8983301" y="5687970"/>
                  <a:pt x="8967871" y="5692923"/>
                </a:cubicBezTo>
                <a:cubicBezTo>
                  <a:pt x="8926911" y="5706259"/>
                  <a:pt x="8886142" y="5720736"/>
                  <a:pt x="8845565" y="5735407"/>
                </a:cubicBezTo>
                <a:cubicBezTo>
                  <a:pt x="8820990" y="5744361"/>
                  <a:pt x="8796985" y="5755409"/>
                  <a:pt x="8772219" y="5763982"/>
                </a:cubicBezTo>
                <a:cubicBezTo>
                  <a:pt x="8752407" y="5770840"/>
                  <a:pt x="8732023" y="5776174"/>
                  <a:pt x="8711448" y="5780366"/>
                </a:cubicBezTo>
                <a:cubicBezTo>
                  <a:pt x="8693731" y="5783986"/>
                  <a:pt x="8675253" y="5783603"/>
                  <a:pt x="8657726" y="5787986"/>
                </a:cubicBezTo>
                <a:cubicBezTo>
                  <a:pt x="8610288" y="5799797"/>
                  <a:pt x="8563425" y="5813133"/>
                  <a:pt x="8516369" y="5825705"/>
                </a:cubicBezTo>
                <a:cubicBezTo>
                  <a:pt x="8497511" y="5830659"/>
                  <a:pt x="8478269" y="5834280"/>
                  <a:pt x="8459979" y="5840566"/>
                </a:cubicBezTo>
                <a:cubicBezTo>
                  <a:pt x="8411019" y="5857141"/>
                  <a:pt x="8362822" y="5875999"/>
                  <a:pt x="8313671" y="5891622"/>
                </a:cubicBezTo>
                <a:cubicBezTo>
                  <a:pt x="8272903" y="5904576"/>
                  <a:pt x="8230992" y="5913910"/>
                  <a:pt x="8189651" y="5925341"/>
                </a:cubicBezTo>
                <a:cubicBezTo>
                  <a:pt x="8172124" y="5930295"/>
                  <a:pt x="8155359" y="5937343"/>
                  <a:pt x="8137835" y="5941534"/>
                </a:cubicBezTo>
                <a:cubicBezTo>
                  <a:pt x="8098590" y="5951059"/>
                  <a:pt x="8058774" y="5959059"/>
                  <a:pt x="8019339" y="5968586"/>
                </a:cubicBezTo>
                <a:cubicBezTo>
                  <a:pt x="7996859" y="5974110"/>
                  <a:pt x="7975142" y="5984017"/>
                  <a:pt x="7952280" y="5987637"/>
                </a:cubicBezTo>
                <a:cubicBezTo>
                  <a:pt x="7897987" y="5996209"/>
                  <a:pt x="7843311" y="6002305"/>
                  <a:pt x="7788636" y="6009163"/>
                </a:cubicBezTo>
                <a:cubicBezTo>
                  <a:pt x="7732247" y="6016211"/>
                  <a:pt x="7676047" y="6023642"/>
                  <a:pt x="7619655" y="6029928"/>
                </a:cubicBezTo>
                <a:cubicBezTo>
                  <a:pt x="7588795" y="6033168"/>
                  <a:pt x="7557742" y="6033738"/>
                  <a:pt x="7526880" y="6036786"/>
                </a:cubicBezTo>
                <a:cubicBezTo>
                  <a:pt x="7499828" y="6039455"/>
                  <a:pt x="7472967" y="6044407"/>
                  <a:pt x="7445916" y="6047647"/>
                </a:cubicBezTo>
                <a:cubicBezTo>
                  <a:pt x="7422483" y="6050313"/>
                  <a:pt x="7398860" y="6051837"/>
                  <a:pt x="7375428" y="6054505"/>
                </a:cubicBezTo>
                <a:cubicBezTo>
                  <a:pt x="7337899" y="6058885"/>
                  <a:pt x="7300559" y="6063839"/>
                  <a:pt x="7263220" y="6068411"/>
                </a:cubicBezTo>
                <a:cubicBezTo>
                  <a:pt x="7247599" y="6070126"/>
                  <a:pt x="7231214" y="6074888"/>
                  <a:pt x="7216547" y="6072032"/>
                </a:cubicBezTo>
                <a:cubicBezTo>
                  <a:pt x="7179587" y="6064791"/>
                  <a:pt x="7143199" y="6066887"/>
                  <a:pt x="7106432" y="6071840"/>
                </a:cubicBezTo>
                <a:cubicBezTo>
                  <a:pt x="7093860" y="6073555"/>
                  <a:pt x="7080334" y="6073174"/>
                  <a:pt x="7068141" y="6069936"/>
                </a:cubicBezTo>
                <a:cubicBezTo>
                  <a:pt x="7043184" y="6063457"/>
                  <a:pt x="7018991" y="6054313"/>
                  <a:pt x="6994415" y="6046313"/>
                </a:cubicBezTo>
                <a:cubicBezTo>
                  <a:pt x="6991747" y="6045361"/>
                  <a:pt x="6988509" y="6045169"/>
                  <a:pt x="6985653" y="6044599"/>
                </a:cubicBezTo>
                <a:cubicBezTo>
                  <a:pt x="6969457" y="6041359"/>
                  <a:pt x="6953457" y="6038120"/>
                  <a:pt x="6937263" y="6035263"/>
                </a:cubicBezTo>
                <a:cubicBezTo>
                  <a:pt x="6928501" y="6033738"/>
                  <a:pt x="6919547" y="6033549"/>
                  <a:pt x="6910782" y="6032214"/>
                </a:cubicBezTo>
                <a:cubicBezTo>
                  <a:pt x="6876872" y="6026880"/>
                  <a:pt x="6839534" y="6035834"/>
                  <a:pt x="6810195" y="6012784"/>
                </a:cubicBezTo>
                <a:cubicBezTo>
                  <a:pt x="6791144" y="5997923"/>
                  <a:pt x="6772665" y="6001353"/>
                  <a:pt x="6752283" y="6003639"/>
                </a:cubicBezTo>
                <a:cubicBezTo>
                  <a:pt x="6736851" y="6005353"/>
                  <a:pt x="6721038" y="6004782"/>
                  <a:pt x="6705417" y="6004974"/>
                </a:cubicBezTo>
                <a:cubicBezTo>
                  <a:pt x="6677984" y="6005543"/>
                  <a:pt x="6650551" y="6005735"/>
                  <a:pt x="6623118" y="6006687"/>
                </a:cubicBezTo>
                <a:cubicBezTo>
                  <a:pt x="6614353" y="6007067"/>
                  <a:pt x="6605401" y="6011832"/>
                  <a:pt x="6596828" y="6011070"/>
                </a:cubicBezTo>
                <a:cubicBezTo>
                  <a:pt x="6557201" y="6007449"/>
                  <a:pt x="6517576" y="6001734"/>
                  <a:pt x="6477951" y="5998495"/>
                </a:cubicBezTo>
                <a:cubicBezTo>
                  <a:pt x="6455472" y="5996591"/>
                  <a:pt x="6432420" y="6000209"/>
                  <a:pt x="6410131" y="5997543"/>
                </a:cubicBezTo>
                <a:cubicBezTo>
                  <a:pt x="6384414" y="5994495"/>
                  <a:pt x="6359268" y="5986685"/>
                  <a:pt x="6333739" y="5981920"/>
                </a:cubicBezTo>
                <a:cubicBezTo>
                  <a:pt x="6326691" y="5980589"/>
                  <a:pt x="6318880" y="5982303"/>
                  <a:pt x="6311449" y="5982682"/>
                </a:cubicBezTo>
                <a:cubicBezTo>
                  <a:pt x="6303068" y="5983064"/>
                  <a:pt x="6294876" y="5983826"/>
                  <a:pt x="6286493" y="5984017"/>
                </a:cubicBezTo>
                <a:cubicBezTo>
                  <a:pt x="6260964" y="5984399"/>
                  <a:pt x="6235437" y="5983826"/>
                  <a:pt x="6209909" y="5985161"/>
                </a:cubicBezTo>
                <a:cubicBezTo>
                  <a:pt x="6194288" y="5985922"/>
                  <a:pt x="6177905" y="5993733"/>
                  <a:pt x="6163425" y="5990874"/>
                </a:cubicBezTo>
                <a:cubicBezTo>
                  <a:pt x="6133897" y="5985351"/>
                  <a:pt x="6104368" y="5997733"/>
                  <a:pt x="6074842" y="5987447"/>
                </a:cubicBezTo>
                <a:cubicBezTo>
                  <a:pt x="6065695" y="5984399"/>
                  <a:pt x="6053124" y="5992019"/>
                  <a:pt x="6042072" y="5992399"/>
                </a:cubicBezTo>
                <a:cubicBezTo>
                  <a:pt x="6014449" y="5993351"/>
                  <a:pt x="5986828" y="5993161"/>
                  <a:pt x="5959204" y="5992971"/>
                </a:cubicBezTo>
                <a:cubicBezTo>
                  <a:pt x="5934438" y="5992781"/>
                  <a:pt x="5908719" y="5995447"/>
                  <a:pt x="5884906" y="5990113"/>
                </a:cubicBezTo>
                <a:cubicBezTo>
                  <a:pt x="5859949" y="5984399"/>
                  <a:pt x="5837471" y="5985161"/>
                  <a:pt x="5813275" y="5991637"/>
                </a:cubicBezTo>
                <a:cubicBezTo>
                  <a:pt x="5796702" y="5996019"/>
                  <a:pt x="5779174" y="5996591"/>
                  <a:pt x="5762029" y="5997923"/>
                </a:cubicBezTo>
                <a:cubicBezTo>
                  <a:pt x="5743551" y="5999447"/>
                  <a:pt x="5723166" y="5995447"/>
                  <a:pt x="5706401" y="6001734"/>
                </a:cubicBezTo>
                <a:cubicBezTo>
                  <a:pt x="5656488" y="6020403"/>
                  <a:pt x="5605244" y="6024403"/>
                  <a:pt x="5553045" y="6024403"/>
                </a:cubicBezTo>
                <a:cubicBezTo>
                  <a:pt x="5543518" y="6024403"/>
                  <a:pt x="5533802" y="6021738"/>
                  <a:pt x="5524660" y="6018880"/>
                </a:cubicBezTo>
                <a:cubicBezTo>
                  <a:pt x="5471316" y="6001734"/>
                  <a:pt x="5417784" y="6003257"/>
                  <a:pt x="5363491" y="6013736"/>
                </a:cubicBezTo>
                <a:cubicBezTo>
                  <a:pt x="5352250" y="6016022"/>
                  <a:pt x="5339677" y="6016403"/>
                  <a:pt x="5328438" y="6014118"/>
                </a:cubicBezTo>
                <a:cubicBezTo>
                  <a:pt x="5296812" y="6007449"/>
                  <a:pt x="5266141" y="5996399"/>
                  <a:pt x="5234326" y="5991637"/>
                </a:cubicBezTo>
                <a:cubicBezTo>
                  <a:pt x="5181748" y="5983826"/>
                  <a:pt x="5136216" y="6010115"/>
                  <a:pt x="5089162" y="6027262"/>
                </a:cubicBezTo>
                <a:cubicBezTo>
                  <a:pt x="5044391" y="6043455"/>
                  <a:pt x="5006292" y="6080032"/>
                  <a:pt x="4953328" y="6071840"/>
                </a:cubicBezTo>
                <a:cubicBezTo>
                  <a:pt x="4947996" y="6071078"/>
                  <a:pt x="4942089" y="6076222"/>
                  <a:pt x="4936184" y="6077555"/>
                </a:cubicBezTo>
                <a:cubicBezTo>
                  <a:pt x="4919991" y="6081176"/>
                  <a:pt x="4903799" y="6085555"/>
                  <a:pt x="4887415" y="6087272"/>
                </a:cubicBezTo>
                <a:cubicBezTo>
                  <a:pt x="4867412" y="6089558"/>
                  <a:pt x="4847027" y="6088797"/>
                  <a:pt x="4827024" y="6090701"/>
                </a:cubicBezTo>
                <a:cubicBezTo>
                  <a:pt x="4814165" y="6091844"/>
                  <a:pt x="4801401" y="6093939"/>
                  <a:pt x="4788661" y="6095749"/>
                </a:cubicBezTo>
                <a:lnTo>
                  <a:pt x="4785776" y="6096000"/>
                </a:lnTo>
                <a:lnTo>
                  <a:pt x="4726469" y="6096000"/>
                </a:lnTo>
                <a:lnTo>
                  <a:pt x="4719697" y="6095130"/>
                </a:lnTo>
                <a:cubicBezTo>
                  <a:pt x="4709481" y="6092939"/>
                  <a:pt x="4699289" y="6090320"/>
                  <a:pt x="4689098" y="6088605"/>
                </a:cubicBezTo>
                <a:cubicBezTo>
                  <a:pt x="4660331" y="6083842"/>
                  <a:pt x="4628705" y="6085176"/>
                  <a:pt x="4603368" y="6072984"/>
                </a:cubicBezTo>
                <a:cubicBezTo>
                  <a:pt x="4576318" y="6060029"/>
                  <a:pt x="4550599" y="6054123"/>
                  <a:pt x="4522596" y="6058123"/>
                </a:cubicBezTo>
                <a:cubicBezTo>
                  <a:pt x="4513260" y="6059457"/>
                  <a:pt x="4501257" y="6067459"/>
                  <a:pt x="4497068" y="6075649"/>
                </a:cubicBezTo>
                <a:cubicBezTo>
                  <a:pt x="4487731" y="6093938"/>
                  <a:pt x="4474969" y="6097178"/>
                  <a:pt x="4457632" y="6090890"/>
                </a:cubicBezTo>
                <a:cubicBezTo>
                  <a:pt x="4442581" y="6085555"/>
                  <a:pt x="4424104" y="6082890"/>
                  <a:pt x="4413817" y="6072601"/>
                </a:cubicBezTo>
                <a:cubicBezTo>
                  <a:pt x="4384668" y="6043455"/>
                  <a:pt x="4347518" y="6042503"/>
                  <a:pt x="4311323" y="6034693"/>
                </a:cubicBezTo>
                <a:cubicBezTo>
                  <a:pt x="4289227" y="6029928"/>
                  <a:pt x="4268649" y="6029738"/>
                  <a:pt x="4246551" y="6032976"/>
                </a:cubicBezTo>
                <a:cubicBezTo>
                  <a:pt x="4198546" y="6040216"/>
                  <a:pt x="4151870" y="6029928"/>
                  <a:pt x="4105766" y="6016784"/>
                </a:cubicBezTo>
                <a:cubicBezTo>
                  <a:pt x="4075285" y="6008022"/>
                  <a:pt x="4044043" y="6002687"/>
                  <a:pt x="4013753" y="5993733"/>
                </a:cubicBezTo>
                <a:cubicBezTo>
                  <a:pt x="3991083" y="5986874"/>
                  <a:pt x="3968414" y="5978682"/>
                  <a:pt x="3947648" y="5967634"/>
                </a:cubicBezTo>
                <a:cubicBezTo>
                  <a:pt x="3917546" y="5951440"/>
                  <a:pt x="3891259" y="5927055"/>
                  <a:pt x="3852966" y="5933533"/>
                </a:cubicBezTo>
                <a:cubicBezTo>
                  <a:pt x="3819245" y="5939247"/>
                  <a:pt x="3788766" y="5927247"/>
                  <a:pt x="3757902" y="5915816"/>
                </a:cubicBezTo>
                <a:cubicBezTo>
                  <a:pt x="3735231" y="5907434"/>
                  <a:pt x="3712565" y="5898859"/>
                  <a:pt x="3689131" y="5893526"/>
                </a:cubicBezTo>
                <a:cubicBezTo>
                  <a:pt x="3661315" y="5887239"/>
                  <a:pt x="3629882" y="5889907"/>
                  <a:pt x="3605116" y="5878285"/>
                </a:cubicBezTo>
                <a:cubicBezTo>
                  <a:pt x="3579206" y="5866093"/>
                  <a:pt x="3557682" y="5874285"/>
                  <a:pt x="3534629" y="5877715"/>
                </a:cubicBezTo>
                <a:cubicBezTo>
                  <a:pt x="3497862" y="5883049"/>
                  <a:pt x="3461282" y="5892955"/>
                  <a:pt x="3424135" y="5880382"/>
                </a:cubicBezTo>
                <a:cubicBezTo>
                  <a:pt x="3378986" y="5865141"/>
                  <a:pt x="3334216" y="5848758"/>
                  <a:pt x="3288877" y="5834280"/>
                </a:cubicBezTo>
                <a:cubicBezTo>
                  <a:pt x="3271348" y="5828753"/>
                  <a:pt x="3252492" y="5826467"/>
                  <a:pt x="3234202" y="5823991"/>
                </a:cubicBezTo>
                <a:cubicBezTo>
                  <a:pt x="3216867" y="5821895"/>
                  <a:pt x="3196102" y="5827230"/>
                  <a:pt x="3182763" y="5819229"/>
                </a:cubicBezTo>
                <a:cubicBezTo>
                  <a:pt x="3148472" y="5798655"/>
                  <a:pt x="3113231" y="5788558"/>
                  <a:pt x="3073604" y="5788558"/>
                </a:cubicBezTo>
                <a:cubicBezTo>
                  <a:pt x="3058743" y="5788558"/>
                  <a:pt x="3044264" y="5779984"/>
                  <a:pt x="3029216" y="5778459"/>
                </a:cubicBezTo>
                <a:cubicBezTo>
                  <a:pt x="3008639" y="5776555"/>
                  <a:pt x="2985016" y="5771411"/>
                  <a:pt x="2967110" y="5778651"/>
                </a:cubicBezTo>
                <a:cubicBezTo>
                  <a:pt x="2925008" y="5795797"/>
                  <a:pt x="2890910" y="5781507"/>
                  <a:pt x="2854140" y="5764553"/>
                </a:cubicBezTo>
                <a:cubicBezTo>
                  <a:pt x="2817943" y="5747789"/>
                  <a:pt x="2779842" y="5734455"/>
                  <a:pt x="2741360" y="5723403"/>
                </a:cubicBezTo>
                <a:cubicBezTo>
                  <a:pt x="2726882" y="5719403"/>
                  <a:pt x="2709548" y="5726072"/>
                  <a:pt x="2693543" y="5727405"/>
                </a:cubicBezTo>
                <a:cubicBezTo>
                  <a:pt x="2687827" y="5727786"/>
                  <a:pt x="2681540" y="5728358"/>
                  <a:pt x="2676398" y="5726453"/>
                </a:cubicBezTo>
                <a:cubicBezTo>
                  <a:pt x="2626677" y="5708163"/>
                  <a:pt x="2576191" y="5694257"/>
                  <a:pt x="2522279" y="5703782"/>
                </a:cubicBezTo>
                <a:cubicBezTo>
                  <a:pt x="2517327" y="5704735"/>
                  <a:pt x="2511800" y="5702639"/>
                  <a:pt x="2506847" y="5701305"/>
                </a:cubicBezTo>
                <a:cubicBezTo>
                  <a:pt x="2482652" y="5694447"/>
                  <a:pt x="2459029" y="5683589"/>
                  <a:pt x="2434456" y="5681112"/>
                </a:cubicBezTo>
                <a:cubicBezTo>
                  <a:pt x="2373874" y="5675016"/>
                  <a:pt x="2312915" y="5672538"/>
                  <a:pt x="2251948" y="5668538"/>
                </a:cubicBezTo>
                <a:cubicBezTo>
                  <a:pt x="2248138" y="5668349"/>
                  <a:pt x="2244137" y="5668349"/>
                  <a:pt x="2240710" y="5667014"/>
                </a:cubicBezTo>
                <a:cubicBezTo>
                  <a:pt x="2218229" y="5658822"/>
                  <a:pt x="2198608" y="5661490"/>
                  <a:pt x="2179556" y="5677111"/>
                </a:cubicBezTo>
                <a:cubicBezTo>
                  <a:pt x="2171173" y="5683969"/>
                  <a:pt x="2159743" y="5687589"/>
                  <a:pt x="2149267" y="5691399"/>
                </a:cubicBezTo>
                <a:cubicBezTo>
                  <a:pt x="2133834" y="5697115"/>
                  <a:pt x="2118023" y="5702639"/>
                  <a:pt x="2102021" y="5706259"/>
                </a:cubicBezTo>
                <a:cubicBezTo>
                  <a:pt x="2086208" y="5709688"/>
                  <a:pt x="2069254" y="5714449"/>
                  <a:pt x="2054013" y="5711784"/>
                </a:cubicBezTo>
                <a:cubicBezTo>
                  <a:pt x="2026581" y="5707022"/>
                  <a:pt x="2000479" y="5696353"/>
                  <a:pt x="1973429" y="5689303"/>
                </a:cubicBezTo>
                <a:cubicBezTo>
                  <a:pt x="1964094" y="5686826"/>
                  <a:pt x="1953806" y="5687209"/>
                  <a:pt x="1944092" y="5687017"/>
                </a:cubicBezTo>
                <a:cubicBezTo>
                  <a:pt x="1921800" y="5686447"/>
                  <a:pt x="1898940" y="5691971"/>
                  <a:pt x="1878748" y="5676159"/>
                </a:cubicBezTo>
                <a:cubicBezTo>
                  <a:pt x="1860079" y="5661299"/>
                  <a:pt x="1841216" y="5665680"/>
                  <a:pt x="1821596" y="5676920"/>
                </a:cubicBezTo>
                <a:cubicBezTo>
                  <a:pt x="1807497" y="5684922"/>
                  <a:pt x="1791496" y="5691209"/>
                  <a:pt x="1775684" y="5694257"/>
                </a:cubicBezTo>
                <a:cubicBezTo>
                  <a:pt x="1753965" y="5698447"/>
                  <a:pt x="1732439" y="5700163"/>
                  <a:pt x="1709006" y="5697685"/>
                </a:cubicBezTo>
                <a:cubicBezTo>
                  <a:pt x="1692431" y="5695971"/>
                  <a:pt x="1678904" y="5695209"/>
                  <a:pt x="1665950" y="5685113"/>
                </a:cubicBezTo>
                <a:cubicBezTo>
                  <a:pt x="1663856" y="5683589"/>
                  <a:pt x="1660046" y="5683207"/>
                  <a:pt x="1657188" y="5683399"/>
                </a:cubicBezTo>
                <a:cubicBezTo>
                  <a:pt x="1619658" y="5686637"/>
                  <a:pt x="1582510" y="5684922"/>
                  <a:pt x="1544598" y="5682634"/>
                </a:cubicBezTo>
                <a:cubicBezTo>
                  <a:pt x="1496403" y="5679589"/>
                  <a:pt x="1445725" y="5688541"/>
                  <a:pt x="1404006" y="5720546"/>
                </a:cubicBezTo>
                <a:cubicBezTo>
                  <a:pt x="1397909" y="5725310"/>
                  <a:pt x="1388765" y="5727405"/>
                  <a:pt x="1380762" y="5728549"/>
                </a:cubicBezTo>
                <a:cubicBezTo>
                  <a:pt x="1343044" y="5733501"/>
                  <a:pt x="1305132" y="5736930"/>
                  <a:pt x="1267411" y="5742455"/>
                </a:cubicBezTo>
                <a:cubicBezTo>
                  <a:pt x="1246837" y="5745503"/>
                  <a:pt x="1225310" y="5748170"/>
                  <a:pt x="1206641" y="5756553"/>
                </a:cubicBezTo>
                <a:cubicBezTo>
                  <a:pt x="1188354" y="5764743"/>
                  <a:pt x="1173681" y="5774459"/>
                  <a:pt x="1162823" y="5757315"/>
                </a:cubicBezTo>
                <a:cubicBezTo>
                  <a:pt x="1143394" y="5766459"/>
                  <a:pt x="1126437" y="5774080"/>
                  <a:pt x="1109865" y="5782270"/>
                </a:cubicBezTo>
                <a:cubicBezTo>
                  <a:pt x="1103767" y="5785318"/>
                  <a:pt x="1098623" y="5790272"/>
                  <a:pt x="1092527" y="5793130"/>
                </a:cubicBezTo>
                <a:cubicBezTo>
                  <a:pt x="1086048" y="5796178"/>
                  <a:pt x="1078810" y="5798082"/>
                  <a:pt x="1071762" y="5799607"/>
                </a:cubicBezTo>
                <a:cubicBezTo>
                  <a:pt x="1040327" y="5806465"/>
                  <a:pt x="1008894" y="5812751"/>
                  <a:pt x="977653" y="5820182"/>
                </a:cubicBezTo>
                <a:cubicBezTo>
                  <a:pt x="971554" y="5821705"/>
                  <a:pt x="966411" y="5827801"/>
                  <a:pt x="960887" y="5831801"/>
                </a:cubicBezTo>
                <a:cubicBezTo>
                  <a:pt x="957266" y="5834470"/>
                  <a:pt x="953648" y="5838470"/>
                  <a:pt x="949646" y="5839042"/>
                </a:cubicBezTo>
                <a:cubicBezTo>
                  <a:pt x="919165" y="5843614"/>
                  <a:pt x="888877" y="5848949"/>
                  <a:pt x="858205" y="5851234"/>
                </a:cubicBezTo>
                <a:cubicBezTo>
                  <a:pt x="832486" y="5853138"/>
                  <a:pt x="807719" y="5852568"/>
                  <a:pt x="801053" y="5885715"/>
                </a:cubicBezTo>
                <a:cubicBezTo>
                  <a:pt x="799909" y="5891432"/>
                  <a:pt x="791717" y="5897528"/>
                  <a:pt x="785432" y="5900384"/>
                </a:cubicBezTo>
                <a:cubicBezTo>
                  <a:pt x="767524" y="5908576"/>
                  <a:pt x="748471" y="5914101"/>
                  <a:pt x="730754" y="5922482"/>
                </a:cubicBezTo>
                <a:cubicBezTo>
                  <a:pt x="672650" y="5950488"/>
                  <a:pt x="611880" y="5968205"/>
                  <a:pt x="546917" y="5964966"/>
                </a:cubicBezTo>
                <a:cubicBezTo>
                  <a:pt x="526724" y="5964014"/>
                  <a:pt x="507102" y="5953726"/>
                  <a:pt x="494337" y="5949915"/>
                </a:cubicBezTo>
                <a:cubicBezTo>
                  <a:pt x="457572" y="5964966"/>
                  <a:pt x="426709" y="5979445"/>
                  <a:pt x="394511" y="5990303"/>
                </a:cubicBezTo>
                <a:cubicBezTo>
                  <a:pt x="366127" y="6000019"/>
                  <a:pt x="336408" y="6006115"/>
                  <a:pt x="307259" y="6013163"/>
                </a:cubicBezTo>
                <a:cubicBezTo>
                  <a:pt x="296590" y="6015832"/>
                  <a:pt x="285732" y="6017355"/>
                  <a:pt x="274873" y="6018690"/>
                </a:cubicBezTo>
                <a:cubicBezTo>
                  <a:pt x="240965" y="6022880"/>
                  <a:pt x="205529" y="6012784"/>
                  <a:pt x="172384" y="6028786"/>
                </a:cubicBezTo>
                <a:cubicBezTo>
                  <a:pt x="155046" y="6037168"/>
                  <a:pt x="137898" y="6047265"/>
                  <a:pt x="119613" y="6051647"/>
                </a:cubicBezTo>
                <a:cubicBezTo>
                  <a:pt x="99990" y="6056409"/>
                  <a:pt x="80794" y="6063839"/>
                  <a:pt x="61197" y="6069150"/>
                </a:cubicBezTo>
                <a:lnTo>
                  <a:pt x="544" y="6073921"/>
                </a:lnTo>
                <a:lnTo>
                  <a:pt x="544" y="5946682"/>
                </a:lnTo>
                <a:lnTo>
                  <a:pt x="0" y="5946682"/>
                </a:lnTo>
                <a:lnTo>
                  <a:pt x="0" y="1335314"/>
                </a:lnTo>
                <a:lnTo>
                  <a:pt x="0" y="873938"/>
                </a:lnTo>
                <a:close/>
              </a:path>
            </a:pathLst>
          </a:custGeom>
          <a:effectLst>
            <a:outerShdw blurRad="381000" dist="152400" dir="5400000" algn="t" rotWithShape="0">
              <a:prstClr val="black">
                <a:alpha val="20000"/>
              </a:prstClr>
            </a:outerShdw>
          </a:effectLst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4252769E-B9F0-4068-A645-5BBEF16E9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8" y="3735478"/>
            <a:ext cx="10057952" cy="3229972"/>
            <a:chOff x="476" y="-3923157"/>
            <a:chExt cx="10667524" cy="249372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E12D6AD-7096-45BB-9C02-468B2704C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6" y="-3923156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9953252-97DE-4766-B2F6-E4FDA2FDA6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6" y="-3923157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1FB42B04-017B-026B-7713-2D8BFFBDA7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0058400" cy="777239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F9BB7AF-EF6E-28B7-7CA2-7CED3D1B22FA}"/>
              </a:ext>
            </a:extLst>
          </p:cNvPr>
          <p:cNvSpPr txBox="1">
            <a:spLocks/>
          </p:cNvSpPr>
          <p:nvPr/>
        </p:nvSpPr>
        <p:spPr>
          <a:xfrm>
            <a:off x="457200" y="1592982"/>
            <a:ext cx="9144000" cy="17239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wis721 Cn BT" panose="020B0506020202030204" pitchFamily="34" charset="0"/>
              </a:rPr>
              <a:t>ESCENARIOS URBANOS PARA LA CULTURA: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wis721 Cn BT" panose="020B0506020202030204" pitchFamily="34" charset="0"/>
              </a:rPr>
              <a:t>PARQUE GASTRONÓMICO</a:t>
            </a:r>
            <a:br>
              <a:rPr kumimoji="0" lang="es-EC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wis721 Cn BT" panose="020B0506020202030204" pitchFamily="34" charset="0"/>
              </a:rPr>
            </a:br>
            <a:r>
              <a:rPr kumimoji="0" lang="es-MX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wis721 Cn BT" panose="020B0506020202030204" pitchFamily="34" charset="0"/>
              </a:rPr>
              <a:t>Y CENTRO DE DESARROLLO CULTURAL EN TURUBAMBA</a:t>
            </a:r>
            <a:endParaRPr kumimoji="0" lang="es-EC" sz="8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wis721 Cn BT" panose="020B0506020202030204" pitchFamily="34" charset="0"/>
            </a:endParaRP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20E29576-429E-D07A-5444-9A34A93930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31179" y="4341043"/>
            <a:ext cx="3453432" cy="813162"/>
          </a:xfrm>
        </p:spPr>
        <p:txBody>
          <a:bodyPr>
            <a:normAutofit fontScale="92500" lnSpcReduction="10000"/>
          </a:bodyPr>
          <a:lstStyle/>
          <a:p>
            <a:r>
              <a:rPr lang="es-MX" sz="1400" dirty="0">
                <a:solidFill>
                  <a:schemeClr val="bg1">
                    <a:lumMod val="95000"/>
                  </a:schemeClr>
                </a:solidFill>
                <a:latin typeface="Swis721 Cn BT" panose="020B0506020202030204" pitchFamily="34" charset="0"/>
              </a:rPr>
              <a:t>Aneth Delgado Teran</a:t>
            </a:r>
          </a:p>
          <a:p>
            <a:r>
              <a:rPr lang="es-EC" sz="1200" b="0" i="0" u="none" strike="noStrike" baseline="0" dirty="0">
                <a:solidFill>
                  <a:schemeClr val="bg1">
                    <a:lumMod val="95000"/>
                  </a:schemeClr>
                </a:solidFill>
                <a:latin typeface="Swis721 Cn BT" panose="020B0506020202030204" pitchFamily="34" charset="0"/>
              </a:rPr>
              <a:t> Director: </a:t>
            </a:r>
            <a:r>
              <a:rPr lang="es-EC" sz="1200" b="0" i="0" u="none" strike="noStrike" baseline="0" dirty="0" err="1">
                <a:solidFill>
                  <a:schemeClr val="bg1">
                    <a:lumMod val="95000"/>
                  </a:schemeClr>
                </a:solidFill>
                <a:latin typeface="Swis721 Cn BT" panose="020B0506020202030204" pitchFamily="34" charset="0"/>
              </a:rPr>
              <a:t>Mtr</a:t>
            </a:r>
            <a:r>
              <a:rPr lang="es-EC" sz="1200" b="0" i="0" u="none" strike="noStrike" baseline="0" dirty="0">
                <a:solidFill>
                  <a:schemeClr val="bg1">
                    <a:lumMod val="95000"/>
                  </a:schemeClr>
                </a:solidFill>
                <a:latin typeface="Swis721 Cn BT" panose="020B0506020202030204" pitchFamily="34" charset="0"/>
              </a:rPr>
              <a:t>. Arq. Oswaldo Paladines Zurita </a:t>
            </a:r>
          </a:p>
          <a:p>
            <a:r>
              <a:rPr lang="es-EC" sz="1200" b="0" i="0" u="none" strike="noStrike" baseline="0" dirty="0">
                <a:solidFill>
                  <a:schemeClr val="bg1">
                    <a:lumMod val="95000"/>
                  </a:schemeClr>
                </a:solidFill>
                <a:latin typeface="Swis721 Cn BT" panose="020B0506020202030204" pitchFamily="34" charset="0"/>
              </a:rPr>
              <a:t>2023</a:t>
            </a:r>
            <a:endParaRPr lang="es-EC" sz="1800" dirty="0">
              <a:solidFill>
                <a:schemeClr val="bg1">
                  <a:lumMod val="95000"/>
                </a:schemeClr>
              </a:solidFill>
              <a:latin typeface="Swis721 Cn BT" panose="020B0506020202030204" pitchFamily="34" charset="0"/>
            </a:endParaRPr>
          </a:p>
        </p:txBody>
      </p:sp>
      <p:pic>
        <p:nvPicPr>
          <p:cNvPr id="30" name="Graphic 29">
            <a:extLst>
              <a:ext uri="{FF2B5EF4-FFF2-40B4-BE49-F238E27FC236}">
                <a16:creationId xmlns:a16="http://schemas.microsoft.com/office/drawing/2014/main" id="{07957A11-C02F-DE5E-1E43-5D2C17DA31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9165" y="7109688"/>
            <a:ext cx="1932769" cy="561659"/>
          </a:xfrm>
          <a:prstGeom prst="rect">
            <a:avLst/>
          </a:prstGeom>
        </p:spPr>
      </p:pic>
      <p:pic>
        <p:nvPicPr>
          <p:cNvPr id="31" name="Picture 30" descr="A black and white logo&#10;&#10;Description automatically generated">
            <a:extLst>
              <a:ext uri="{FF2B5EF4-FFF2-40B4-BE49-F238E27FC236}">
                <a16:creationId xmlns:a16="http://schemas.microsoft.com/office/drawing/2014/main" id="{BFE604CD-ECCA-86DB-6B15-9E7A7CA6BA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874" y="6846739"/>
            <a:ext cx="1227362" cy="81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248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0F9044B7-25CB-BD01-31EC-246279750472}"/>
              </a:ext>
            </a:extLst>
          </p:cNvPr>
          <p:cNvSpPr/>
          <p:nvPr/>
        </p:nvSpPr>
        <p:spPr>
          <a:xfrm>
            <a:off x="3437227" y="2144061"/>
            <a:ext cx="3685826" cy="3685826"/>
          </a:xfrm>
          <a:prstGeom prst="ellipse">
            <a:avLst/>
          </a:prstGeom>
          <a:noFill/>
          <a:ln w="5715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539261" y="538761"/>
            <a:ext cx="3711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Problemática Social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75905F-21D9-283F-E688-745EDE34446B}"/>
              </a:ext>
            </a:extLst>
          </p:cNvPr>
          <p:cNvSpPr txBox="1"/>
          <p:nvPr/>
        </p:nvSpPr>
        <p:spPr>
          <a:xfrm>
            <a:off x="1212984" y="1370583"/>
            <a:ext cx="30747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Vulnerabilidad económica y social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50D52-A8D5-5426-20D4-41E73FD4F8A3}"/>
              </a:ext>
            </a:extLst>
          </p:cNvPr>
          <p:cNvSpPr txBox="1"/>
          <p:nvPr/>
        </p:nvSpPr>
        <p:spPr>
          <a:xfrm>
            <a:off x="4658101" y="7110741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Inseguridad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7BD96E-D45C-75F6-FC0B-5E9225D38C34}"/>
              </a:ext>
            </a:extLst>
          </p:cNvPr>
          <p:cNvSpPr txBox="1"/>
          <p:nvPr/>
        </p:nvSpPr>
        <p:spPr>
          <a:xfrm>
            <a:off x="6876840" y="1371301"/>
            <a:ext cx="3342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Carencia de cohesión social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31AD85-CB97-7B1E-1E37-11D61B0F1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61" y="1936186"/>
            <a:ext cx="4936587" cy="2371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17D83EA-BAA7-205D-DA78-ACEA74792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115" y="1936186"/>
            <a:ext cx="2617789" cy="2308949"/>
          </a:xfrm>
          <a:prstGeom prst="rect">
            <a:avLst/>
          </a:prstGeom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ED9D0150-1DDC-5B0C-B5BA-878A914A75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41" b="13806"/>
          <a:stretch/>
        </p:blipFill>
        <p:spPr>
          <a:xfrm>
            <a:off x="3732416" y="5296206"/>
            <a:ext cx="3244658" cy="5105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A7136B-8F84-31AF-85E6-695226F35C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1168" y="5720070"/>
            <a:ext cx="1555087" cy="118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52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n Turubamba, vecinos y gestores le entran duro a organizar actividades. Foto: Cortesía">
            <a:extLst>
              <a:ext uri="{FF2B5EF4-FFF2-40B4-BE49-F238E27FC236}">
                <a16:creationId xmlns:a16="http://schemas.microsoft.com/office/drawing/2014/main" id="{0A872BB7-D987-0B1A-AC57-B632958A269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5" r="5557"/>
          <a:stretch/>
        </p:blipFill>
        <p:spPr bwMode="auto">
          <a:xfrm>
            <a:off x="-11593" y="530478"/>
            <a:ext cx="10069993" cy="673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539261" y="538761"/>
            <a:ext cx="3711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Problemática Cultural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75905F-21D9-283F-E688-745EDE34446B}"/>
              </a:ext>
            </a:extLst>
          </p:cNvPr>
          <p:cNvSpPr txBox="1"/>
          <p:nvPr/>
        </p:nvSpPr>
        <p:spPr>
          <a:xfrm>
            <a:off x="459275" y="1318977"/>
            <a:ext cx="30747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Colectivo Independiente Cultural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7BD96E-D45C-75F6-FC0B-5E9225D38C34}"/>
              </a:ext>
            </a:extLst>
          </p:cNvPr>
          <p:cNvSpPr txBox="1"/>
          <p:nvPr/>
        </p:nvSpPr>
        <p:spPr>
          <a:xfrm>
            <a:off x="7079731" y="1281204"/>
            <a:ext cx="1903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Asociaciones artísticas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5BCC0DA-C4B3-C9B8-C243-39D690779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1817" y="1626754"/>
            <a:ext cx="3542812" cy="30802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AE63EB-FC10-D59B-3CED-E8D277B3F3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770" y="1693555"/>
            <a:ext cx="3836681" cy="22299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DB1D08-054F-AB95-67F1-FE3DF5B0D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193597"/>
            <a:ext cx="10058400" cy="25559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C5FDAB-3416-B34F-365E-CBD46B7A17B9}"/>
              </a:ext>
            </a:extLst>
          </p:cNvPr>
          <p:cNvSpPr txBox="1"/>
          <p:nvPr/>
        </p:nvSpPr>
        <p:spPr>
          <a:xfrm>
            <a:off x="97649" y="4810275"/>
            <a:ext cx="3996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Infraestructura inadecuada para actividades Culturales</a:t>
            </a:r>
            <a:endParaRPr lang="es-EC" sz="1400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246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C99EEE-7CF1-48C1-7870-D83A237A3ED4}"/>
              </a:ext>
            </a:extLst>
          </p:cNvPr>
          <p:cNvSpPr txBox="1"/>
          <p:nvPr/>
        </p:nvSpPr>
        <p:spPr>
          <a:xfrm>
            <a:off x="3768132" y="3362980"/>
            <a:ext cx="3913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Swis721 Cn BT" panose="020B0506020202030204" pitchFamily="34" charset="0"/>
              </a:rPr>
              <a:t>Propuesta Urbana</a:t>
            </a:r>
            <a:endParaRPr lang="es-EC" sz="2800" b="1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901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539261" y="538761"/>
            <a:ext cx="3711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Conceptualización 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C14CA4A-FDB9-123D-33A4-26E34DED2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1169847"/>
            <a:ext cx="7848600" cy="591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090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539261" y="538761"/>
            <a:ext cx="4489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>
                <a:latin typeface="Swis721 Cn BT" panose="020B0506020202030204" pitchFamily="34" charset="0"/>
              </a:rPr>
              <a:t>Estrategias del Plan Masa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D27A3D-E1AD-FE6A-4994-46693D4FBD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9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14585"/>
          <a:stretch/>
        </p:blipFill>
        <p:spPr>
          <a:xfrm>
            <a:off x="170063" y="2110154"/>
            <a:ext cx="9529546" cy="29185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BE4227-5120-D220-D250-FA302BA16FB5}"/>
              </a:ext>
            </a:extLst>
          </p:cNvPr>
          <p:cNvSpPr txBox="1"/>
          <p:nvPr/>
        </p:nvSpPr>
        <p:spPr>
          <a:xfrm>
            <a:off x="1241232" y="5384759"/>
            <a:ext cx="1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>
                <a:latin typeface="Swis721 Cn BT" panose="020B0506020202030204" pitchFamily="34" charset="0"/>
              </a:rPr>
              <a:t>CONEXIÓN </a:t>
            </a:r>
            <a:endParaRPr lang="es-EC" b="1" dirty="0">
              <a:latin typeface="Swis721 Cn BT" panose="020B05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EC7733-3C22-4A9C-8F0D-2895E7BA052B}"/>
              </a:ext>
            </a:extLst>
          </p:cNvPr>
          <p:cNvSpPr txBox="1"/>
          <p:nvPr/>
        </p:nvSpPr>
        <p:spPr>
          <a:xfrm>
            <a:off x="3970194" y="5390362"/>
            <a:ext cx="1909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MX" b="1">
                <a:latin typeface="Swis721 Cn BT" panose="020B0506020202030204" pitchFamily="34" charset="0"/>
              </a:rPr>
              <a:t>ACTIVACIÓN </a:t>
            </a:r>
            <a:endParaRPr lang="es-EC" b="1" dirty="0">
              <a:latin typeface="Swis721 Cn BT" panose="020B0506020202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BA5181-8369-2D92-185C-807A9B5286B1}"/>
              </a:ext>
            </a:extLst>
          </p:cNvPr>
          <p:cNvSpPr txBox="1"/>
          <p:nvPr/>
        </p:nvSpPr>
        <p:spPr>
          <a:xfrm>
            <a:off x="7395586" y="5393163"/>
            <a:ext cx="160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>
                <a:latin typeface="Swis721 Cn BT" panose="020B0506020202030204" pitchFamily="34" charset="0"/>
              </a:rPr>
              <a:t>INTERVENCIÓN </a:t>
            </a:r>
            <a:endParaRPr lang="es-EC" b="1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89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539261" y="538761"/>
            <a:ext cx="4489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Eje Ambiental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5FF7BA1-D587-C836-63BA-30C105734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897" y="3746509"/>
            <a:ext cx="2512579" cy="162444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B98FF6-E0E5-FC8B-8306-73B933BCF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61" y="5733277"/>
            <a:ext cx="2585776" cy="203079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3415999-F4D5-D0FB-39E2-0D3FA270E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396" y="1785584"/>
            <a:ext cx="2395288" cy="165314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3B283F0-B3CC-6FBA-6680-6CBBE89ED40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l="24168" r="13127"/>
          <a:stretch/>
        </p:blipFill>
        <p:spPr>
          <a:xfrm>
            <a:off x="3493348" y="1045030"/>
            <a:ext cx="6307277" cy="607772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F28DAD1-1A60-0815-B59C-588EABF2E982}"/>
              </a:ext>
            </a:extLst>
          </p:cNvPr>
          <p:cNvSpPr txBox="1"/>
          <p:nvPr/>
        </p:nvSpPr>
        <p:spPr>
          <a:xfrm>
            <a:off x="539261" y="5398228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Intervención Quebrada Shanshayacu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37FE5C-20EE-8FF1-34EE-DE0E37143187}"/>
              </a:ext>
            </a:extLst>
          </p:cNvPr>
          <p:cNvSpPr txBox="1"/>
          <p:nvPr/>
        </p:nvSpPr>
        <p:spPr>
          <a:xfrm>
            <a:off x="539261" y="1405037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Recuperación flora nativa 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93DBC52-9581-1E1F-C8DB-38CD38D63F77}"/>
              </a:ext>
            </a:extLst>
          </p:cNvPr>
          <p:cNvSpPr txBox="1"/>
          <p:nvPr/>
        </p:nvSpPr>
        <p:spPr>
          <a:xfrm>
            <a:off x="539261" y="3438732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Red verde urbana</a:t>
            </a:r>
            <a:endParaRPr lang="es-EC" sz="1400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501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1019965B-2E8B-A12B-2743-D27B89B01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58" y="3807512"/>
            <a:ext cx="2436130" cy="16037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539261" y="538761"/>
            <a:ext cx="4489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Eje Cohesión Social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4BF0FD-5F8A-D2F8-52F1-3A01AC4477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5858" y="1594450"/>
            <a:ext cx="6555869" cy="50659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1C74DB-713B-BE3B-32C2-9FA675E46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18" y="1798656"/>
            <a:ext cx="2527370" cy="16875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C69C57-957C-8D96-5C83-56630317B33B}"/>
              </a:ext>
            </a:extLst>
          </p:cNvPr>
          <p:cNvSpPr txBox="1"/>
          <p:nvPr/>
        </p:nvSpPr>
        <p:spPr>
          <a:xfrm>
            <a:off x="458875" y="5386585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Inmobiliario urbano público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5F4814-8C92-1DF6-3E59-2A4616F92FF2}"/>
              </a:ext>
            </a:extLst>
          </p:cNvPr>
          <p:cNvSpPr txBox="1"/>
          <p:nvPr/>
        </p:nvSpPr>
        <p:spPr>
          <a:xfrm>
            <a:off x="539261" y="1405037"/>
            <a:ext cx="3141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Creación espacios públicos recreacionales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AF342B-8A27-409A-2055-22FA3FDC190F}"/>
              </a:ext>
            </a:extLst>
          </p:cNvPr>
          <p:cNvSpPr txBox="1"/>
          <p:nvPr/>
        </p:nvSpPr>
        <p:spPr>
          <a:xfrm>
            <a:off x="539261" y="3438732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Vincular las secciones del barrio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2824B70-E093-E7F0-15AB-DB43737464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875" y="5768962"/>
            <a:ext cx="2696308" cy="182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35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270D59-AB51-F554-4312-42368ED073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23" r="6718"/>
          <a:stretch/>
        </p:blipFill>
        <p:spPr>
          <a:xfrm>
            <a:off x="458875" y="3805463"/>
            <a:ext cx="2514684" cy="16325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539261" y="538761"/>
            <a:ext cx="4489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Eje Movilidad Sostenible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C69C57-957C-8D96-5C83-56630317B33B}"/>
              </a:ext>
            </a:extLst>
          </p:cNvPr>
          <p:cNvSpPr txBox="1"/>
          <p:nvPr/>
        </p:nvSpPr>
        <p:spPr>
          <a:xfrm>
            <a:off x="458875" y="5386585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Implementación urbanismo táctico 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5F4814-8C92-1DF6-3E59-2A4616F92FF2}"/>
              </a:ext>
            </a:extLst>
          </p:cNvPr>
          <p:cNvSpPr txBox="1"/>
          <p:nvPr/>
        </p:nvSpPr>
        <p:spPr>
          <a:xfrm>
            <a:off x="539261" y="1405037"/>
            <a:ext cx="3141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Insertar red movilidad sostenible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AF342B-8A27-409A-2055-22FA3FDC190F}"/>
              </a:ext>
            </a:extLst>
          </p:cNvPr>
          <p:cNvSpPr txBox="1"/>
          <p:nvPr/>
        </p:nvSpPr>
        <p:spPr>
          <a:xfrm>
            <a:off x="539261" y="3438732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Vincular las secciones del barrio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D8C9B0-0FF2-EB25-9C32-A2C289825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289" y="1307206"/>
            <a:ext cx="6090435" cy="59264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4FB45F-9711-E964-D860-3F041ABFCB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94" y="5678068"/>
            <a:ext cx="2105378" cy="196456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C882DFA-9EC9-5F4C-0EBD-9B1D595021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3626" y="1712814"/>
            <a:ext cx="2060797" cy="167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20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9BFED27-E5B8-1C40-EB79-7423598B156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87" y="-110533"/>
            <a:ext cx="8983226" cy="81440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649793" y="599051"/>
            <a:ext cx="4489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Swis721 Cn BT" panose="020B0506020202030204" pitchFamily="34" charset="0"/>
              </a:rPr>
              <a:t>Plan Masa</a:t>
            </a:r>
            <a:endParaRPr lang="es-EC" sz="2800" b="1" dirty="0">
              <a:latin typeface="Swis721 Cn BT" panose="020B0506020202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53256E-9FD6-E85F-9075-F415F7DA2550}"/>
              </a:ext>
            </a:extLst>
          </p:cNvPr>
          <p:cNvSpPr txBox="1"/>
          <p:nvPr/>
        </p:nvSpPr>
        <p:spPr>
          <a:xfrm>
            <a:off x="2422997" y="287003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1</a:t>
            </a:r>
            <a:endParaRPr lang="es-EC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F1C7AD-30AA-44E2-2DD1-0ABECB42FF42}"/>
              </a:ext>
            </a:extLst>
          </p:cNvPr>
          <p:cNvSpPr txBox="1"/>
          <p:nvPr/>
        </p:nvSpPr>
        <p:spPr>
          <a:xfrm>
            <a:off x="4982477" y="3270143"/>
            <a:ext cx="314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/>
              <a:t>2</a:t>
            </a:r>
            <a:endParaRPr lang="es-EC" sz="2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2489EF-1A51-0946-2CEE-CE7E8C680AE5}"/>
              </a:ext>
            </a:extLst>
          </p:cNvPr>
          <p:cNvSpPr txBox="1"/>
          <p:nvPr/>
        </p:nvSpPr>
        <p:spPr>
          <a:xfrm>
            <a:off x="7307809" y="41615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3</a:t>
            </a:r>
            <a:endParaRPr lang="es-EC" sz="2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323AA7-3B28-C9E8-D17F-6BBBF958256B}"/>
              </a:ext>
            </a:extLst>
          </p:cNvPr>
          <p:cNvSpPr txBox="1"/>
          <p:nvPr/>
        </p:nvSpPr>
        <p:spPr>
          <a:xfrm>
            <a:off x="3162340" y="530340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4</a:t>
            </a:r>
            <a:endParaRPr lang="es-EC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8FBC3A-3D47-92EE-0E5F-F286201BBA8C}"/>
              </a:ext>
            </a:extLst>
          </p:cNvPr>
          <p:cNvSpPr txBox="1"/>
          <p:nvPr/>
        </p:nvSpPr>
        <p:spPr>
          <a:xfrm>
            <a:off x="4825222" y="541801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5</a:t>
            </a:r>
            <a:endParaRPr lang="es-EC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3E201B-95CA-E3A9-A1B0-54D8FD7E9138}"/>
              </a:ext>
            </a:extLst>
          </p:cNvPr>
          <p:cNvSpPr txBox="1"/>
          <p:nvPr/>
        </p:nvSpPr>
        <p:spPr>
          <a:xfrm>
            <a:off x="5296987" y="643337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6</a:t>
            </a:r>
            <a:endParaRPr lang="es-EC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B4BA7F-8307-34DB-7310-254650977302}"/>
              </a:ext>
            </a:extLst>
          </p:cNvPr>
          <p:cNvSpPr txBox="1"/>
          <p:nvPr/>
        </p:nvSpPr>
        <p:spPr>
          <a:xfrm>
            <a:off x="991437" y="5699336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latin typeface="Swis721 Cn BT" panose="020B0506020202030204" pitchFamily="34" charset="0"/>
              </a:rPr>
              <a:t>1 Ruta ciclovía  </a:t>
            </a:r>
            <a:endParaRPr lang="es-EC" sz="1400" b="1" dirty="0">
              <a:latin typeface="Swis721 Cn BT" panose="020B0506020202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E31B7A-91FF-FE16-9A0A-CB717455D26E}"/>
              </a:ext>
            </a:extLst>
          </p:cNvPr>
          <p:cNvSpPr txBox="1"/>
          <p:nvPr/>
        </p:nvSpPr>
        <p:spPr>
          <a:xfrm>
            <a:off x="991437" y="5945557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latin typeface="Swis721 Cn BT" panose="020B0506020202030204" pitchFamily="34" charset="0"/>
              </a:rPr>
              <a:t>2 Red verde </a:t>
            </a:r>
            <a:endParaRPr lang="es-EC" sz="1400" b="1" dirty="0">
              <a:latin typeface="Swis721 Cn BT" panose="020B0506020202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7D8BEB-4174-3507-FF72-9701A229CB0C}"/>
              </a:ext>
            </a:extLst>
          </p:cNvPr>
          <p:cNvSpPr txBox="1"/>
          <p:nvPr/>
        </p:nvSpPr>
        <p:spPr>
          <a:xfrm>
            <a:off x="991437" y="6199885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latin typeface="Swis721 Cn BT" panose="020B0506020202030204" pitchFamily="34" charset="0"/>
              </a:rPr>
              <a:t>3 Bahías y cruces peatonales</a:t>
            </a:r>
            <a:endParaRPr lang="es-EC" sz="1400" b="1" dirty="0">
              <a:latin typeface="Swis721 Cn BT" panose="020B0506020202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695426-542B-D1D9-7E3A-0F6CCA003495}"/>
              </a:ext>
            </a:extLst>
          </p:cNvPr>
          <p:cNvSpPr txBox="1"/>
          <p:nvPr/>
        </p:nvSpPr>
        <p:spPr>
          <a:xfrm>
            <a:off x="991437" y="6485846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latin typeface="Swis721 Cn BT" panose="020B0506020202030204" pitchFamily="34" charset="0"/>
              </a:rPr>
              <a:t>4 Cultivos urbanos</a:t>
            </a:r>
            <a:endParaRPr lang="es-EC" sz="1400" b="1" dirty="0">
              <a:latin typeface="Swis721 Cn BT" panose="020B0506020202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DD0D18-2977-1F8B-97F1-7EB51B5D964D}"/>
              </a:ext>
            </a:extLst>
          </p:cNvPr>
          <p:cNvSpPr txBox="1"/>
          <p:nvPr/>
        </p:nvSpPr>
        <p:spPr>
          <a:xfrm>
            <a:off x="991437" y="6737180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latin typeface="Swis721 Cn BT" panose="020B0506020202030204" pitchFamily="34" charset="0"/>
              </a:rPr>
              <a:t>5 Canchas deportivas</a:t>
            </a:r>
            <a:endParaRPr lang="es-EC" sz="1400" b="1" dirty="0">
              <a:latin typeface="Swis721 Cn BT" panose="020B0506020202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7F57C5-AB51-4CE0-F014-80A27A954118}"/>
              </a:ext>
            </a:extLst>
          </p:cNvPr>
          <p:cNvSpPr txBox="1"/>
          <p:nvPr/>
        </p:nvSpPr>
        <p:spPr>
          <a:xfrm>
            <a:off x="991437" y="7019460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latin typeface="Swis721 Cn BT" panose="020B0506020202030204" pitchFamily="34" charset="0"/>
              </a:rPr>
              <a:t>6 Flora nativa de Quito</a:t>
            </a:r>
            <a:endParaRPr lang="es-EC" sz="1400" b="1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257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9BFED27-E5B8-1C40-EB79-7423598B156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87" y="-110533"/>
            <a:ext cx="8983226" cy="81440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53256E-9FD6-E85F-9075-F415F7DA2550}"/>
              </a:ext>
            </a:extLst>
          </p:cNvPr>
          <p:cNvSpPr txBox="1"/>
          <p:nvPr/>
        </p:nvSpPr>
        <p:spPr>
          <a:xfrm>
            <a:off x="2593337" y="396148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8</a:t>
            </a:r>
            <a:endParaRPr lang="es-EC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F1C7AD-30AA-44E2-2DD1-0ABECB42FF42}"/>
              </a:ext>
            </a:extLst>
          </p:cNvPr>
          <p:cNvSpPr txBox="1"/>
          <p:nvPr/>
        </p:nvSpPr>
        <p:spPr>
          <a:xfrm>
            <a:off x="4141595" y="5699335"/>
            <a:ext cx="477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/>
              <a:t>10</a:t>
            </a:r>
            <a:endParaRPr lang="es-EC" sz="2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2489EF-1A51-0946-2CEE-CE7E8C680AE5}"/>
              </a:ext>
            </a:extLst>
          </p:cNvPr>
          <p:cNvSpPr txBox="1"/>
          <p:nvPr/>
        </p:nvSpPr>
        <p:spPr>
          <a:xfrm>
            <a:off x="7307809" y="41615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3</a:t>
            </a:r>
            <a:endParaRPr lang="es-EC" sz="2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323AA7-3B28-C9E8-D17F-6BBBF958256B}"/>
              </a:ext>
            </a:extLst>
          </p:cNvPr>
          <p:cNvSpPr txBox="1"/>
          <p:nvPr/>
        </p:nvSpPr>
        <p:spPr>
          <a:xfrm>
            <a:off x="2366895" y="520284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9</a:t>
            </a:r>
            <a:endParaRPr lang="es-EC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8FBC3A-3D47-92EE-0E5F-F286201BBA8C}"/>
              </a:ext>
            </a:extLst>
          </p:cNvPr>
          <p:cNvSpPr txBox="1"/>
          <p:nvPr/>
        </p:nvSpPr>
        <p:spPr>
          <a:xfrm>
            <a:off x="4825222" y="541801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5</a:t>
            </a:r>
            <a:endParaRPr lang="es-EC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3E201B-95CA-E3A9-A1B0-54D8FD7E9138}"/>
              </a:ext>
            </a:extLst>
          </p:cNvPr>
          <p:cNvSpPr txBox="1"/>
          <p:nvPr/>
        </p:nvSpPr>
        <p:spPr>
          <a:xfrm>
            <a:off x="1297099" y="448399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7</a:t>
            </a:r>
            <a:endParaRPr lang="es-EC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B4BA7F-8307-34DB-7310-254650977302}"/>
              </a:ext>
            </a:extLst>
          </p:cNvPr>
          <p:cNvSpPr txBox="1"/>
          <p:nvPr/>
        </p:nvSpPr>
        <p:spPr>
          <a:xfrm>
            <a:off x="991437" y="5699336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latin typeface="Swis721 Cn BT" panose="020B0506020202030204" pitchFamily="34" charset="0"/>
              </a:rPr>
              <a:t>7 Plaza</a:t>
            </a:r>
            <a:endParaRPr lang="es-EC" sz="1400" b="1" dirty="0">
              <a:latin typeface="Swis721 Cn BT" panose="020B0506020202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E31B7A-91FF-FE16-9A0A-CB717455D26E}"/>
              </a:ext>
            </a:extLst>
          </p:cNvPr>
          <p:cNvSpPr txBox="1"/>
          <p:nvPr/>
        </p:nvSpPr>
        <p:spPr>
          <a:xfrm>
            <a:off x="991437" y="5945557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latin typeface="Swis721 Cn BT" panose="020B0506020202030204" pitchFamily="34" charset="0"/>
              </a:rPr>
              <a:t>8 Juegos infantiles</a:t>
            </a:r>
            <a:endParaRPr lang="es-EC" sz="1400" b="1" dirty="0">
              <a:latin typeface="Swis721 Cn BT" panose="020B0506020202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7D8BEB-4174-3507-FF72-9701A229CB0C}"/>
              </a:ext>
            </a:extLst>
          </p:cNvPr>
          <p:cNvSpPr txBox="1"/>
          <p:nvPr/>
        </p:nvSpPr>
        <p:spPr>
          <a:xfrm>
            <a:off x="991437" y="6199885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latin typeface="Swis721 Cn BT" panose="020B0506020202030204" pitchFamily="34" charset="0"/>
              </a:rPr>
              <a:t>9 Espacios de sombra</a:t>
            </a:r>
            <a:endParaRPr lang="es-EC" sz="1400" b="1" dirty="0">
              <a:latin typeface="Swis721 Cn BT" panose="020B0506020202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695426-542B-D1D9-7E3A-0F6CCA003495}"/>
              </a:ext>
            </a:extLst>
          </p:cNvPr>
          <p:cNvSpPr txBox="1"/>
          <p:nvPr/>
        </p:nvSpPr>
        <p:spPr>
          <a:xfrm>
            <a:off x="991437" y="6485846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latin typeface="Swis721 Cn BT" panose="020B0506020202030204" pitchFamily="34" charset="0"/>
              </a:rPr>
              <a:t>10 Puentes conectores</a:t>
            </a:r>
            <a:endParaRPr lang="es-EC" sz="1400" b="1" dirty="0">
              <a:latin typeface="Swis721 Cn BT" panose="020B0506020202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DD0D18-2977-1F8B-97F1-7EB51B5D964D}"/>
              </a:ext>
            </a:extLst>
          </p:cNvPr>
          <p:cNvSpPr txBox="1"/>
          <p:nvPr/>
        </p:nvSpPr>
        <p:spPr>
          <a:xfrm>
            <a:off x="991437" y="6737180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latin typeface="Swis721 Cn BT" panose="020B0506020202030204" pitchFamily="34" charset="0"/>
              </a:rPr>
              <a:t>11 Espacios abiertos</a:t>
            </a:r>
            <a:endParaRPr lang="es-EC" sz="1400" b="1" dirty="0">
              <a:latin typeface="Swis721 Cn BT" panose="020B0506020202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E4EB46-26B5-F543-B425-E881A8E5BCA0}"/>
              </a:ext>
            </a:extLst>
          </p:cNvPr>
          <p:cNvSpPr txBox="1"/>
          <p:nvPr/>
        </p:nvSpPr>
        <p:spPr>
          <a:xfrm>
            <a:off x="4790553" y="6107552"/>
            <a:ext cx="477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/>
              <a:t>11</a:t>
            </a:r>
            <a:endParaRPr lang="es-EC" sz="2000" b="1" dirty="0"/>
          </a:p>
        </p:txBody>
      </p:sp>
    </p:spTree>
    <p:extLst>
      <p:ext uri="{BB962C8B-B14F-4D97-AF65-F5344CB8AC3E}">
        <p14:creationId xmlns:p14="http://schemas.microsoft.com/office/powerpoint/2010/main" val="2231658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98F5A872-DE6E-30E7-35A9-B44B7C24E3D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183690" y="881786"/>
            <a:ext cx="5691020" cy="6008828"/>
            <a:chOff x="1633889" y="452088"/>
            <a:chExt cx="6382293" cy="6652098"/>
          </a:xfrm>
        </p:grpSpPr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3A0E3D8D-C3C4-3626-C834-B862A33B859C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3889" y="452088"/>
              <a:ext cx="6382293" cy="6652098"/>
            </a:xfrm>
            <a:prstGeom prst="rect">
              <a:avLst/>
            </a:prstGeom>
          </p:spPr>
        </p:pic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9AC1BB4D-D175-93EB-BD53-185C94ED567C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996765" y="1848896"/>
              <a:ext cx="3656539" cy="3707843"/>
            </a:xfrm>
            <a:prstGeom prst="rect">
              <a:avLst/>
            </a:prstGeom>
          </p:spPr>
        </p:pic>
      </p:grpSp>
      <p:pic>
        <p:nvPicPr>
          <p:cNvPr id="10" name="Graphic 9">
            <a:extLst>
              <a:ext uri="{FF2B5EF4-FFF2-40B4-BE49-F238E27FC236}">
                <a16:creationId xmlns:a16="http://schemas.microsoft.com/office/drawing/2014/main" id="{F40A7B02-3705-84A6-6EB4-5F55E0FC25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41925" y="2041635"/>
            <a:ext cx="640265" cy="158582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2F2A229C-0E59-4540-66B7-57127D9679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540186" y="881786"/>
            <a:ext cx="4978024" cy="600882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DF026B9-7B9D-1488-09BE-5F34884A0E46}"/>
              </a:ext>
            </a:extLst>
          </p:cNvPr>
          <p:cNvCxnSpPr>
            <a:cxnSpLocks/>
          </p:cNvCxnSpPr>
          <p:nvPr/>
        </p:nvCxnSpPr>
        <p:spPr>
          <a:xfrm flipV="1">
            <a:off x="5029198" y="725061"/>
            <a:ext cx="0" cy="164634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7E37036-2F5B-7DC9-B7A9-5BC8FC52B3AD}"/>
              </a:ext>
            </a:extLst>
          </p:cNvPr>
          <p:cNvSpPr txBox="1"/>
          <p:nvPr/>
        </p:nvSpPr>
        <p:spPr>
          <a:xfrm>
            <a:off x="4351310" y="201841"/>
            <a:ext cx="1517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Parque Lineal</a:t>
            </a:r>
          </a:p>
          <a:p>
            <a:pPr algn="ctr"/>
            <a:r>
              <a:rPr lang="es-MX" sz="1200" dirty="0"/>
              <a:t>(Limite norte)</a:t>
            </a:r>
            <a:endParaRPr lang="es-EC" sz="12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B3B8C46-3F0E-2F5C-3B78-402187713DF9}"/>
              </a:ext>
            </a:extLst>
          </p:cNvPr>
          <p:cNvCxnSpPr>
            <a:cxnSpLocks/>
          </p:cNvCxnSpPr>
          <p:nvPr/>
        </p:nvCxnSpPr>
        <p:spPr>
          <a:xfrm flipH="1">
            <a:off x="1858945" y="4905270"/>
            <a:ext cx="2634343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59FB303-6859-43F3-0165-C43C482623D1}"/>
              </a:ext>
            </a:extLst>
          </p:cNvPr>
          <p:cNvSpPr txBox="1"/>
          <p:nvPr/>
        </p:nvSpPr>
        <p:spPr>
          <a:xfrm>
            <a:off x="341644" y="4520549"/>
            <a:ext cx="15173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Av. Moran Valverde</a:t>
            </a:r>
          </a:p>
          <a:p>
            <a:pPr algn="ctr"/>
            <a:r>
              <a:rPr lang="es-MX" sz="1200" dirty="0"/>
              <a:t>(Limite sur)</a:t>
            </a:r>
            <a:endParaRPr lang="es-EC" sz="120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554D781-F12C-DA3C-78BA-319032A8A61D}"/>
              </a:ext>
            </a:extLst>
          </p:cNvPr>
          <p:cNvCxnSpPr>
            <a:cxnSpLocks/>
          </p:cNvCxnSpPr>
          <p:nvPr/>
        </p:nvCxnSpPr>
        <p:spPr>
          <a:xfrm>
            <a:off x="6575339" y="3560467"/>
            <a:ext cx="1825083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1B0A6F0-AA09-96FE-1E7A-5D46C68A31E4}"/>
              </a:ext>
            </a:extLst>
          </p:cNvPr>
          <p:cNvSpPr txBox="1"/>
          <p:nvPr/>
        </p:nvSpPr>
        <p:spPr>
          <a:xfrm>
            <a:off x="8243883" y="3119624"/>
            <a:ext cx="15173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Av. Pedro Vicente Maldonado</a:t>
            </a:r>
          </a:p>
          <a:p>
            <a:pPr algn="ctr"/>
            <a:r>
              <a:rPr lang="es-MX" sz="1200" dirty="0"/>
              <a:t>(Limite este)</a:t>
            </a:r>
            <a:endParaRPr lang="es-EC" sz="12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5EBC62F-23C3-1B54-56EE-12A29060F006}"/>
              </a:ext>
            </a:extLst>
          </p:cNvPr>
          <p:cNvCxnSpPr>
            <a:cxnSpLocks/>
          </p:cNvCxnSpPr>
          <p:nvPr/>
        </p:nvCxnSpPr>
        <p:spPr>
          <a:xfrm flipH="1">
            <a:off x="1788607" y="3560467"/>
            <a:ext cx="1610344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3434F8A-BF4D-4151-BED4-9FCE607933CE}"/>
              </a:ext>
            </a:extLst>
          </p:cNvPr>
          <p:cNvSpPr txBox="1"/>
          <p:nvPr/>
        </p:nvSpPr>
        <p:spPr>
          <a:xfrm>
            <a:off x="373240" y="3201818"/>
            <a:ext cx="15173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Av. Mariscal Sucre</a:t>
            </a:r>
          </a:p>
          <a:p>
            <a:pPr algn="ctr"/>
            <a:r>
              <a:rPr lang="es-MX" sz="1200" dirty="0"/>
              <a:t>(Limite oeste)</a:t>
            </a:r>
            <a:endParaRPr lang="es-EC" sz="12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2557F6B-A242-30EC-4C92-1BE9C0EDD75C}"/>
              </a:ext>
            </a:extLst>
          </p:cNvPr>
          <p:cNvCxnSpPr>
            <a:cxnSpLocks/>
          </p:cNvCxnSpPr>
          <p:nvPr/>
        </p:nvCxnSpPr>
        <p:spPr>
          <a:xfrm>
            <a:off x="4764536" y="5454087"/>
            <a:ext cx="0" cy="1640842"/>
          </a:xfrm>
          <a:prstGeom prst="line">
            <a:avLst/>
          </a:prstGeom>
          <a:ln w="28575">
            <a:solidFill>
              <a:srgbClr val="00B0F0"/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3BAA418-9269-0233-848C-0E46BA323964}"/>
              </a:ext>
            </a:extLst>
          </p:cNvPr>
          <p:cNvSpPr txBox="1"/>
          <p:nvPr/>
        </p:nvSpPr>
        <p:spPr>
          <a:xfrm>
            <a:off x="4145969" y="7094929"/>
            <a:ext cx="1517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err="1"/>
              <a:t>Quicentro</a:t>
            </a:r>
            <a:r>
              <a:rPr lang="es-MX" sz="1600" dirty="0"/>
              <a:t> Sur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3BFA2DD-C233-931F-F852-6EC5C06BDFAC}"/>
              </a:ext>
            </a:extLst>
          </p:cNvPr>
          <p:cNvCxnSpPr>
            <a:cxnSpLocks/>
          </p:cNvCxnSpPr>
          <p:nvPr/>
        </p:nvCxnSpPr>
        <p:spPr>
          <a:xfrm flipH="1">
            <a:off x="1890541" y="5714048"/>
            <a:ext cx="2113727" cy="0"/>
          </a:xfrm>
          <a:prstGeom prst="line">
            <a:avLst/>
          </a:prstGeom>
          <a:ln w="28575">
            <a:solidFill>
              <a:srgbClr val="00B0F0"/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7B823CA-A745-1DF9-FE75-F8C0D4E05C81}"/>
              </a:ext>
            </a:extLst>
          </p:cNvPr>
          <p:cNvSpPr txBox="1"/>
          <p:nvPr/>
        </p:nvSpPr>
        <p:spPr>
          <a:xfrm>
            <a:off x="373240" y="5547137"/>
            <a:ext cx="1517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Parque Las Cuadras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474F47E-C10A-2C8B-96D1-59A51C1532BA}"/>
              </a:ext>
            </a:extLst>
          </p:cNvPr>
          <p:cNvCxnSpPr>
            <a:cxnSpLocks/>
          </p:cNvCxnSpPr>
          <p:nvPr/>
        </p:nvCxnSpPr>
        <p:spPr>
          <a:xfrm flipV="1">
            <a:off x="3865266" y="765253"/>
            <a:ext cx="0" cy="1798655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8D7F1CE-6441-87F7-C63F-E126490F25A9}"/>
              </a:ext>
            </a:extLst>
          </p:cNvPr>
          <p:cNvSpPr txBox="1"/>
          <p:nvPr/>
        </p:nvSpPr>
        <p:spPr>
          <a:xfrm>
            <a:off x="3006506" y="215788"/>
            <a:ext cx="1517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Av. </a:t>
            </a:r>
            <a:r>
              <a:rPr lang="es-MX" sz="1600" dirty="0" err="1"/>
              <a:t>Ajaví</a:t>
            </a:r>
            <a:endParaRPr lang="es-MX" sz="1600" dirty="0"/>
          </a:p>
          <a:p>
            <a:pPr algn="ctr"/>
            <a:r>
              <a:rPr lang="es-MX" sz="1200" dirty="0"/>
              <a:t>(Limite norte)</a:t>
            </a:r>
            <a:endParaRPr lang="es-EC" sz="1200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FB26D63-1D99-E0B7-14D7-1B4A8943DDC8}"/>
              </a:ext>
            </a:extLst>
          </p:cNvPr>
          <p:cNvCxnSpPr>
            <a:cxnSpLocks/>
          </p:cNvCxnSpPr>
          <p:nvPr/>
        </p:nvCxnSpPr>
        <p:spPr>
          <a:xfrm>
            <a:off x="6086319" y="2245358"/>
            <a:ext cx="2314103" cy="0"/>
          </a:xfrm>
          <a:prstGeom prst="line">
            <a:avLst/>
          </a:prstGeom>
          <a:ln w="28575">
            <a:solidFill>
              <a:srgbClr val="00B0F0"/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614DEBC-8362-D0ED-2944-845BAABE7454}"/>
              </a:ext>
            </a:extLst>
          </p:cNvPr>
          <p:cNvSpPr txBox="1"/>
          <p:nvPr/>
        </p:nvSpPr>
        <p:spPr>
          <a:xfrm>
            <a:off x="8199455" y="2022040"/>
            <a:ext cx="1517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Río </a:t>
            </a:r>
          </a:p>
          <a:p>
            <a:pPr algn="ctr"/>
            <a:r>
              <a:rPr lang="es-MX" sz="1600" dirty="0"/>
              <a:t>Machángara</a:t>
            </a:r>
            <a:endParaRPr lang="es-EC" sz="12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3427929-B8DB-7C1D-6B19-315617357628}"/>
              </a:ext>
            </a:extLst>
          </p:cNvPr>
          <p:cNvCxnSpPr>
            <a:cxnSpLocks/>
          </p:cNvCxnSpPr>
          <p:nvPr/>
        </p:nvCxnSpPr>
        <p:spPr>
          <a:xfrm>
            <a:off x="6688430" y="5211297"/>
            <a:ext cx="1746480" cy="0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4176B59-6A8A-85FC-9BB1-CB7B5B13EAB1}"/>
              </a:ext>
            </a:extLst>
          </p:cNvPr>
          <p:cNvSpPr txBox="1"/>
          <p:nvPr/>
        </p:nvSpPr>
        <p:spPr>
          <a:xfrm>
            <a:off x="8243883" y="4905269"/>
            <a:ext cx="1517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Parroquia</a:t>
            </a:r>
          </a:p>
          <a:p>
            <a:pPr algn="ctr"/>
            <a:r>
              <a:rPr lang="es-MX" sz="1600" dirty="0"/>
              <a:t>Argelia</a:t>
            </a:r>
            <a:endParaRPr lang="es-EC" sz="12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6B6CBE5-F372-69F7-E519-D52229E2F5F9}"/>
              </a:ext>
            </a:extLst>
          </p:cNvPr>
          <p:cNvCxnSpPr>
            <a:cxnSpLocks/>
          </p:cNvCxnSpPr>
          <p:nvPr/>
        </p:nvCxnSpPr>
        <p:spPr>
          <a:xfrm flipH="1">
            <a:off x="1858945" y="2371410"/>
            <a:ext cx="1133081" cy="0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72512853-0C86-2796-9A98-6E909F0A6704}"/>
              </a:ext>
            </a:extLst>
          </p:cNvPr>
          <p:cNvSpPr txBox="1"/>
          <p:nvPr/>
        </p:nvSpPr>
        <p:spPr>
          <a:xfrm>
            <a:off x="555564" y="2100653"/>
            <a:ext cx="1517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Parroquia</a:t>
            </a:r>
          </a:p>
          <a:p>
            <a:pPr algn="ctr"/>
            <a:r>
              <a:rPr lang="es-MX" sz="1600" dirty="0"/>
              <a:t>Mejía </a:t>
            </a:r>
            <a:endParaRPr lang="es-EC" sz="1200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C4C3A3A-90F6-0EF8-1133-648E1CD6CA08}"/>
              </a:ext>
            </a:extLst>
          </p:cNvPr>
          <p:cNvCxnSpPr>
            <a:cxnSpLocks/>
          </p:cNvCxnSpPr>
          <p:nvPr/>
        </p:nvCxnSpPr>
        <p:spPr>
          <a:xfrm>
            <a:off x="3398951" y="6302780"/>
            <a:ext cx="0" cy="782350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319B06E-F58B-7EA2-7049-518F9E758427}"/>
              </a:ext>
            </a:extLst>
          </p:cNvPr>
          <p:cNvSpPr txBox="1"/>
          <p:nvPr/>
        </p:nvSpPr>
        <p:spPr>
          <a:xfrm>
            <a:off x="2716401" y="7047339"/>
            <a:ext cx="1517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Parroquia</a:t>
            </a:r>
          </a:p>
          <a:p>
            <a:pPr algn="ctr"/>
            <a:r>
              <a:rPr lang="es-MX" sz="1600" dirty="0"/>
              <a:t>Quitumbe</a:t>
            </a:r>
            <a:endParaRPr lang="es-EC" sz="1200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48D9220-48E5-B128-6194-EB6D335BA333}"/>
              </a:ext>
            </a:extLst>
          </p:cNvPr>
          <p:cNvCxnSpPr>
            <a:cxnSpLocks/>
          </p:cNvCxnSpPr>
          <p:nvPr/>
        </p:nvCxnSpPr>
        <p:spPr>
          <a:xfrm flipV="1">
            <a:off x="6400575" y="765253"/>
            <a:ext cx="0" cy="737947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A1FF65B1-3EF6-31F5-8F2F-683546CAD850}"/>
              </a:ext>
            </a:extLst>
          </p:cNvPr>
          <p:cNvSpPr txBox="1"/>
          <p:nvPr/>
        </p:nvSpPr>
        <p:spPr>
          <a:xfrm>
            <a:off x="5696114" y="194119"/>
            <a:ext cx="1517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Parroquia</a:t>
            </a:r>
          </a:p>
          <a:p>
            <a:pPr algn="ctr"/>
            <a:r>
              <a:rPr lang="es-MX" sz="1600" dirty="0"/>
              <a:t>San Bartolo</a:t>
            </a:r>
            <a:endParaRPr lang="es-EC" sz="1200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E629948-3973-940F-D4AF-96E5FBF7734A}"/>
              </a:ext>
            </a:extLst>
          </p:cNvPr>
          <p:cNvCxnSpPr>
            <a:cxnSpLocks/>
          </p:cNvCxnSpPr>
          <p:nvPr/>
        </p:nvCxnSpPr>
        <p:spPr>
          <a:xfrm>
            <a:off x="6228618" y="3739196"/>
            <a:ext cx="0" cy="3306861"/>
          </a:xfrm>
          <a:prstGeom prst="line">
            <a:avLst/>
          </a:prstGeom>
          <a:ln w="28575">
            <a:solidFill>
              <a:schemeClr val="bg1"/>
            </a:solidFill>
            <a:prstDash val="sysDash"/>
            <a:head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FAD8C32-4D1F-CDBE-1239-3898BE11D760}"/>
              </a:ext>
            </a:extLst>
          </p:cNvPr>
          <p:cNvSpPr txBox="1"/>
          <p:nvPr/>
        </p:nvSpPr>
        <p:spPr>
          <a:xfrm>
            <a:off x="5585079" y="7002354"/>
            <a:ext cx="1517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Parroquia</a:t>
            </a:r>
          </a:p>
          <a:p>
            <a:pPr algn="ctr"/>
            <a:r>
              <a:rPr lang="es-MX" sz="1600" dirty="0"/>
              <a:t>Solanda</a:t>
            </a:r>
            <a:endParaRPr lang="es-EC" sz="1200" dirty="0"/>
          </a:p>
        </p:txBody>
      </p:sp>
    </p:spTree>
    <p:extLst>
      <p:ext uri="{BB962C8B-B14F-4D97-AF65-F5344CB8AC3E}">
        <p14:creationId xmlns:p14="http://schemas.microsoft.com/office/powerpoint/2010/main" val="4029745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784F19-0BDD-84DD-DC17-53C1E307D6DE}"/>
              </a:ext>
            </a:extLst>
          </p:cNvPr>
          <p:cNvSpPr txBox="1"/>
          <p:nvPr/>
        </p:nvSpPr>
        <p:spPr>
          <a:xfrm>
            <a:off x="3192026" y="3362980"/>
            <a:ext cx="4489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Swis721 Cn BT" panose="020B0506020202030204" pitchFamily="34" charset="0"/>
              </a:rPr>
              <a:t>Proyecto Arquitectónico </a:t>
            </a:r>
            <a:endParaRPr lang="es-EC" sz="2800" b="1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8843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82F810-9944-4566-A08A-32487D33D0C6}"/>
              </a:ext>
            </a:extLst>
          </p:cNvPr>
          <p:cNvSpPr txBox="1"/>
          <p:nvPr/>
        </p:nvSpPr>
        <p:spPr>
          <a:xfrm>
            <a:off x="539261" y="538761"/>
            <a:ext cx="436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Problemática Cultural Parque Turubamba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304201-9472-118E-02CC-D3C6065629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987"/>
          <a:stretch/>
        </p:blipFill>
        <p:spPr>
          <a:xfrm>
            <a:off x="271306" y="1761909"/>
            <a:ext cx="3224580" cy="26988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4FCA4B-34E4-E10E-3DC3-39C6A252EA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5" b="1320"/>
          <a:stretch/>
        </p:blipFill>
        <p:spPr>
          <a:xfrm>
            <a:off x="3407416" y="1761909"/>
            <a:ext cx="3124362" cy="26988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1CCAC1-4892-8CB9-B920-A63A544F4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3206" y="1761909"/>
            <a:ext cx="3085018" cy="269887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EC96B88-85C2-3298-0674-E0104EC95483}"/>
              </a:ext>
            </a:extLst>
          </p:cNvPr>
          <p:cNvSpPr txBox="1"/>
          <p:nvPr/>
        </p:nvSpPr>
        <p:spPr>
          <a:xfrm>
            <a:off x="3835469" y="1319898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Los remates en zonas residuales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1D61E-6EE0-63AA-D365-C199739CD23B}"/>
              </a:ext>
            </a:extLst>
          </p:cNvPr>
          <p:cNvSpPr txBox="1"/>
          <p:nvPr/>
        </p:nvSpPr>
        <p:spPr>
          <a:xfrm>
            <a:off x="733495" y="1319899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Directrices contexto ignoradas 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1B280A-EDF5-2E3E-EB0D-3E4D9CB37984}"/>
              </a:ext>
            </a:extLst>
          </p:cNvPr>
          <p:cNvSpPr txBox="1"/>
          <p:nvPr/>
        </p:nvSpPr>
        <p:spPr>
          <a:xfrm>
            <a:off x="6937443" y="1319898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Poca permeabilidad del suelo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DDF3C04-ADA6-74BC-024F-692F1BF8B7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5" b="16497"/>
          <a:stretch/>
        </p:blipFill>
        <p:spPr bwMode="auto">
          <a:xfrm>
            <a:off x="2596556" y="4895044"/>
            <a:ext cx="4340887" cy="261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908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82F810-9944-4566-A08A-32487D33D0C6}"/>
              </a:ext>
            </a:extLst>
          </p:cNvPr>
          <p:cNvSpPr txBox="1"/>
          <p:nvPr/>
        </p:nvSpPr>
        <p:spPr>
          <a:xfrm>
            <a:off x="539261" y="538761"/>
            <a:ext cx="436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Problemática Cultural Parque Turubamba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DE270F9-DE76-D87B-F2AE-1629B59F2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8809" y="1771116"/>
            <a:ext cx="3013484" cy="26381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7A83E7-9D1E-8F72-F75E-9CAD3F1BAB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80" y="1771446"/>
            <a:ext cx="3013484" cy="26192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39F20E-39FB-CCCD-578B-2D048F10C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5327" y="1752885"/>
            <a:ext cx="3048424" cy="26381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A923E8B-A2F6-CE63-5AA1-F2DC3E52CE98}"/>
              </a:ext>
            </a:extLst>
          </p:cNvPr>
          <p:cNvSpPr txBox="1"/>
          <p:nvPr/>
        </p:nvSpPr>
        <p:spPr>
          <a:xfrm>
            <a:off x="3765985" y="1362874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Predominancia zonas sin contexto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874C51-09D8-57FA-E8AF-A54723F46AF5}"/>
              </a:ext>
            </a:extLst>
          </p:cNvPr>
          <p:cNvSpPr txBox="1"/>
          <p:nvPr/>
        </p:nvSpPr>
        <p:spPr>
          <a:xfrm>
            <a:off x="733495" y="1362875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Espacios culturales carentes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DB3776-2357-EDB3-0734-B98CC0F2D9DE}"/>
              </a:ext>
            </a:extLst>
          </p:cNvPr>
          <p:cNvSpPr txBox="1"/>
          <p:nvPr/>
        </p:nvSpPr>
        <p:spPr>
          <a:xfrm>
            <a:off x="6937443" y="1362874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No existen espacios de sombra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C6084ACD-29F5-C4A2-9545-8337BAA2E05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9936" t="16475" r="13454"/>
          <a:stretch/>
        </p:blipFill>
        <p:spPr>
          <a:xfrm>
            <a:off x="2257529" y="4833257"/>
            <a:ext cx="4556852" cy="276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201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diagram of a city&#10;&#10;Description automatically generated with medium confidence">
            <a:extLst>
              <a:ext uri="{FF2B5EF4-FFF2-40B4-BE49-F238E27FC236}">
                <a16:creationId xmlns:a16="http://schemas.microsoft.com/office/drawing/2014/main" id="{E5794F88-BF50-75E6-1364-F08BBCADA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580" y="1704953"/>
            <a:ext cx="6144358" cy="436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141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building&#10;&#10;Description automatically generated">
            <a:extLst>
              <a:ext uri="{FF2B5EF4-FFF2-40B4-BE49-F238E27FC236}">
                <a16:creationId xmlns:a16="http://schemas.microsoft.com/office/drawing/2014/main" id="{201D8AE6-57CA-2C7B-6D29-2FC28932F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695" y="2019718"/>
            <a:ext cx="7029010" cy="352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349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B270B2-199D-2289-6E27-E964C19E5CB0}"/>
              </a:ext>
            </a:extLst>
          </p:cNvPr>
          <p:cNvSpPr txBox="1"/>
          <p:nvPr/>
        </p:nvSpPr>
        <p:spPr>
          <a:xfrm>
            <a:off x="539261" y="538761"/>
            <a:ext cx="436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Criterios de Implantación 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pic>
        <p:nvPicPr>
          <p:cNvPr id="4" name="Picture 3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D6349AAA-B5C8-2080-0C0E-6CB2221479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35" y="1413696"/>
            <a:ext cx="2662813" cy="1617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DFDBA1-C69C-91F7-2B1F-7E69594B4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013" y="1413696"/>
            <a:ext cx="1795200" cy="17818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D2F0B1-63FA-AC70-B7F9-FAC4BDAF71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253" y="4481861"/>
            <a:ext cx="2162175" cy="18764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9E42F6-0D30-B69B-042B-C1FFF8092A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4000" y="4553299"/>
            <a:ext cx="2457450" cy="17335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C7BA14-0AA4-CA82-8E3A-733684CE6B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5272" y="1413696"/>
            <a:ext cx="1752600" cy="15811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28E9793-D8BB-10B8-ED02-FE81D54221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2886" y="4111836"/>
            <a:ext cx="2861583" cy="2175013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982CD0FF-32E0-975C-C70D-3D564ECF9F82}"/>
              </a:ext>
            </a:extLst>
          </p:cNvPr>
          <p:cNvSpPr/>
          <p:nvPr/>
        </p:nvSpPr>
        <p:spPr>
          <a:xfrm>
            <a:off x="2948980" y="5293322"/>
            <a:ext cx="344781" cy="326806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24770B00-94B9-766E-51C1-75432AEC9021}"/>
              </a:ext>
            </a:extLst>
          </p:cNvPr>
          <p:cNvSpPr/>
          <p:nvPr/>
        </p:nvSpPr>
        <p:spPr>
          <a:xfrm>
            <a:off x="5984530" y="5293322"/>
            <a:ext cx="344781" cy="326806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53F8FB7-4736-26D7-16D1-BFF34665E7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5328" y="6439924"/>
            <a:ext cx="1726642" cy="101919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EAEB378-C5D6-D08D-105A-4C118A9D1EE7}"/>
              </a:ext>
            </a:extLst>
          </p:cNvPr>
          <p:cNvSpPr txBox="1"/>
          <p:nvPr/>
        </p:nvSpPr>
        <p:spPr>
          <a:xfrm>
            <a:off x="422030" y="3362597"/>
            <a:ext cx="2954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Caja solida (actividades) introspectivas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Perímetro permeable de transición 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2C9329-72AC-8F2C-7A46-D8E0AAB2E0C5}"/>
              </a:ext>
            </a:extLst>
          </p:cNvPr>
          <p:cNvSpPr txBox="1"/>
          <p:nvPr/>
        </p:nvSpPr>
        <p:spPr>
          <a:xfrm>
            <a:off x="3727943" y="3348957"/>
            <a:ext cx="1939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Contraste llenos y vacíos 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313EB0-C9A3-91E8-633F-86DD956E25DB}"/>
              </a:ext>
            </a:extLst>
          </p:cNvPr>
          <p:cNvSpPr txBox="1"/>
          <p:nvPr/>
        </p:nvSpPr>
        <p:spPr>
          <a:xfrm>
            <a:off x="6552885" y="3316430"/>
            <a:ext cx="23399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Relación perfil urbano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Relación con la ciudad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132AC2-E088-8F9B-CBED-95F9878AF594}"/>
              </a:ext>
            </a:extLst>
          </p:cNvPr>
          <p:cNvSpPr txBox="1"/>
          <p:nvPr/>
        </p:nvSpPr>
        <p:spPr>
          <a:xfrm>
            <a:off x="782100" y="6580191"/>
            <a:ext cx="1939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Contenedores de actividades cubiertas y al aire libre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B91DDD-05FC-1432-1AA1-02C5632EA17D}"/>
              </a:ext>
            </a:extLst>
          </p:cNvPr>
          <p:cNvSpPr txBox="1"/>
          <p:nvPr/>
        </p:nvSpPr>
        <p:spPr>
          <a:xfrm>
            <a:off x="3888714" y="6439924"/>
            <a:ext cx="1939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Relación morfológica con el terreno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Relación espacial </a:t>
            </a:r>
            <a:endParaRPr lang="es-EC" sz="1400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3253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F7134B-1A05-A549-431F-C0CC9F07F1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62" r="3596"/>
          <a:stretch/>
        </p:blipFill>
        <p:spPr>
          <a:xfrm>
            <a:off x="0" y="1296237"/>
            <a:ext cx="10022079" cy="48000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BA7211-9444-6092-A452-28439EB380BC}"/>
              </a:ext>
            </a:extLst>
          </p:cNvPr>
          <p:cNvSpPr txBox="1"/>
          <p:nvPr/>
        </p:nvSpPr>
        <p:spPr>
          <a:xfrm>
            <a:off x="539261" y="538761"/>
            <a:ext cx="436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Vacíos  estructurantes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C00840-0674-9D7A-7167-A92CCC3F4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35" y="6320305"/>
            <a:ext cx="9877530" cy="77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2062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1AA73F4-8917-A481-D4B1-5AEB60AF1493}"/>
              </a:ext>
            </a:extLst>
          </p:cNvPr>
          <p:cNvSpPr txBox="1"/>
          <p:nvPr/>
        </p:nvSpPr>
        <p:spPr>
          <a:xfrm>
            <a:off x="7154426" y="5221982"/>
            <a:ext cx="1537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Teatro: 493,40m2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DDFC5E-F768-0491-E082-5B54B2D9F28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16580" y="1824296"/>
            <a:ext cx="7611626" cy="428458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972A370-AAA7-E5C4-0F2A-BC110FB4D994}"/>
              </a:ext>
            </a:extLst>
          </p:cNvPr>
          <p:cNvCxnSpPr>
            <a:cxnSpLocks/>
          </p:cNvCxnSpPr>
          <p:nvPr/>
        </p:nvCxnSpPr>
        <p:spPr>
          <a:xfrm>
            <a:off x="3949002" y="5375869"/>
            <a:ext cx="3205424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45FB95A-9FC4-4157-2376-AF9765206991}"/>
              </a:ext>
            </a:extLst>
          </p:cNvPr>
          <p:cNvCxnSpPr>
            <a:cxnSpLocks/>
          </p:cNvCxnSpPr>
          <p:nvPr/>
        </p:nvCxnSpPr>
        <p:spPr>
          <a:xfrm>
            <a:off x="6121121" y="6446763"/>
            <a:ext cx="1033305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3B27D64-82D1-6DFF-109B-D15277B49274}"/>
              </a:ext>
            </a:extLst>
          </p:cNvPr>
          <p:cNvCxnSpPr>
            <a:cxnSpLocks/>
          </p:cNvCxnSpPr>
          <p:nvPr/>
        </p:nvCxnSpPr>
        <p:spPr>
          <a:xfrm>
            <a:off x="5144424" y="5730911"/>
            <a:ext cx="2010002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6AC0055-906E-4CF9-A213-D19B416E13A2}"/>
              </a:ext>
            </a:extLst>
          </p:cNvPr>
          <p:cNvCxnSpPr>
            <a:cxnSpLocks/>
          </p:cNvCxnSpPr>
          <p:nvPr/>
        </p:nvCxnSpPr>
        <p:spPr>
          <a:xfrm>
            <a:off x="4627771" y="6013940"/>
            <a:ext cx="2526655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A5D9B73-6438-C689-96E4-6506CAFF5E2D}"/>
              </a:ext>
            </a:extLst>
          </p:cNvPr>
          <p:cNvSpPr txBox="1"/>
          <p:nvPr/>
        </p:nvSpPr>
        <p:spPr>
          <a:xfrm>
            <a:off x="7154426" y="5581210"/>
            <a:ext cx="1757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Boletería: 11,40m2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634451-AA43-14E1-EB13-00EB8F6EDA42}"/>
              </a:ext>
            </a:extLst>
          </p:cNvPr>
          <p:cNvSpPr txBox="1"/>
          <p:nvPr/>
        </p:nvSpPr>
        <p:spPr>
          <a:xfrm>
            <a:off x="7154426" y="5884799"/>
            <a:ext cx="1757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Hall: 694,90m2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73BC6-00BD-CB44-C3D2-BE794C87725C}"/>
              </a:ext>
            </a:extLst>
          </p:cNvPr>
          <p:cNvSpPr txBox="1"/>
          <p:nvPr/>
        </p:nvSpPr>
        <p:spPr>
          <a:xfrm>
            <a:off x="7154425" y="6292874"/>
            <a:ext cx="2080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Primera planta: 315,36m2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57F2037-C4D7-C0D5-7080-A0B134B28E10}"/>
              </a:ext>
            </a:extLst>
          </p:cNvPr>
          <p:cNvCxnSpPr>
            <a:cxnSpLocks/>
          </p:cNvCxnSpPr>
          <p:nvPr/>
        </p:nvCxnSpPr>
        <p:spPr>
          <a:xfrm>
            <a:off x="4210259" y="5055997"/>
            <a:ext cx="2944167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9D4E9A4-85B7-56E5-7C73-5162BF79BC09}"/>
              </a:ext>
            </a:extLst>
          </p:cNvPr>
          <p:cNvSpPr txBox="1"/>
          <p:nvPr/>
        </p:nvSpPr>
        <p:spPr>
          <a:xfrm>
            <a:off x="7154426" y="4910671"/>
            <a:ext cx="237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Local comercial: 41,90m2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F11E1F2-4070-0A63-5423-DCE8B0919318}"/>
              </a:ext>
            </a:extLst>
          </p:cNvPr>
          <p:cNvCxnSpPr>
            <a:cxnSpLocks/>
          </p:cNvCxnSpPr>
          <p:nvPr/>
        </p:nvCxnSpPr>
        <p:spPr>
          <a:xfrm>
            <a:off x="3590531" y="7341998"/>
            <a:ext cx="3563895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3BE8F43-6F94-B978-35EC-61D9A5BFCC63}"/>
              </a:ext>
            </a:extLst>
          </p:cNvPr>
          <p:cNvSpPr txBox="1"/>
          <p:nvPr/>
        </p:nvSpPr>
        <p:spPr>
          <a:xfrm>
            <a:off x="7154426" y="7188109"/>
            <a:ext cx="1868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Baños: 24,40m2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EB9DDAA-2364-5E4E-354B-9B9B9DB2C2B6}"/>
              </a:ext>
            </a:extLst>
          </p:cNvPr>
          <p:cNvCxnSpPr>
            <a:cxnSpLocks/>
          </p:cNvCxnSpPr>
          <p:nvPr/>
        </p:nvCxnSpPr>
        <p:spPr>
          <a:xfrm>
            <a:off x="3506875" y="7002029"/>
            <a:ext cx="3647551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14F18D4-AC41-E2F8-DA6F-5E1FF1C9EBE7}"/>
              </a:ext>
            </a:extLst>
          </p:cNvPr>
          <p:cNvSpPr txBox="1"/>
          <p:nvPr/>
        </p:nvSpPr>
        <p:spPr>
          <a:xfrm>
            <a:off x="7154424" y="6830646"/>
            <a:ext cx="2080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Bodega Teatro: 121,70m2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FFA1139-4260-2E21-28FF-9AEDDFC24BC0}"/>
              </a:ext>
            </a:extLst>
          </p:cNvPr>
          <p:cNvCxnSpPr>
            <a:cxnSpLocks/>
          </p:cNvCxnSpPr>
          <p:nvPr/>
        </p:nvCxnSpPr>
        <p:spPr>
          <a:xfrm>
            <a:off x="4210259" y="4079543"/>
            <a:ext cx="2944167" cy="40657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6A1B491-F87B-CB26-4E3F-82EAB28F2F1D}"/>
              </a:ext>
            </a:extLst>
          </p:cNvPr>
          <p:cNvCxnSpPr>
            <a:cxnSpLocks/>
          </p:cNvCxnSpPr>
          <p:nvPr/>
        </p:nvCxnSpPr>
        <p:spPr>
          <a:xfrm>
            <a:off x="3376246" y="3819401"/>
            <a:ext cx="3753058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BFA4017-C99E-690E-7D98-8CA5B33B51C2}"/>
              </a:ext>
            </a:extLst>
          </p:cNvPr>
          <p:cNvCxnSpPr>
            <a:cxnSpLocks/>
          </p:cNvCxnSpPr>
          <p:nvPr/>
        </p:nvCxnSpPr>
        <p:spPr>
          <a:xfrm>
            <a:off x="3114989" y="3499529"/>
            <a:ext cx="4014315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0890D85-799D-F230-D15E-8D59FF5CD470}"/>
              </a:ext>
            </a:extLst>
          </p:cNvPr>
          <p:cNvCxnSpPr>
            <a:cxnSpLocks/>
          </p:cNvCxnSpPr>
          <p:nvPr/>
        </p:nvCxnSpPr>
        <p:spPr>
          <a:xfrm>
            <a:off x="3823133" y="2891977"/>
            <a:ext cx="333605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1DB7BB-6B60-94E5-AAF9-25F394FAA136}"/>
              </a:ext>
            </a:extLst>
          </p:cNvPr>
          <p:cNvSpPr txBox="1"/>
          <p:nvPr/>
        </p:nvSpPr>
        <p:spPr>
          <a:xfrm>
            <a:off x="7154426" y="3987485"/>
            <a:ext cx="237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Cafetería: 220,07m2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B16A83C-BAF4-22F6-851A-C280EDCA1EF9}"/>
              </a:ext>
            </a:extLst>
          </p:cNvPr>
          <p:cNvSpPr txBox="1"/>
          <p:nvPr/>
        </p:nvSpPr>
        <p:spPr>
          <a:xfrm>
            <a:off x="7154426" y="3667097"/>
            <a:ext cx="237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Auditorio: 146,70m2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8E9396-F01E-4369-6270-C4C78CB6CAA5}"/>
              </a:ext>
            </a:extLst>
          </p:cNvPr>
          <p:cNvSpPr txBox="1"/>
          <p:nvPr/>
        </p:nvSpPr>
        <p:spPr>
          <a:xfrm>
            <a:off x="7159183" y="3338201"/>
            <a:ext cx="2656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Saló de uso múltiple: 216,30m2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89C1372-5C52-FE46-BE61-0D48F9447D79}"/>
              </a:ext>
            </a:extLst>
          </p:cNvPr>
          <p:cNvSpPr txBox="1"/>
          <p:nvPr/>
        </p:nvSpPr>
        <p:spPr>
          <a:xfrm>
            <a:off x="7159183" y="2744507"/>
            <a:ext cx="2656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Zona de lectura y estar: 110,80m2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8D33637-2E7D-B283-7883-1C4BA2E5BA8D}"/>
              </a:ext>
            </a:extLst>
          </p:cNvPr>
          <p:cNvCxnSpPr>
            <a:cxnSpLocks/>
          </p:cNvCxnSpPr>
          <p:nvPr/>
        </p:nvCxnSpPr>
        <p:spPr>
          <a:xfrm>
            <a:off x="4401178" y="3217114"/>
            <a:ext cx="2753246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487E3AFD-9DDF-2411-C961-5C1FD31D648A}"/>
              </a:ext>
            </a:extLst>
          </p:cNvPr>
          <p:cNvSpPr txBox="1"/>
          <p:nvPr/>
        </p:nvSpPr>
        <p:spPr>
          <a:xfrm>
            <a:off x="7159183" y="3063226"/>
            <a:ext cx="2656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Platea: 135,40m2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97166A7-9D0A-965B-AF72-240EC1E4A990}"/>
              </a:ext>
            </a:extLst>
          </p:cNvPr>
          <p:cNvCxnSpPr>
            <a:cxnSpLocks/>
          </p:cNvCxnSpPr>
          <p:nvPr/>
        </p:nvCxnSpPr>
        <p:spPr>
          <a:xfrm>
            <a:off x="6229978" y="4499023"/>
            <a:ext cx="924446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B8AC31F5-4355-A893-41FF-14CD2FD3B24C}"/>
              </a:ext>
            </a:extLst>
          </p:cNvPr>
          <p:cNvSpPr txBox="1"/>
          <p:nvPr/>
        </p:nvSpPr>
        <p:spPr>
          <a:xfrm>
            <a:off x="7154423" y="4345134"/>
            <a:ext cx="237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Patio de comidas: 205,36m2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5F22580-EAA9-08FF-ED13-A3ACE2CAED48}"/>
              </a:ext>
            </a:extLst>
          </p:cNvPr>
          <p:cNvCxnSpPr>
            <a:cxnSpLocks/>
          </p:cNvCxnSpPr>
          <p:nvPr/>
        </p:nvCxnSpPr>
        <p:spPr>
          <a:xfrm>
            <a:off x="4210259" y="1639531"/>
            <a:ext cx="2889166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302B607-A54B-2B5A-09BC-8DAF120A804D}"/>
              </a:ext>
            </a:extLst>
          </p:cNvPr>
          <p:cNvCxnSpPr>
            <a:cxnSpLocks/>
          </p:cNvCxnSpPr>
          <p:nvPr/>
        </p:nvCxnSpPr>
        <p:spPr>
          <a:xfrm>
            <a:off x="4401178" y="1319659"/>
            <a:ext cx="2698247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14D3C05-508E-C444-3CBB-D8CF9528644F}"/>
              </a:ext>
            </a:extLst>
          </p:cNvPr>
          <p:cNvCxnSpPr>
            <a:cxnSpLocks/>
          </p:cNvCxnSpPr>
          <p:nvPr/>
        </p:nvCxnSpPr>
        <p:spPr>
          <a:xfrm>
            <a:off x="4401178" y="712107"/>
            <a:ext cx="2728126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3102D53C-91AC-6764-3CEA-2E24118EE605}"/>
              </a:ext>
            </a:extLst>
          </p:cNvPr>
          <p:cNvSpPr txBox="1"/>
          <p:nvPr/>
        </p:nvSpPr>
        <p:spPr>
          <a:xfrm>
            <a:off x="7124547" y="1487227"/>
            <a:ext cx="237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Huertos verticales: 258,30m2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E52EB55-BD81-8C92-32D8-E67E7DC14DF0}"/>
              </a:ext>
            </a:extLst>
          </p:cNvPr>
          <p:cNvSpPr txBox="1"/>
          <p:nvPr/>
        </p:nvSpPr>
        <p:spPr>
          <a:xfrm>
            <a:off x="7129304" y="1158331"/>
            <a:ext cx="2656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Saló de uso múltiple: 216,30m2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E3F9EE4-18FC-0969-FE61-DDE906E06467}"/>
              </a:ext>
            </a:extLst>
          </p:cNvPr>
          <p:cNvSpPr txBox="1"/>
          <p:nvPr/>
        </p:nvSpPr>
        <p:spPr>
          <a:xfrm>
            <a:off x="7129304" y="564637"/>
            <a:ext cx="2656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Salón de uso múltiple: 135,40m2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5B1F7A29-2E01-180D-1430-606F5A31A0CA}"/>
              </a:ext>
            </a:extLst>
          </p:cNvPr>
          <p:cNvCxnSpPr>
            <a:cxnSpLocks/>
          </p:cNvCxnSpPr>
          <p:nvPr/>
        </p:nvCxnSpPr>
        <p:spPr>
          <a:xfrm>
            <a:off x="3195376" y="1037244"/>
            <a:ext cx="3929169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2F73DFD4-7FA2-2BB1-858D-335C0AD65AB7}"/>
              </a:ext>
            </a:extLst>
          </p:cNvPr>
          <p:cNvSpPr txBox="1"/>
          <p:nvPr/>
        </p:nvSpPr>
        <p:spPr>
          <a:xfrm>
            <a:off x="7129304" y="883356"/>
            <a:ext cx="2656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Paneles solares: 216,30m2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FD8D8FEE-3892-0491-0690-33258E4871A1}"/>
              </a:ext>
            </a:extLst>
          </p:cNvPr>
          <p:cNvCxnSpPr>
            <a:cxnSpLocks/>
          </p:cNvCxnSpPr>
          <p:nvPr/>
        </p:nvCxnSpPr>
        <p:spPr>
          <a:xfrm>
            <a:off x="6200102" y="2147255"/>
            <a:ext cx="924446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C5BFEDC-E7EE-5D42-4A5B-8203F2600C6E}"/>
              </a:ext>
            </a:extLst>
          </p:cNvPr>
          <p:cNvSpPr txBox="1"/>
          <p:nvPr/>
        </p:nvSpPr>
        <p:spPr>
          <a:xfrm>
            <a:off x="7124547" y="1993366"/>
            <a:ext cx="237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 Terraza inaccesible: 315,36m2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98CF652-A7DB-2F0A-C5EA-BE5D63E1B860}"/>
              </a:ext>
            </a:extLst>
          </p:cNvPr>
          <p:cNvSpPr txBox="1"/>
          <p:nvPr/>
        </p:nvSpPr>
        <p:spPr>
          <a:xfrm>
            <a:off x="438010" y="6013940"/>
            <a:ext cx="17620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>
                <a:latin typeface="Swis721 Cn BT" panose="020B0506020202030204" pitchFamily="34" charset="0"/>
              </a:rPr>
              <a:t>PLANTA BAJA Y SUBPISO:</a:t>
            </a:r>
          </a:p>
          <a:p>
            <a:pPr algn="ctr"/>
            <a:r>
              <a:rPr lang="es-MX" sz="1400" dirty="0">
                <a:latin typeface="Swis721 Cn BT" panose="020B0506020202030204" pitchFamily="34" charset="0"/>
              </a:rPr>
              <a:t> 2.363,40m2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2DDABF9-DF45-F528-8741-F2AC0A61ED07}"/>
              </a:ext>
            </a:extLst>
          </p:cNvPr>
          <p:cNvSpPr txBox="1"/>
          <p:nvPr/>
        </p:nvSpPr>
        <p:spPr>
          <a:xfrm>
            <a:off x="438009" y="3357084"/>
            <a:ext cx="1762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>
                <a:latin typeface="Swis721 Cn BT" panose="020B0506020202030204" pitchFamily="34" charset="0"/>
              </a:rPr>
              <a:t>SEGUNDO PISO:</a:t>
            </a:r>
          </a:p>
          <a:p>
            <a:pPr algn="ctr"/>
            <a:r>
              <a:rPr lang="es-MX" sz="1400" dirty="0">
                <a:latin typeface="Swis721 Cn BT" panose="020B0506020202030204" pitchFamily="34" charset="0"/>
              </a:rPr>
              <a:t> 1434,77m2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EC6C986-38F6-2B1E-FE48-C7CFF4BD4184}"/>
              </a:ext>
            </a:extLst>
          </p:cNvPr>
          <p:cNvSpPr txBox="1"/>
          <p:nvPr/>
        </p:nvSpPr>
        <p:spPr>
          <a:xfrm>
            <a:off x="438009" y="961838"/>
            <a:ext cx="1762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>
                <a:latin typeface="Swis721 Cn BT" panose="020B0506020202030204" pitchFamily="34" charset="0"/>
              </a:rPr>
              <a:t>TERCERO PISO:</a:t>
            </a:r>
          </a:p>
          <a:p>
            <a:pPr algn="ctr"/>
            <a:r>
              <a:rPr lang="es-MX" sz="1400" dirty="0">
                <a:latin typeface="Swis721 Cn BT" panose="020B0506020202030204" pitchFamily="34" charset="0"/>
              </a:rPr>
              <a:t> 1434,77m2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CD465E6-6F88-B054-C139-09AAA071B158}"/>
              </a:ext>
            </a:extLst>
          </p:cNvPr>
          <p:cNvSpPr txBox="1"/>
          <p:nvPr/>
        </p:nvSpPr>
        <p:spPr>
          <a:xfrm>
            <a:off x="438009" y="274511"/>
            <a:ext cx="3043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Programa Arquitectónico </a:t>
            </a:r>
            <a:endParaRPr lang="es-EC" sz="2000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5218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257" y="0"/>
            <a:ext cx="10055885" cy="777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map of a city&#10;&#10;Description automatically generated">
            <a:extLst>
              <a:ext uri="{FF2B5EF4-FFF2-40B4-BE49-F238E27FC236}">
                <a16:creationId xmlns:a16="http://schemas.microsoft.com/office/drawing/2014/main" id="{5DEDFDD8-0A11-C169-F4AD-3BF8F7ADF5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67"/>
          <a:stretch/>
        </p:blipFill>
        <p:spPr>
          <a:xfrm>
            <a:off x="20" y="1452"/>
            <a:ext cx="10058380" cy="777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4860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159929-2AB4-A0EA-C6B3-2D147DE58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25137"/>
            <a:ext cx="9686611" cy="17687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C6E0B9-CB19-1456-95ED-59B45C4C6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639" y="591245"/>
            <a:ext cx="2498388" cy="16560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C78460-DCA5-1ED6-3B52-40C637A51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320" y="3054229"/>
            <a:ext cx="2404336" cy="17687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92F719-8C81-ABE5-28E9-0DC0CF48AA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5626" y="512466"/>
            <a:ext cx="2019408" cy="19575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7C19B8-C066-A0CF-BC23-4423E15135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5738" y="2736069"/>
            <a:ext cx="1439076" cy="24050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675B1E0-F942-4E55-23BD-FF3C559BF9C9}"/>
              </a:ext>
            </a:extLst>
          </p:cNvPr>
          <p:cNvSpPr txBox="1"/>
          <p:nvPr/>
        </p:nvSpPr>
        <p:spPr>
          <a:xfrm>
            <a:off x="2959291" y="890714"/>
            <a:ext cx="22256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Generar un espacio de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estancia, integrador con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actividades de permanencia,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uso del espacio,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buscando el encuentro.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09E19F-D455-38D0-9F5E-E53DFDA6A055}"/>
              </a:ext>
            </a:extLst>
          </p:cNvPr>
          <p:cNvSpPr txBox="1"/>
          <p:nvPr/>
        </p:nvSpPr>
        <p:spPr>
          <a:xfrm>
            <a:off x="7561438" y="908896"/>
            <a:ext cx="22256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Generar un espacio de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estancia con actividades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y encuentro.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19C27F-E55C-9905-9288-2E419351EA5B}"/>
              </a:ext>
            </a:extLst>
          </p:cNvPr>
          <p:cNvSpPr txBox="1"/>
          <p:nvPr/>
        </p:nvSpPr>
        <p:spPr>
          <a:xfrm>
            <a:off x="3063456" y="3353808"/>
            <a:ext cx="22256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Activar la plaza con un tratamiento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de piso que invite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a ingresar al lugar, acompañado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de la sombra un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elemento vegetal en altura.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713238-EB14-9CD2-ADE6-123D5BD0E00A}"/>
              </a:ext>
            </a:extLst>
          </p:cNvPr>
          <p:cNvSpPr txBox="1"/>
          <p:nvPr/>
        </p:nvSpPr>
        <p:spPr>
          <a:xfrm>
            <a:off x="7561438" y="3353808"/>
            <a:ext cx="22256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Conectar con una gran plaza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el área con actividades culturales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públicas, el parque,</a:t>
            </a:r>
          </a:p>
          <a:p>
            <a:r>
              <a:rPr lang="es-MX" sz="1400" dirty="0">
                <a:latin typeface="Swis721 Cn BT" panose="020B0506020202030204" pitchFamily="34" charset="0"/>
              </a:rPr>
              <a:t>calles y sus </a:t>
            </a:r>
            <a:r>
              <a:rPr lang="es-MX" sz="1400" dirty="0" err="1">
                <a:latin typeface="Swis721 Cn BT" panose="020B0506020202030204" pitchFamily="34" charset="0"/>
              </a:rPr>
              <a:t>caminerias</a:t>
            </a:r>
            <a:r>
              <a:rPr lang="es-MX" sz="1400" dirty="0">
                <a:latin typeface="Swis721 Cn BT" panose="020B0506020202030204" pitchFamily="34" charset="0"/>
              </a:rPr>
              <a:t>.</a:t>
            </a:r>
            <a:endParaRPr lang="es-EC" sz="1400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66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DF0625-FA3B-BBF2-C722-89D2D24422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47" t="-1" r="18395" b="14434"/>
          <a:stretch/>
        </p:blipFill>
        <p:spPr>
          <a:xfrm>
            <a:off x="365937" y="1145287"/>
            <a:ext cx="7646428" cy="50909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E78FCFE-AC42-2A59-995B-92A8567546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676" t="647" r="-319" b="-647"/>
          <a:stretch/>
        </p:blipFill>
        <p:spPr>
          <a:xfrm>
            <a:off x="8012365" y="1215850"/>
            <a:ext cx="1638110" cy="591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6196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C0C6BEC-54E2-2370-02C1-95AB5E585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51775"/>
            <a:ext cx="10058400" cy="30773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FBFBD05-427E-D99B-343D-6A19AF36F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348" y="1687790"/>
            <a:ext cx="7678927" cy="14104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49FEFC-9171-8AD1-3DCB-BC05A50A7E25}"/>
              </a:ext>
            </a:extLst>
          </p:cNvPr>
          <p:cNvSpPr txBox="1"/>
          <p:nvPr/>
        </p:nvSpPr>
        <p:spPr>
          <a:xfrm>
            <a:off x="539261" y="538761"/>
            <a:ext cx="5148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Humedal Artificial y Recolección del agua lluvia</a:t>
            </a:r>
            <a:endParaRPr lang="es-EC" sz="2000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051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661ADA9-FCE4-ADE7-7B22-1472223FC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65" y="320918"/>
            <a:ext cx="9386069" cy="713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147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in a large room&#10;&#10;Description automatically generated">
            <a:extLst>
              <a:ext uri="{FF2B5EF4-FFF2-40B4-BE49-F238E27FC236}">
                <a16:creationId xmlns:a16="http://schemas.microsoft.com/office/drawing/2014/main" id="{5F081583-80FD-EE1D-693A-8B94A16C697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837160"/>
              </a:clrFrom>
              <a:clrTo>
                <a:srgbClr val="83716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colorTemperature colorTemp="5900"/>
                    </a14:imgEffect>
                    <a14:imgEffect>
                      <a14:saturation sat="10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082" y="1109168"/>
            <a:ext cx="5930236" cy="555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834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a city&#10;&#10;Description automatically generated">
            <a:extLst>
              <a:ext uri="{FF2B5EF4-FFF2-40B4-BE49-F238E27FC236}">
                <a16:creationId xmlns:a16="http://schemas.microsoft.com/office/drawing/2014/main" id="{A7AA1226-E647-D85E-B3E2-B1E589D5E0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5" t="7815" r="22454" b="20261"/>
          <a:stretch/>
        </p:blipFill>
        <p:spPr>
          <a:xfrm>
            <a:off x="0" y="-142276"/>
            <a:ext cx="10058400" cy="782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798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FB347C2-A807-67FA-5556-F222C9D726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575" b="691"/>
          <a:stretch/>
        </p:blipFill>
        <p:spPr>
          <a:xfrm>
            <a:off x="984738" y="0"/>
            <a:ext cx="9043848" cy="7822608"/>
          </a:xfrm>
          <a:prstGeom prst="rect">
            <a:avLst/>
          </a:prstGeom>
        </p:spPr>
      </p:pic>
      <p:pic>
        <p:nvPicPr>
          <p:cNvPr id="3" name="Picture 2" descr="A diagram of a building&#10;&#10;Description automatically generated">
            <a:extLst>
              <a:ext uri="{FF2B5EF4-FFF2-40B4-BE49-F238E27FC236}">
                <a16:creationId xmlns:a16="http://schemas.microsoft.com/office/drawing/2014/main" id="{318B19BF-7C06-A0D2-F8B2-95D99E60F4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88" y="268039"/>
            <a:ext cx="2085962" cy="250530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570BD1-0E39-64EC-31C1-589291BBB993}"/>
              </a:ext>
            </a:extLst>
          </p:cNvPr>
          <p:cNvSpPr/>
          <p:nvPr/>
        </p:nvSpPr>
        <p:spPr>
          <a:xfrm>
            <a:off x="170821" y="2351314"/>
            <a:ext cx="1256046" cy="532563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572966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large auditorium with rows of seats&#10;&#10;Description automatically generated">
            <a:extLst>
              <a:ext uri="{FF2B5EF4-FFF2-40B4-BE49-F238E27FC236}">
                <a16:creationId xmlns:a16="http://schemas.microsoft.com/office/drawing/2014/main" id="{2FEAEE8D-D46C-DA76-1E08-0282A05236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381" y="2341267"/>
            <a:ext cx="4712136" cy="3104940"/>
          </a:xfrm>
          <a:prstGeom prst="rect">
            <a:avLst/>
          </a:prstGeom>
        </p:spPr>
      </p:pic>
      <p:pic>
        <p:nvPicPr>
          <p:cNvPr id="7" name="Picture 6" descr="A person standing in front of a stage with people sitting in chairs&#10;&#10;Description automatically generated">
            <a:extLst>
              <a:ext uri="{FF2B5EF4-FFF2-40B4-BE49-F238E27FC236}">
                <a16:creationId xmlns:a16="http://schemas.microsoft.com/office/drawing/2014/main" id="{906F38A9-52E6-490B-C888-D4E2A38CA9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83" y="2333730"/>
            <a:ext cx="4623050" cy="31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0153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E9BE570-48C0-1F9B-E138-9B67E91BC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9629"/>
            <a:ext cx="10058400" cy="38531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021E4DA-D565-B0F8-439C-0DAB58BA3502}"/>
              </a:ext>
            </a:extLst>
          </p:cNvPr>
          <p:cNvSpPr/>
          <p:nvPr/>
        </p:nvSpPr>
        <p:spPr>
          <a:xfrm>
            <a:off x="0" y="5812770"/>
            <a:ext cx="10058400" cy="1959630"/>
          </a:xfrm>
          <a:prstGeom prst="rect">
            <a:avLst/>
          </a:prstGeom>
          <a:solidFill>
            <a:srgbClr val="30302F"/>
          </a:solidFill>
          <a:ln>
            <a:solidFill>
              <a:srgbClr val="3030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494421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F2E3A3-6F30-4342-C450-1B7411BC7E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71" y="287798"/>
            <a:ext cx="9261257" cy="719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2925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D4B5EE-4F13-BB85-16C9-4E2CAEF763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6229" y="2363768"/>
            <a:ext cx="4325674" cy="27978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88F980-37FF-EC85-CCD5-EB145ECE9E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600"/>
                    </a14:imgEffect>
                    <a14:imgEffect>
                      <a14:saturation sat="4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74098" y="2363768"/>
            <a:ext cx="5058073" cy="284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292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836E2F5-0B06-32E9-4399-ADD157C0FA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96"/>
          <a:stretch/>
        </p:blipFill>
        <p:spPr>
          <a:xfrm>
            <a:off x="11780" y="1939304"/>
            <a:ext cx="10046620" cy="405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870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E5A3AAA-7A37-9A33-B112-630C151E9E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096" r="50196"/>
          <a:stretch/>
        </p:blipFill>
        <p:spPr>
          <a:xfrm>
            <a:off x="152250" y="1673016"/>
            <a:ext cx="5117041" cy="55606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9C1F39-1050-D013-EEBB-923047E1453B}"/>
              </a:ext>
            </a:extLst>
          </p:cNvPr>
          <p:cNvSpPr txBox="1"/>
          <p:nvPr/>
        </p:nvSpPr>
        <p:spPr>
          <a:xfrm>
            <a:off x="539261" y="538761"/>
            <a:ext cx="436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Hechos Urbanos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E59C66-ADC7-EFEF-F41D-EF494EBC09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724" y="1484968"/>
            <a:ext cx="4445509" cy="9878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31852E-55F4-292B-B14B-789190E75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4724" y="2637535"/>
            <a:ext cx="4452882" cy="9878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5C3F1E-9ADA-843D-5CC6-C367D7ACCB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7351" y="3790102"/>
            <a:ext cx="4452882" cy="10264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549752-2A85-9225-7E4D-EC2E7526E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2710" y="4988292"/>
            <a:ext cx="4487523" cy="97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0098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uple of people walking up to a large auditorium&#10;&#10;Description automatically generated">
            <a:extLst>
              <a:ext uri="{FF2B5EF4-FFF2-40B4-BE49-F238E27FC236}">
                <a16:creationId xmlns:a16="http://schemas.microsoft.com/office/drawing/2014/main" id="{4AD79E9B-D27D-5FE2-20F7-43F04B6683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530" y="1738365"/>
            <a:ext cx="6367340" cy="429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2649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04744EF-6220-DABB-933C-A1BF143F6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52" y="338018"/>
            <a:ext cx="9132006" cy="709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1175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people in a room&#10;&#10;Description automatically generated">
            <a:extLst>
              <a:ext uri="{FF2B5EF4-FFF2-40B4-BE49-F238E27FC236}">
                <a16:creationId xmlns:a16="http://schemas.microsoft.com/office/drawing/2014/main" id="{651A5F55-AF24-61F8-51FF-A8FD487806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274" y="1574221"/>
            <a:ext cx="7233851" cy="462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9660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odel of a city&#10;&#10;Description automatically generated">
            <a:extLst>
              <a:ext uri="{FF2B5EF4-FFF2-40B4-BE49-F238E27FC236}">
                <a16:creationId xmlns:a16="http://schemas.microsoft.com/office/drawing/2014/main" id="{944F9974-2BC8-C7AA-B2FF-E0AC63771F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7" t="9270" r="22454" b="20422"/>
          <a:stretch/>
        </p:blipFill>
        <p:spPr>
          <a:xfrm>
            <a:off x="65742" y="98297"/>
            <a:ext cx="9926915" cy="757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1755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at a desk in an office&#10;&#10;Description automatically generated">
            <a:extLst>
              <a:ext uri="{FF2B5EF4-FFF2-40B4-BE49-F238E27FC236}">
                <a16:creationId xmlns:a16="http://schemas.microsoft.com/office/drawing/2014/main" id="{646E1142-1D13-A855-6CA2-2206BCEB7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175" y="307555"/>
            <a:ext cx="5124050" cy="3719422"/>
          </a:xfrm>
          <a:prstGeom prst="rect">
            <a:avLst/>
          </a:prstGeom>
        </p:spPr>
      </p:pic>
      <p:pic>
        <p:nvPicPr>
          <p:cNvPr id="2" name="Picture 1" descr="A group of people in a room&#10;&#10;Description automatically generated">
            <a:extLst>
              <a:ext uri="{FF2B5EF4-FFF2-40B4-BE49-F238E27FC236}">
                <a16:creationId xmlns:a16="http://schemas.microsoft.com/office/drawing/2014/main" id="{E002D3F6-B221-B935-E387-FF7310557E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175" y="4213742"/>
            <a:ext cx="5124050" cy="328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5361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image of a building&#10;&#10;Description automatically generated">
            <a:extLst>
              <a:ext uri="{FF2B5EF4-FFF2-40B4-BE49-F238E27FC236}">
                <a16:creationId xmlns:a16="http://schemas.microsoft.com/office/drawing/2014/main" id="{C1F1AD0B-0302-0089-2142-A1DFC8D84F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7" t="21937" r="12088" b="58592"/>
          <a:stretch/>
        </p:blipFill>
        <p:spPr>
          <a:xfrm>
            <a:off x="0" y="2230734"/>
            <a:ext cx="10266205" cy="268290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0160AF-DC5D-5D54-A58C-E74894DE728D}"/>
              </a:ext>
            </a:extLst>
          </p:cNvPr>
          <p:cNvSpPr/>
          <p:nvPr/>
        </p:nvSpPr>
        <p:spPr>
          <a:xfrm>
            <a:off x="0" y="4742823"/>
            <a:ext cx="10058400" cy="3029578"/>
          </a:xfrm>
          <a:prstGeom prst="rect">
            <a:avLst/>
          </a:prstGeom>
          <a:solidFill>
            <a:srgbClr val="7B7B7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959657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uple of people standing in a library&#10;&#10;Description automatically generated">
            <a:extLst>
              <a:ext uri="{FF2B5EF4-FFF2-40B4-BE49-F238E27FC236}">
                <a16:creationId xmlns:a16="http://schemas.microsoft.com/office/drawing/2014/main" id="{1B6AA631-4BC9-6A27-71D8-0443D2F4B6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12" y="2091868"/>
            <a:ext cx="4683275" cy="3169261"/>
          </a:xfrm>
          <a:prstGeom prst="rect">
            <a:avLst/>
          </a:prstGeom>
        </p:spPr>
      </p:pic>
      <p:pic>
        <p:nvPicPr>
          <p:cNvPr id="6" name="Picture 5" descr="A person sitting on a bench in a room&#10;&#10;Description automatically generated">
            <a:extLst>
              <a:ext uri="{FF2B5EF4-FFF2-40B4-BE49-F238E27FC236}">
                <a16:creationId xmlns:a16="http://schemas.microsoft.com/office/drawing/2014/main" id="{ED34A26C-D98B-B182-F7ED-BF9E7AC5C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949" y="2091868"/>
            <a:ext cx="4502885" cy="316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146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65489AD-3EB1-6E3A-B374-97E8FC29B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6" y="2926149"/>
            <a:ext cx="6358460" cy="469126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1BC1621-B324-8368-0F63-3CC3498C3F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194" y="358361"/>
            <a:ext cx="5150223" cy="352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39537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FFC11C1-7DDF-48E4-3A97-F9D0564E2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21" y="3071611"/>
            <a:ext cx="6423898" cy="45032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428DF7-321F-8492-3D16-C5E59B358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907" y="231112"/>
            <a:ext cx="5273614" cy="37980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F4A4E8-E755-4321-36F3-6DF243995F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822" y="231113"/>
            <a:ext cx="4081392" cy="227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723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5B8922-7D12-8BDC-92A8-D39E28C63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4108"/>
            <a:ext cx="10058400" cy="30998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F966DE7-9072-4F7F-9CF9-90A9FCA15031}"/>
              </a:ext>
            </a:extLst>
          </p:cNvPr>
          <p:cNvSpPr/>
          <p:nvPr/>
        </p:nvSpPr>
        <p:spPr>
          <a:xfrm>
            <a:off x="0" y="4813159"/>
            <a:ext cx="10058400" cy="2959241"/>
          </a:xfrm>
          <a:prstGeom prst="rect">
            <a:avLst/>
          </a:prstGeom>
          <a:solidFill>
            <a:srgbClr val="7B7B7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08913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79A303-08A9-BC6A-2E48-82EA69F10E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57" y="221064"/>
            <a:ext cx="7963926" cy="76719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46DC75-73D6-3205-4F29-70299AEE4DF7}"/>
              </a:ext>
            </a:extLst>
          </p:cNvPr>
          <p:cNvSpPr txBox="1"/>
          <p:nvPr/>
        </p:nvSpPr>
        <p:spPr>
          <a:xfrm>
            <a:off x="7429081" y="6293784"/>
            <a:ext cx="1758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latin typeface="Swis721 Cn BT" panose="020B0506020202030204" pitchFamily="34" charset="0"/>
              </a:rPr>
              <a:t>Contaminación quebrada Shanshayacu</a:t>
            </a:r>
            <a:endParaRPr lang="es-EC" sz="1600" dirty="0">
              <a:latin typeface="Swis721 Cn BT" panose="020B05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51A141-E450-E03C-693A-DDFD9C22AD39}"/>
              </a:ext>
            </a:extLst>
          </p:cNvPr>
          <p:cNvSpPr txBox="1"/>
          <p:nvPr/>
        </p:nvSpPr>
        <p:spPr>
          <a:xfrm>
            <a:off x="8035939" y="528713"/>
            <a:ext cx="1758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latin typeface="Swis721 Cn BT" panose="020B0506020202030204" pitchFamily="34" charset="0"/>
              </a:rPr>
              <a:t>Espacios residuales</a:t>
            </a:r>
          </a:p>
          <a:p>
            <a:r>
              <a:rPr lang="es-MX" sz="1600" dirty="0">
                <a:latin typeface="Swis721 Cn BT" panose="020B0506020202030204" pitchFamily="34" charset="0"/>
              </a:rPr>
              <a:t>Abandono de espacios</a:t>
            </a:r>
            <a:endParaRPr lang="es-EC" sz="1600" dirty="0">
              <a:latin typeface="Swis721 Cn BT" panose="020B0506020202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59938F-8905-41D3-66FF-49DF9C0DA891}"/>
              </a:ext>
            </a:extLst>
          </p:cNvPr>
          <p:cNvSpPr txBox="1"/>
          <p:nvPr/>
        </p:nvSpPr>
        <p:spPr>
          <a:xfrm>
            <a:off x="870857" y="528713"/>
            <a:ext cx="1758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latin typeface="Swis721 Cn BT" panose="020B0506020202030204" pitchFamily="34" charset="0"/>
              </a:rPr>
              <a:t>Movilidad priorizada a los vehículos </a:t>
            </a:r>
            <a:endParaRPr lang="es-EC" sz="1600" dirty="0">
              <a:latin typeface="Swis721 Cn BT" panose="020B0506020202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9784EF-1FB0-1A8E-0966-41FF60F37996}"/>
              </a:ext>
            </a:extLst>
          </p:cNvPr>
          <p:cNvSpPr txBox="1"/>
          <p:nvPr/>
        </p:nvSpPr>
        <p:spPr>
          <a:xfrm>
            <a:off x="626822" y="4489439"/>
            <a:ext cx="1758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latin typeface="Swis721 Cn BT" panose="020B0506020202030204" pitchFamily="34" charset="0"/>
              </a:rPr>
              <a:t>Vendedores ambulantes</a:t>
            </a:r>
            <a:endParaRPr lang="es-EC" sz="1600" dirty="0">
              <a:latin typeface="Swis721 Cn BT" panose="020B0506020202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755C65-EFC7-C7ED-158F-F06980331AC5}"/>
              </a:ext>
            </a:extLst>
          </p:cNvPr>
          <p:cNvSpPr txBox="1"/>
          <p:nvPr/>
        </p:nvSpPr>
        <p:spPr>
          <a:xfrm>
            <a:off x="8308312" y="4567143"/>
            <a:ext cx="1758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latin typeface="Swis721 Cn BT" panose="020B0506020202030204" pitchFamily="34" charset="0"/>
              </a:rPr>
              <a:t>Zonas desoladas</a:t>
            </a:r>
          </a:p>
          <a:p>
            <a:r>
              <a:rPr lang="es-MX" sz="1600" dirty="0">
                <a:latin typeface="Swis721 Cn BT" panose="020B0506020202030204" pitchFamily="34" charset="0"/>
              </a:rPr>
              <a:t>inseguridad</a:t>
            </a:r>
            <a:endParaRPr lang="es-EC" sz="1600" dirty="0">
              <a:latin typeface="Swis721 Cn BT" panose="020B0506020202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954C20-ADD1-1024-4612-A9EE9DD3C440}"/>
              </a:ext>
            </a:extLst>
          </p:cNvPr>
          <p:cNvSpPr txBox="1"/>
          <p:nvPr/>
        </p:nvSpPr>
        <p:spPr>
          <a:xfrm>
            <a:off x="518097" y="6293784"/>
            <a:ext cx="1758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latin typeface="Swis721 Cn BT" panose="020B0506020202030204" pitchFamily="34" charset="0"/>
              </a:rPr>
              <a:t>Descuido de la imagen barrial</a:t>
            </a:r>
            <a:endParaRPr lang="es-EC" sz="1600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9643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CB99BA-E51A-62F3-765D-1783597C58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7" b="2780"/>
          <a:stretch/>
        </p:blipFill>
        <p:spPr>
          <a:xfrm>
            <a:off x="0" y="111038"/>
            <a:ext cx="9531161" cy="766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642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375CC7-F3A7-CB3B-5983-6B022E87D8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084"/>
          <a:stretch/>
        </p:blipFill>
        <p:spPr>
          <a:xfrm rot="16200000">
            <a:off x="3865772" y="1103476"/>
            <a:ext cx="6316226" cy="57454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147C21-41D2-DA30-99BB-9249409AB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960" y="282518"/>
            <a:ext cx="3574420" cy="3716726"/>
          </a:xfrm>
          <a:prstGeom prst="rect">
            <a:avLst/>
          </a:prstGeom>
        </p:spPr>
      </p:pic>
      <p:pic>
        <p:nvPicPr>
          <p:cNvPr id="7" name="Picture 6" descr="A drawing of a wall with holes&#10;&#10;Description automatically generated">
            <a:extLst>
              <a:ext uri="{FF2B5EF4-FFF2-40B4-BE49-F238E27FC236}">
                <a16:creationId xmlns:a16="http://schemas.microsoft.com/office/drawing/2014/main" id="{A54A9EAF-9D35-89B3-ED87-9F015EA478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0"/>
          <a:stretch/>
        </p:blipFill>
        <p:spPr>
          <a:xfrm>
            <a:off x="1083495" y="4160018"/>
            <a:ext cx="2095816" cy="3209284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2DFF50E-3CB6-DB3A-A02F-9ECF3B8E4087}"/>
              </a:ext>
            </a:extLst>
          </p:cNvPr>
          <p:cNvSpPr/>
          <p:nvPr/>
        </p:nvSpPr>
        <p:spPr>
          <a:xfrm>
            <a:off x="3305908" y="522514"/>
            <a:ext cx="683558" cy="3024554"/>
          </a:xfrm>
          <a:custGeom>
            <a:avLst/>
            <a:gdLst>
              <a:gd name="connsiteX0" fmla="*/ 432079 w 683558"/>
              <a:gd name="connsiteY0" fmla="*/ 0 h 3024554"/>
              <a:gd name="connsiteX1" fmla="*/ 0 w 683558"/>
              <a:gd name="connsiteY1" fmla="*/ 341644 h 3024554"/>
              <a:gd name="connsiteX2" fmla="*/ 0 w 683558"/>
              <a:gd name="connsiteY2" fmla="*/ 341644 h 3024554"/>
              <a:gd name="connsiteX3" fmla="*/ 241160 w 683558"/>
              <a:gd name="connsiteY3" fmla="*/ 864159 h 3024554"/>
              <a:gd name="connsiteX4" fmla="*/ 221063 w 683558"/>
              <a:gd name="connsiteY4" fmla="*/ 1356528 h 3024554"/>
              <a:gd name="connsiteX5" fmla="*/ 241160 w 683558"/>
              <a:gd name="connsiteY5" fmla="*/ 1738365 h 3024554"/>
              <a:gd name="connsiteX6" fmla="*/ 452176 w 683558"/>
              <a:gd name="connsiteY6" fmla="*/ 2170444 h 3024554"/>
              <a:gd name="connsiteX7" fmla="*/ 381837 w 683558"/>
              <a:gd name="connsiteY7" fmla="*/ 2471895 h 3024554"/>
              <a:gd name="connsiteX8" fmla="*/ 683288 w 683558"/>
              <a:gd name="connsiteY8" fmla="*/ 2703007 h 3024554"/>
              <a:gd name="connsiteX9" fmla="*/ 321547 w 683558"/>
              <a:gd name="connsiteY9" fmla="*/ 3024554 h 302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3558" h="3024554">
                <a:moveTo>
                  <a:pt x="432079" y="0"/>
                </a:moveTo>
                <a:lnTo>
                  <a:pt x="0" y="341644"/>
                </a:lnTo>
                <a:lnTo>
                  <a:pt x="0" y="341644"/>
                </a:lnTo>
                <a:cubicBezTo>
                  <a:pt x="40193" y="428730"/>
                  <a:pt x="204316" y="695012"/>
                  <a:pt x="241160" y="864159"/>
                </a:cubicBezTo>
                <a:cubicBezTo>
                  <a:pt x="278004" y="1033306"/>
                  <a:pt x="221063" y="1210827"/>
                  <a:pt x="221063" y="1356528"/>
                </a:cubicBezTo>
                <a:cubicBezTo>
                  <a:pt x="221063" y="1502229"/>
                  <a:pt x="202641" y="1602712"/>
                  <a:pt x="241160" y="1738365"/>
                </a:cubicBezTo>
                <a:cubicBezTo>
                  <a:pt x="279679" y="1874018"/>
                  <a:pt x="428730" y="2048189"/>
                  <a:pt x="452176" y="2170444"/>
                </a:cubicBezTo>
                <a:cubicBezTo>
                  <a:pt x="475622" y="2292699"/>
                  <a:pt x="343318" y="2383135"/>
                  <a:pt x="381837" y="2471895"/>
                </a:cubicBezTo>
                <a:cubicBezTo>
                  <a:pt x="420356" y="2560655"/>
                  <a:pt x="693336" y="2610897"/>
                  <a:pt x="683288" y="2703007"/>
                </a:cubicBezTo>
                <a:cubicBezTo>
                  <a:pt x="673240" y="2795117"/>
                  <a:pt x="368439" y="2873829"/>
                  <a:pt x="321547" y="3024554"/>
                </a:cubicBezTo>
              </a:path>
            </a:pathLst>
          </a:custGeom>
          <a:noFill/>
          <a:ln w="38100">
            <a:solidFill>
              <a:schemeClr val="accent1">
                <a:lumMod val="60000"/>
                <a:lumOff val="40000"/>
              </a:schemeClr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7997217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eople walking on a walkway with a dog&#10;&#10;Description automatically generated">
            <a:extLst>
              <a:ext uri="{FF2B5EF4-FFF2-40B4-BE49-F238E27FC236}">
                <a16:creationId xmlns:a16="http://schemas.microsoft.com/office/drawing/2014/main" id="{6E512D6B-EC41-33AA-6E79-57EF03A33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61" y="1215852"/>
            <a:ext cx="7785076" cy="541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003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AAA07A-71BA-9472-945B-2F6D3B51029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873" y="814140"/>
            <a:ext cx="9073885" cy="66126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549311" y="504987"/>
            <a:ext cx="2394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Problemática Territorio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1F99C7-25ED-1B54-7EBE-E4F2885BB4BB}"/>
              </a:ext>
            </a:extLst>
          </p:cNvPr>
          <p:cNvSpPr txBox="1"/>
          <p:nvPr/>
        </p:nvSpPr>
        <p:spPr>
          <a:xfrm>
            <a:off x="7276795" y="5872183"/>
            <a:ext cx="2696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Deterioro de la imagen del paisaje urbano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042123-74DD-C649-A516-7190D5B3F007}"/>
              </a:ext>
            </a:extLst>
          </p:cNvPr>
          <p:cNvSpPr txBox="1"/>
          <p:nvPr/>
        </p:nvSpPr>
        <p:spPr>
          <a:xfrm>
            <a:off x="7253236" y="3755409"/>
            <a:ext cx="2696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Espacio público y áreas verdes insuficientes o en mal estado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3B5FF1-3F7C-90A2-2127-B1B275AC21FE}"/>
              </a:ext>
            </a:extLst>
          </p:cNvPr>
          <p:cNvSpPr txBox="1"/>
          <p:nvPr/>
        </p:nvSpPr>
        <p:spPr>
          <a:xfrm>
            <a:off x="7176311" y="2130198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Heterogeneidad de uso del suelo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DF0513-7754-BE3F-04F6-D14BDE78F83B}"/>
              </a:ext>
            </a:extLst>
          </p:cNvPr>
          <p:cNvSpPr txBox="1"/>
          <p:nvPr/>
        </p:nvSpPr>
        <p:spPr>
          <a:xfrm>
            <a:off x="7276795" y="504987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Fragmentación del tejido urbano</a:t>
            </a:r>
            <a:endParaRPr lang="es-EC" sz="1400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634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FE550241-AAE6-CFC5-0F6C-23ADD1B835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27" y="365274"/>
            <a:ext cx="9581668" cy="70906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539261" y="538761"/>
            <a:ext cx="3711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Problemática Movilidad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2E0BDD4-86D6-CDEC-5042-9448F9C58C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2336" y="1459356"/>
            <a:ext cx="247650" cy="93345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8F6EC4E-5FAC-58E0-3B49-905C9D641D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8628" y="4674745"/>
            <a:ext cx="304800" cy="7048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266726D-ED0C-C22D-EC7F-A1BB8B794BE1}"/>
              </a:ext>
            </a:extLst>
          </p:cNvPr>
          <p:cNvSpPr txBox="1"/>
          <p:nvPr/>
        </p:nvSpPr>
        <p:spPr>
          <a:xfrm>
            <a:off x="729986" y="1370302"/>
            <a:ext cx="1820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Corredor Trole – </a:t>
            </a:r>
            <a:r>
              <a:rPr lang="es-MX" sz="1400" dirty="0" err="1">
                <a:latin typeface="Swis721 Cn BT" panose="020B0506020202030204" pitchFamily="34" charset="0"/>
              </a:rPr>
              <a:t>Ecovía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F11887-29AE-79AB-8676-D4D7465F3915}"/>
              </a:ext>
            </a:extLst>
          </p:cNvPr>
          <p:cNvSpPr txBox="1"/>
          <p:nvPr/>
        </p:nvSpPr>
        <p:spPr>
          <a:xfrm>
            <a:off x="729986" y="1643985"/>
            <a:ext cx="1267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Alimentadores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E235E5-6794-2424-CEF8-7654CB9B614B}"/>
              </a:ext>
            </a:extLst>
          </p:cNvPr>
          <p:cNvSpPr txBox="1"/>
          <p:nvPr/>
        </p:nvSpPr>
        <p:spPr>
          <a:xfrm>
            <a:off x="729986" y="1917670"/>
            <a:ext cx="1036656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Ruta buses 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DDC8A0-77BB-1E6C-F849-791AF4ED2811}"/>
              </a:ext>
            </a:extLst>
          </p:cNvPr>
          <p:cNvSpPr txBox="1"/>
          <p:nvPr/>
        </p:nvSpPr>
        <p:spPr>
          <a:xfrm>
            <a:off x="729986" y="2160034"/>
            <a:ext cx="168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Rutas convencionales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D57864-FF09-015E-DEB0-88F25370E2CF}"/>
              </a:ext>
            </a:extLst>
          </p:cNvPr>
          <p:cNvSpPr txBox="1"/>
          <p:nvPr/>
        </p:nvSpPr>
        <p:spPr>
          <a:xfrm>
            <a:off x="650601" y="4574306"/>
            <a:ext cx="14265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Vías Arteriales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6B86E2-657A-497B-D866-6DC192EB9632}"/>
              </a:ext>
            </a:extLst>
          </p:cNvPr>
          <p:cNvSpPr txBox="1"/>
          <p:nvPr/>
        </p:nvSpPr>
        <p:spPr>
          <a:xfrm>
            <a:off x="650601" y="4825787"/>
            <a:ext cx="14265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Vías Colectivas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A03590-A7D6-3463-A98B-84CAF4445DD2}"/>
              </a:ext>
            </a:extLst>
          </p:cNvPr>
          <p:cNvSpPr txBox="1"/>
          <p:nvPr/>
        </p:nvSpPr>
        <p:spPr>
          <a:xfrm>
            <a:off x="650601" y="5133167"/>
            <a:ext cx="151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Vías Locales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71100614-37A4-CF03-DBE6-E5BDF28704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82336" y="2533223"/>
            <a:ext cx="276225" cy="16192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ABDDD23-553A-2BDB-EC55-0CAAD7D481A6}"/>
              </a:ext>
            </a:extLst>
          </p:cNvPr>
          <p:cNvSpPr txBox="1"/>
          <p:nvPr/>
        </p:nvSpPr>
        <p:spPr>
          <a:xfrm>
            <a:off x="758561" y="2467811"/>
            <a:ext cx="1314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Línea Férrea 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0E13D6-8556-4604-5A6A-D0831C9F7E13}"/>
              </a:ext>
            </a:extLst>
          </p:cNvPr>
          <p:cNvSpPr txBox="1"/>
          <p:nvPr/>
        </p:nvSpPr>
        <p:spPr>
          <a:xfrm>
            <a:off x="7162241" y="5754964"/>
            <a:ext cx="2696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Fragmentación de la circulación que atraviesa la Quebrada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1D0475-1E97-9C14-3A0D-5BF437E0C22E}"/>
              </a:ext>
            </a:extLst>
          </p:cNvPr>
          <p:cNvSpPr txBox="1"/>
          <p:nvPr/>
        </p:nvSpPr>
        <p:spPr>
          <a:xfrm>
            <a:off x="2731283" y="5866157"/>
            <a:ext cx="2122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Carencia de sistema de circulación sostenible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1B3F03-9FB1-DC2B-51F7-2B12386E73D4}"/>
              </a:ext>
            </a:extLst>
          </p:cNvPr>
          <p:cNvSpPr txBox="1"/>
          <p:nvPr/>
        </p:nvSpPr>
        <p:spPr>
          <a:xfrm>
            <a:off x="271305" y="5896669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Prioridad a Vehículos 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FC6824-C7BA-5DF2-64C1-124C7C178E28}"/>
              </a:ext>
            </a:extLst>
          </p:cNvPr>
          <p:cNvSpPr txBox="1"/>
          <p:nvPr/>
        </p:nvSpPr>
        <p:spPr>
          <a:xfrm>
            <a:off x="4996261" y="5862686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Veredas en mal estado</a:t>
            </a:r>
            <a:endParaRPr lang="es-EC" sz="1400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531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3B494E8-A15A-DFF5-867B-276741A1159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35" y="1358355"/>
            <a:ext cx="7820130" cy="60125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539261" y="538761"/>
            <a:ext cx="3711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Problemática Medio Ambiente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75905F-21D9-283F-E688-745EDE34446B}"/>
              </a:ext>
            </a:extLst>
          </p:cNvPr>
          <p:cNvSpPr txBox="1"/>
          <p:nvPr/>
        </p:nvSpPr>
        <p:spPr>
          <a:xfrm>
            <a:off x="1617785" y="1129728"/>
            <a:ext cx="30747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Contaminación de la quebrada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50D52-A8D5-5426-20D4-41E73FD4F8A3}"/>
              </a:ext>
            </a:extLst>
          </p:cNvPr>
          <p:cNvSpPr txBox="1"/>
          <p:nvPr/>
        </p:nvSpPr>
        <p:spPr>
          <a:xfrm>
            <a:off x="1875691" y="7249102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Espacios verdes insuficientes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67D438-22E3-424B-EA83-5B13976C1FBE}"/>
              </a:ext>
            </a:extLst>
          </p:cNvPr>
          <p:cNvSpPr txBox="1"/>
          <p:nvPr/>
        </p:nvSpPr>
        <p:spPr>
          <a:xfrm>
            <a:off x="5486403" y="7249101"/>
            <a:ext cx="33661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No hay suficiente permeabilidad en el suelo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7BD96E-D45C-75F6-FC0B-5E9225D38C34}"/>
              </a:ext>
            </a:extLst>
          </p:cNvPr>
          <p:cNvSpPr txBox="1"/>
          <p:nvPr/>
        </p:nvSpPr>
        <p:spPr>
          <a:xfrm>
            <a:off x="5365820" y="1099744"/>
            <a:ext cx="3342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Abandono de la quebrada Shanshayacu</a:t>
            </a:r>
            <a:endParaRPr lang="es-EC" sz="1400" dirty="0">
              <a:latin typeface="Swis721 Cn BT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333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2A635A00-E797-0FF3-899F-FEC0BBC12E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159" y="1341873"/>
            <a:ext cx="5620398" cy="57673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93DB98-CAAD-63D7-17BE-CB10BEB5AADA}"/>
              </a:ext>
            </a:extLst>
          </p:cNvPr>
          <p:cNvSpPr txBox="1"/>
          <p:nvPr/>
        </p:nvSpPr>
        <p:spPr>
          <a:xfrm>
            <a:off x="539261" y="538761"/>
            <a:ext cx="436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Swis721 Cn BT" panose="020B0506020202030204" pitchFamily="34" charset="0"/>
              </a:rPr>
              <a:t>Problemática Percepción del Entorno</a:t>
            </a:r>
            <a:endParaRPr lang="es-EC" sz="2000" dirty="0">
              <a:latin typeface="Swis721 Cn BT" panose="020B0506020202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75905F-21D9-283F-E688-745EDE34446B}"/>
              </a:ext>
            </a:extLst>
          </p:cNvPr>
          <p:cNvSpPr txBox="1"/>
          <p:nvPr/>
        </p:nvSpPr>
        <p:spPr>
          <a:xfrm>
            <a:off x="695764" y="3589604"/>
            <a:ext cx="1867119" cy="540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Entorno lleno de edificaciones 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50D52-A8D5-5426-20D4-41E73FD4F8A3}"/>
              </a:ext>
            </a:extLst>
          </p:cNvPr>
          <p:cNvSpPr txBox="1"/>
          <p:nvPr/>
        </p:nvSpPr>
        <p:spPr>
          <a:xfrm>
            <a:off x="722005" y="7233639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Descuido de la imagen del sector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7BD96E-D45C-75F6-FC0B-5E9225D38C34}"/>
              </a:ext>
            </a:extLst>
          </p:cNvPr>
          <p:cNvSpPr txBox="1"/>
          <p:nvPr/>
        </p:nvSpPr>
        <p:spPr>
          <a:xfrm>
            <a:off x="6251147" y="7259133"/>
            <a:ext cx="3342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Espacios estrechos entre </a:t>
            </a:r>
            <a:r>
              <a:rPr lang="es-MX" sz="1400" dirty="0" err="1">
                <a:latin typeface="Swis721 Cn BT" panose="020B0506020202030204" pitchFamily="34" charset="0"/>
              </a:rPr>
              <a:t>edficaciones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711455-A652-E55A-2E1D-DD5D8FF7A30E}"/>
              </a:ext>
            </a:extLst>
          </p:cNvPr>
          <p:cNvSpPr txBox="1"/>
          <p:nvPr/>
        </p:nvSpPr>
        <p:spPr>
          <a:xfrm>
            <a:off x="7362092" y="3811434"/>
            <a:ext cx="269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Swis721 Cn BT" panose="020B0506020202030204" pitchFamily="34" charset="0"/>
              </a:rPr>
              <a:t>Desorganización del sector</a:t>
            </a:r>
            <a:endParaRPr lang="es-EC" sz="1400" dirty="0">
              <a:latin typeface="Swis721 Cn BT" panose="020B0506020202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CE5197B-AF7F-D075-AA30-2F8B9805C5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39" t="3026" r="1055" b="10097"/>
          <a:stretch/>
        </p:blipFill>
        <p:spPr>
          <a:xfrm>
            <a:off x="6972016" y="1472714"/>
            <a:ext cx="2092936" cy="1401144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0F9044B7-25CB-BD01-31EC-246279750472}"/>
              </a:ext>
            </a:extLst>
          </p:cNvPr>
          <p:cNvSpPr/>
          <p:nvPr/>
        </p:nvSpPr>
        <p:spPr>
          <a:xfrm>
            <a:off x="6551525" y="938871"/>
            <a:ext cx="2741578" cy="2765223"/>
          </a:xfrm>
          <a:prstGeom prst="ellipse">
            <a:avLst/>
          </a:prstGeom>
          <a:noFill/>
          <a:ln w="5715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45E170D-4321-5324-8AE1-80B17E05B7CC}"/>
              </a:ext>
            </a:extLst>
          </p:cNvPr>
          <p:cNvSpPr/>
          <p:nvPr/>
        </p:nvSpPr>
        <p:spPr>
          <a:xfrm>
            <a:off x="467613" y="4463392"/>
            <a:ext cx="2741578" cy="2765223"/>
          </a:xfrm>
          <a:prstGeom prst="ellipse">
            <a:avLst/>
          </a:prstGeom>
          <a:noFill/>
          <a:ln w="5715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3FC55F9-DE9A-5291-DCBA-6C82AE75153C}"/>
              </a:ext>
            </a:extLst>
          </p:cNvPr>
          <p:cNvSpPr/>
          <p:nvPr/>
        </p:nvSpPr>
        <p:spPr>
          <a:xfrm>
            <a:off x="665111" y="1159399"/>
            <a:ext cx="2346581" cy="2366819"/>
          </a:xfrm>
          <a:prstGeom prst="ellipse">
            <a:avLst/>
          </a:prstGeom>
          <a:noFill/>
          <a:ln w="5715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5C10DAF-15CA-EB38-3D79-4E8659423587}"/>
              </a:ext>
            </a:extLst>
          </p:cNvPr>
          <p:cNvSpPr/>
          <p:nvPr/>
        </p:nvSpPr>
        <p:spPr>
          <a:xfrm>
            <a:off x="6551525" y="4802093"/>
            <a:ext cx="2346581" cy="2366819"/>
          </a:xfrm>
          <a:prstGeom prst="ellipse">
            <a:avLst/>
          </a:prstGeom>
          <a:noFill/>
          <a:ln w="5715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096C15E-EF07-0F13-42D2-F0B66A5FC8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126" t="91318" r="11796" b="1876"/>
          <a:stretch/>
        </p:blipFill>
        <p:spPr>
          <a:xfrm>
            <a:off x="3150602" y="6937951"/>
            <a:ext cx="3401073" cy="353732"/>
          </a:xfrm>
          <a:prstGeom prst="rect">
            <a:avLst/>
          </a:prstGeom>
        </p:spPr>
      </p:pic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ABE11213-D2BF-9E37-ECE0-B8ED894BB8A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207095" y="4460465"/>
            <a:ext cx="978683" cy="974491"/>
          </a:xfrm>
          <a:prstGeom prst="bentConnector3">
            <a:avLst>
              <a:gd name="adj1" fmla="val 50000"/>
            </a:avLst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4EA2BCDA-6260-195B-22FE-D1A2DD7C63A9}"/>
              </a:ext>
            </a:extLst>
          </p:cNvPr>
          <p:cNvCxnSpPr/>
          <p:nvPr/>
        </p:nvCxnSpPr>
        <p:spPr>
          <a:xfrm rot="10800000">
            <a:off x="4851139" y="4602146"/>
            <a:ext cx="1700387" cy="1383357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6FB06659-BF2C-D85E-D522-401601421D1F}"/>
              </a:ext>
            </a:extLst>
          </p:cNvPr>
          <p:cNvCxnSpPr/>
          <p:nvPr/>
        </p:nvCxnSpPr>
        <p:spPr>
          <a:xfrm>
            <a:off x="2846243" y="2873858"/>
            <a:ext cx="1501980" cy="1091464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824CC716-CA0A-FC9C-E3DF-F7770A7D0E24}"/>
              </a:ext>
            </a:extLst>
          </p:cNvPr>
          <p:cNvCxnSpPr/>
          <p:nvPr/>
        </p:nvCxnSpPr>
        <p:spPr>
          <a:xfrm rot="5400000">
            <a:off x="5269750" y="2972457"/>
            <a:ext cx="1499278" cy="1207549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2534830C-DCB3-4E36-2D18-541A669830F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771"/>
          <a:stretch/>
        </p:blipFill>
        <p:spPr>
          <a:xfrm>
            <a:off x="7001868" y="5222595"/>
            <a:ext cx="1445894" cy="153448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F943740E-D810-A396-E94D-65CAFCE139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9002" y="1570673"/>
            <a:ext cx="1408389" cy="1416823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42840C74-CC73-2BDE-ABAD-6DA6441CA3AC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6296" y="4724318"/>
            <a:ext cx="2902895" cy="217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5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3111</TotalTime>
  <Words>615</Words>
  <Application>Microsoft Office PowerPoint</Application>
  <PresentationFormat>Custom</PresentationFormat>
  <Paragraphs>179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Arial</vt:lpstr>
      <vt:lpstr>Calibri</vt:lpstr>
      <vt:lpstr>Calibri Light</vt:lpstr>
      <vt:lpstr>Swis721 Cn BT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DELGADO TERAN ANETH AUGUSTA</dc:creator>
  <cp:lastModifiedBy>DELGADO TERAN ANETH AUGUSTA</cp:lastModifiedBy>
  <cp:revision>100</cp:revision>
  <dcterms:created xsi:type="dcterms:W3CDTF">2023-11-24T23:04:43Z</dcterms:created>
  <dcterms:modified xsi:type="dcterms:W3CDTF">2023-11-29T09:02:30Z</dcterms:modified>
</cp:coreProperties>
</file>