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9" r:id="rId5"/>
    <p:sldId id="401" r:id="rId6"/>
    <p:sldId id="369" r:id="rId7"/>
    <p:sldId id="371" r:id="rId8"/>
    <p:sldId id="370" r:id="rId9"/>
    <p:sldId id="368" r:id="rId10"/>
    <p:sldId id="256" r:id="rId11"/>
    <p:sldId id="258" r:id="rId12"/>
    <p:sldId id="257" r:id="rId13"/>
    <p:sldId id="260" r:id="rId14"/>
    <p:sldId id="261" r:id="rId15"/>
    <p:sldId id="402" r:id="rId16"/>
    <p:sldId id="262" r:id="rId17"/>
    <p:sldId id="263" r:id="rId18"/>
    <p:sldId id="264" r:id="rId19"/>
    <p:sldId id="265" r:id="rId20"/>
    <p:sldId id="266" r:id="rId21"/>
    <p:sldId id="267" r:id="rId22"/>
    <p:sldId id="268" r:id="rId23"/>
    <p:sldId id="269" r:id="rId24"/>
    <p:sldId id="270" r:id="rId25"/>
    <p:sldId id="271" r:id="rId26"/>
    <p:sldId id="272" r:id="rId27"/>
    <p:sldId id="273" r:id="rId28"/>
    <p:sldId id="274" r:id="rId29"/>
    <p:sldId id="275" r:id="rId30"/>
    <p:sldId id="276" r:id="rId31"/>
    <p:sldId id="277" r:id="rId32"/>
    <p:sldId id="278" r:id="rId33"/>
    <p:sldId id="279" r:id="rId34"/>
    <p:sldId id="280" r:id="rId35"/>
    <p:sldId id="281" r:id="rId36"/>
    <p:sldId id="282" r:id="rId37"/>
    <p:sldId id="283" r:id="rId38"/>
    <p:sldId id="284" r:id="rId39"/>
    <p:sldId id="285" r:id="rId40"/>
    <p:sldId id="286" r:id="rId41"/>
    <p:sldId id="289" r:id="rId42"/>
    <p:sldId id="290" r:id="rId43"/>
    <p:sldId id="293" r:id="rId44"/>
    <p:sldId id="294" r:id="rId45"/>
    <p:sldId id="291" r:id="rId46"/>
    <p:sldId id="292" r:id="rId47"/>
    <p:sldId id="295" r:id="rId48"/>
    <p:sldId id="296" r:id="rId49"/>
    <p:sldId id="297" r:id="rId50"/>
    <p:sldId id="372" r:id="rId51"/>
    <p:sldId id="373" r:id="rId52"/>
    <p:sldId id="374" r:id="rId53"/>
    <p:sldId id="375" r:id="rId54"/>
    <p:sldId id="298" r:id="rId55"/>
    <p:sldId id="299" r:id="rId56"/>
    <p:sldId id="300" r:id="rId57"/>
    <p:sldId id="301" r:id="rId58"/>
    <p:sldId id="302" r:id="rId59"/>
    <p:sldId id="400" r:id="rId60"/>
    <p:sldId id="311" r:id="rId61"/>
    <p:sldId id="303" r:id="rId62"/>
    <p:sldId id="304" r:id="rId63"/>
    <p:sldId id="305" r:id="rId64"/>
    <p:sldId id="306" r:id="rId65"/>
    <p:sldId id="307" r:id="rId66"/>
    <p:sldId id="308" r:id="rId67"/>
    <p:sldId id="309" r:id="rId68"/>
    <p:sldId id="312" r:id="rId69"/>
    <p:sldId id="310" r:id="rId70"/>
    <p:sldId id="313" r:id="rId71"/>
    <p:sldId id="314" r:id="rId72"/>
    <p:sldId id="316" r:id="rId73"/>
    <p:sldId id="317" r:id="rId74"/>
    <p:sldId id="318" r:id="rId75"/>
    <p:sldId id="319" r:id="rId76"/>
    <p:sldId id="320" r:id="rId77"/>
    <p:sldId id="323" r:id="rId78"/>
    <p:sldId id="367" r:id="rId79"/>
    <p:sldId id="377" r:id="rId80"/>
    <p:sldId id="395" r:id="rId81"/>
    <p:sldId id="396" r:id="rId82"/>
    <p:sldId id="397" r:id="rId83"/>
    <p:sldId id="398" r:id="rId84"/>
    <p:sldId id="399" r:id="rId85"/>
    <p:sldId id="324" r:id="rId86"/>
    <p:sldId id="325" r:id="rId87"/>
    <p:sldId id="326" r:id="rId88"/>
    <p:sldId id="328" r:id="rId89"/>
    <p:sldId id="329" r:id="rId90"/>
    <p:sldId id="332" r:id="rId91"/>
    <p:sldId id="394" r:id="rId92"/>
    <p:sldId id="334" r:id="rId93"/>
    <p:sldId id="335" r:id="rId94"/>
    <p:sldId id="336" r:id="rId95"/>
    <p:sldId id="403" r:id="rId96"/>
    <p:sldId id="337" r:id="rId97"/>
    <p:sldId id="338" r:id="rId98"/>
    <p:sldId id="391" r:id="rId99"/>
    <p:sldId id="340" r:id="rId100"/>
    <p:sldId id="346" r:id="rId101"/>
    <p:sldId id="341" r:id="rId102"/>
    <p:sldId id="389" r:id="rId103"/>
    <p:sldId id="342" r:id="rId104"/>
    <p:sldId id="344" r:id="rId105"/>
    <p:sldId id="343" r:id="rId106"/>
    <p:sldId id="345" r:id="rId107"/>
    <p:sldId id="347" r:id="rId108"/>
    <p:sldId id="392" r:id="rId109"/>
    <p:sldId id="348" r:id="rId110"/>
    <p:sldId id="393" r:id="rId111"/>
    <p:sldId id="349" r:id="rId112"/>
    <p:sldId id="359" r:id="rId113"/>
    <p:sldId id="404" r:id="rId114"/>
    <p:sldId id="351" r:id="rId115"/>
    <p:sldId id="352" r:id="rId116"/>
    <p:sldId id="353" r:id="rId117"/>
    <p:sldId id="388" r:id="rId118"/>
    <p:sldId id="355" r:id="rId119"/>
    <p:sldId id="390" r:id="rId120"/>
    <p:sldId id="360" r:id="rId121"/>
    <p:sldId id="358" r:id="rId122"/>
    <p:sldId id="362" r:id="rId123"/>
    <p:sldId id="363" r:id="rId124"/>
    <p:sldId id="380" r:id="rId125"/>
    <p:sldId id="382" r:id="rId126"/>
    <p:sldId id="387" r:id="rId127"/>
    <p:sldId id="385" r:id="rId128"/>
    <p:sldId id="386" r:id="rId129"/>
    <p:sldId id="364" r:id="rId130"/>
    <p:sldId id="365" r:id="rId131"/>
  </p:sldIdLst>
  <p:sldSz cx="12192000" cy="6858000"/>
  <p:notesSz cx="6858000" cy="9144000"/>
  <p:defaultTextStyle>
    <a:defPPr>
      <a:defRPr lang="es-EC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93C4D"/>
    <a:srgbClr val="000000"/>
    <a:srgbClr val="E9464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3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63" Type="http://schemas.openxmlformats.org/officeDocument/2006/relationships/slide" Target="slides/slide59.xml"/><Relationship Id="rId84" Type="http://schemas.openxmlformats.org/officeDocument/2006/relationships/slide" Target="slides/slide80.xml"/><Relationship Id="rId16" Type="http://schemas.openxmlformats.org/officeDocument/2006/relationships/slide" Target="slides/slide12.xml"/><Relationship Id="rId107" Type="http://schemas.openxmlformats.org/officeDocument/2006/relationships/slide" Target="slides/slide103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slide" Target="slides/slide75.xml"/><Relationship Id="rId102" Type="http://schemas.openxmlformats.org/officeDocument/2006/relationships/slide" Target="slides/slide98.xml"/><Relationship Id="rId123" Type="http://schemas.openxmlformats.org/officeDocument/2006/relationships/slide" Target="slides/slide119.xml"/><Relationship Id="rId128" Type="http://schemas.openxmlformats.org/officeDocument/2006/relationships/slide" Target="slides/slide124.xml"/><Relationship Id="rId5" Type="http://schemas.openxmlformats.org/officeDocument/2006/relationships/slide" Target="slides/slide1.xml"/><Relationship Id="rId90" Type="http://schemas.openxmlformats.org/officeDocument/2006/relationships/slide" Target="slides/slide86.xml"/><Relationship Id="rId95" Type="http://schemas.openxmlformats.org/officeDocument/2006/relationships/slide" Target="slides/slide91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113" Type="http://schemas.openxmlformats.org/officeDocument/2006/relationships/slide" Target="slides/slide109.xml"/><Relationship Id="rId118" Type="http://schemas.openxmlformats.org/officeDocument/2006/relationships/slide" Target="slides/slide114.xml"/><Relationship Id="rId134" Type="http://schemas.openxmlformats.org/officeDocument/2006/relationships/theme" Target="theme/theme1.xml"/><Relationship Id="rId80" Type="http://schemas.openxmlformats.org/officeDocument/2006/relationships/slide" Target="slides/slide76.xml"/><Relationship Id="rId85" Type="http://schemas.openxmlformats.org/officeDocument/2006/relationships/slide" Target="slides/slide81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59" Type="http://schemas.openxmlformats.org/officeDocument/2006/relationships/slide" Target="slides/slide55.xml"/><Relationship Id="rId103" Type="http://schemas.openxmlformats.org/officeDocument/2006/relationships/slide" Target="slides/slide99.xml"/><Relationship Id="rId108" Type="http://schemas.openxmlformats.org/officeDocument/2006/relationships/slide" Target="slides/slide104.xml"/><Relationship Id="rId124" Type="http://schemas.openxmlformats.org/officeDocument/2006/relationships/slide" Target="slides/slide120.xml"/><Relationship Id="rId129" Type="http://schemas.openxmlformats.org/officeDocument/2006/relationships/slide" Target="slides/slide125.xml"/><Relationship Id="rId54" Type="http://schemas.openxmlformats.org/officeDocument/2006/relationships/slide" Target="slides/slide50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91" Type="http://schemas.openxmlformats.org/officeDocument/2006/relationships/slide" Target="slides/slide87.xml"/><Relationship Id="rId96" Type="http://schemas.openxmlformats.org/officeDocument/2006/relationships/slide" Target="slides/slide9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49" Type="http://schemas.openxmlformats.org/officeDocument/2006/relationships/slide" Target="slides/slide45.xml"/><Relationship Id="rId114" Type="http://schemas.openxmlformats.org/officeDocument/2006/relationships/slide" Target="slides/slide110.xml"/><Relationship Id="rId119" Type="http://schemas.openxmlformats.org/officeDocument/2006/relationships/slide" Target="slides/slide115.xml"/><Relationship Id="rId44" Type="http://schemas.openxmlformats.org/officeDocument/2006/relationships/slide" Target="slides/slide40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81" Type="http://schemas.openxmlformats.org/officeDocument/2006/relationships/slide" Target="slides/slide77.xml"/><Relationship Id="rId86" Type="http://schemas.openxmlformats.org/officeDocument/2006/relationships/slide" Target="slides/slide82.xml"/><Relationship Id="rId130" Type="http://schemas.openxmlformats.org/officeDocument/2006/relationships/slide" Target="slides/slide126.xml"/><Relationship Id="rId135" Type="http://schemas.openxmlformats.org/officeDocument/2006/relationships/tableStyles" Target="tableStyles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109" Type="http://schemas.openxmlformats.org/officeDocument/2006/relationships/slide" Target="slides/slide10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97" Type="http://schemas.openxmlformats.org/officeDocument/2006/relationships/slide" Target="slides/slide93.xml"/><Relationship Id="rId104" Type="http://schemas.openxmlformats.org/officeDocument/2006/relationships/slide" Target="slides/slide100.xml"/><Relationship Id="rId120" Type="http://schemas.openxmlformats.org/officeDocument/2006/relationships/slide" Target="slides/slide116.xml"/><Relationship Id="rId125" Type="http://schemas.openxmlformats.org/officeDocument/2006/relationships/slide" Target="slides/slide121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92" Type="http://schemas.openxmlformats.org/officeDocument/2006/relationships/slide" Target="slides/slide88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Relationship Id="rId87" Type="http://schemas.openxmlformats.org/officeDocument/2006/relationships/slide" Target="slides/slide83.xml"/><Relationship Id="rId110" Type="http://schemas.openxmlformats.org/officeDocument/2006/relationships/slide" Target="slides/slide106.xml"/><Relationship Id="rId115" Type="http://schemas.openxmlformats.org/officeDocument/2006/relationships/slide" Target="slides/slide111.xml"/><Relationship Id="rId131" Type="http://schemas.openxmlformats.org/officeDocument/2006/relationships/slide" Target="slides/slide127.xml"/><Relationship Id="rId61" Type="http://schemas.openxmlformats.org/officeDocument/2006/relationships/slide" Target="slides/slide57.xml"/><Relationship Id="rId82" Type="http://schemas.openxmlformats.org/officeDocument/2006/relationships/slide" Target="slides/slide78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56" Type="http://schemas.openxmlformats.org/officeDocument/2006/relationships/slide" Target="slides/slide52.xml"/><Relationship Id="rId77" Type="http://schemas.openxmlformats.org/officeDocument/2006/relationships/slide" Target="slides/slide73.xml"/><Relationship Id="rId100" Type="http://schemas.openxmlformats.org/officeDocument/2006/relationships/slide" Target="slides/slide96.xml"/><Relationship Id="rId105" Type="http://schemas.openxmlformats.org/officeDocument/2006/relationships/slide" Target="slides/slide101.xml"/><Relationship Id="rId126" Type="http://schemas.openxmlformats.org/officeDocument/2006/relationships/slide" Target="slides/slide122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93" Type="http://schemas.openxmlformats.org/officeDocument/2006/relationships/slide" Target="slides/slide89.xml"/><Relationship Id="rId98" Type="http://schemas.openxmlformats.org/officeDocument/2006/relationships/slide" Target="slides/slide94.xml"/><Relationship Id="rId121" Type="http://schemas.openxmlformats.org/officeDocument/2006/relationships/slide" Target="slides/slide117.xml"/><Relationship Id="rId3" Type="http://schemas.openxmlformats.org/officeDocument/2006/relationships/customXml" Target="../customXml/item3.xml"/><Relationship Id="rId25" Type="http://schemas.openxmlformats.org/officeDocument/2006/relationships/slide" Target="slides/slide21.xml"/><Relationship Id="rId46" Type="http://schemas.openxmlformats.org/officeDocument/2006/relationships/slide" Target="slides/slide42.xml"/><Relationship Id="rId67" Type="http://schemas.openxmlformats.org/officeDocument/2006/relationships/slide" Target="slides/slide63.xml"/><Relationship Id="rId116" Type="http://schemas.openxmlformats.org/officeDocument/2006/relationships/slide" Target="slides/slide11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62" Type="http://schemas.openxmlformats.org/officeDocument/2006/relationships/slide" Target="slides/slide58.xml"/><Relationship Id="rId83" Type="http://schemas.openxmlformats.org/officeDocument/2006/relationships/slide" Target="slides/slide79.xml"/><Relationship Id="rId88" Type="http://schemas.openxmlformats.org/officeDocument/2006/relationships/slide" Target="slides/slide84.xml"/><Relationship Id="rId111" Type="http://schemas.openxmlformats.org/officeDocument/2006/relationships/slide" Target="slides/slide107.xml"/><Relationship Id="rId132" Type="http://schemas.openxmlformats.org/officeDocument/2006/relationships/presProps" Target="presProps.xml"/><Relationship Id="rId15" Type="http://schemas.openxmlformats.org/officeDocument/2006/relationships/slide" Target="slides/slide11.xml"/><Relationship Id="rId36" Type="http://schemas.openxmlformats.org/officeDocument/2006/relationships/slide" Target="slides/slide32.xml"/><Relationship Id="rId57" Type="http://schemas.openxmlformats.org/officeDocument/2006/relationships/slide" Target="slides/slide53.xml"/><Relationship Id="rId106" Type="http://schemas.openxmlformats.org/officeDocument/2006/relationships/slide" Target="slides/slide102.xml"/><Relationship Id="rId127" Type="http://schemas.openxmlformats.org/officeDocument/2006/relationships/slide" Target="slides/slide12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52" Type="http://schemas.openxmlformats.org/officeDocument/2006/relationships/slide" Target="slides/slide48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94" Type="http://schemas.openxmlformats.org/officeDocument/2006/relationships/slide" Target="slides/slide90.xml"/><Relationship Id="rId99" Type="http://schemas.openxmlformats.org/officeDocument/2006/relationships/slide" Target="slides/slide95.xml"/><Relationship Id="rId101" Type="http://schemas.openxmlformats.org/officeDocument/2006/relationships/slide" Target="slides/slide97.xml"/><Relationship Id="rId122" Type="http://schemas.openxmlformats.org/officeDocument/2006/relationships/slide" Target="slides/slide118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26" Type="http://schemas.openxmlformats.org/officeDocument/2006/relationships/slide" Target="slides/slide22.xml"/><Relationship Id="rId47" Type="http://schemas.openxmlformats.org/officeDocument/2006/relationships/slide" Target="slides/slide43.xml"/><Relationship Id="rId68" Type="http://schemas.openxmlformats.org/officeDocument/2006/relationships/slide" Target="slides/slide64.xml"/><Relationship Id="rId89" Type="http://schemas.openxmlformats.org/officeDocument/2006/relationships/slide" Target="slides/slide85.xml"/><Relationship Id="rId112" Type="http://schemas.openxmlformats.org/officeDocument/2006/relationships/slide" Target="slides/slide108.xml"/><Relationship Id="rId133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0E4AD48-9ADF-38C5-68F4-569BF44222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s-EC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915AD63A-B72C-95DA-50F2-1C79166E0E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  <a:endParaRPr lang="es-EC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7A74589F-1AB9-E5F8-8ACD-C992FCA3E9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A9BAE-E8B2-4B51-B610-E07E5868F75D}" type="datetimeFigureOut">
              <a:rPr lang="es-EC" smtClean="0"/>
              <a:t>15/11/2023</a:t>
            </a:fld>
            <a:endParaRPr lang="es-EC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A15CB5F6-ED8C-0C0F-3EE0-6683F9F72B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BE299D12-B652-CAEA-D3D0-5174239E7A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C0924-1AFD-4066-9244-52D564FBB4D8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29935085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C46A2C6-F27B-F2C8-2B07-66974A5A1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EC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D2157B45-4C65-92FB-005A-E9EE48D375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EC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56846C77-0CCC-8387-9E24-237D0653A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A9BAE-E8B2-4B51-B610-E07E5868F75D}" type="datetimeFigureOut">
              <a:rPr lang="es-EC" smtClean="0"/>
              <a:t>15/11/2023</a:t>
            </a:fld>
            <a:endParaRPr lang="es-EC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13A45F63-2BFF-4B5C-E203-48BB54961C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2B7999BD-FE2E-5B7D-734B-E5A90E89D5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C0924-1AFD-4066-9244-52D564FBB4D8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25468925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5A8C9F9-DF30-3E06-C5CD-48AEEBBCC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s-EC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6E5B5A74-D2EE-2EBC-9933-5827A65881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043E2E69-C6E3-A4BE-01AD-A0DB8CE09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A9BAE-E8B2-4B51-B610-E07E5868F75D}" type="datetimeFigureOut">
              <a:rPr lang="es-EC" smtClean="0"/>
              <a:t>15/11/2023</a:t>
            </a:fld>
            <a:endParaRPr lang="es-EC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948AA64E-EB9D-08FF-19AE-F3387ADBD3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5077720A-E859-48B4-16F7-083283973A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C0924-1AFD-4066-9244-52D564FBB4D8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3697495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24666C1-3805-9FCC-A9C0-FCD4229A96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EC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D6A1728A-BACD-3E4B-B33F-61A3F4E652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EC"/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91A6DF31-C519-19CC-DAF9-E2B06C3948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EC"/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BF0773B9-D39C-B61E-D4B3-3B23420954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A9BAE-E8B2-4B51-B610-E07E5868F75D}" type="datetimeFigureOut">
              <a:rPr lang="es-EC" smtClean="0"/>
              <a:t>15/11/2023</a:t>
            </a:fld>
            <a:endParaRPr lang="es-EC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2267C332-C52E-FBD6-8100-0B5F81AAA0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CB64C66B-1476-942A-05B9-183388B54E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C0924-1AFD-4066-9244-52D564FBB4D8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33634898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7B05515-9447-216D-3E33-051236D9A4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s-EC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3168EAC2-DF57-B47F-C495-F61614BF95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EA7D9D42-FFEC-A6FF-73AA-55461A81DA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EC"/>
          </a:p>
        </p:txBody>
      </p: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9E7A1E4F-B191-4DC1-DEE4-CE39D595A2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B3955EE0-50F6-6458-E7C6-F183479CEA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EC"/>
          </a:p>
        </p:txBody>
      </p:sp>
      <p:sp>
        <p:nvSpPr>
          <p:cNvPr id="7" name="Marcador de fecha 6">
            <a:extLst>
              <a:ext uri="{FF2B5EF4-FFF2-40B4-BE49-F238E27FC236}">
                <a16:creationId xmlns:a16="http://schemas.microsoft.com/office/drawing/2014/main" id="{79545B2E-C6F4-C935-0107-4F29E80DC8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A9BAE-E8B2-4B51-B610-E07E5868F75D}" type="datetimeFigureOut">
              <a:rPr lang="es-EC" smtClean="0"/>
              <a:t>15/11/2023</a:t>
            </a:fld>
            <a:endParaRPr lang="es-EC"/>
          </a:p>
        </p:txBody>
      </p:sp>
      <p:sp>
        <p:nvSpPr>
          <p:cNvPr id="8" name="Marcador de pie de página 7">
            <a:extLst>
              <a:ext uri="{FF2B5EF4-FFF2-40B4-BE49-F238E27FC236}">
                <a16:creationId xmlns:a16="http://schemas.microsoft.com/office/drawing/2014/main" id="{7952646E-7FF7-645C-61BD-9DFA1EBB7C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9" name="Marcador de número de diapositiva 8">
            <a:extLst>
              <a:ext uri="{FF2B5EF4-FFF2-40B4-BE49-F238E27FC236}">
                <a16:creationId xmlns:a16="http://schemas.microsoft.com/office/drawing/2014/main" id="{4FA43619-D66E-E405-BBC3-989972B440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C0924-1AFD-4066-9244-52D564FBB4D8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37300592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448DD38-D3B4-B5EF-3BA2-3539312BA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EC"/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42C9AB00-7359-CE02-8CE2-96C05EBB33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A9BAE-E8B2-4B51-B610-E07E5868F75D}" type="datetimeFigureOut">
              <a:rPr lang="es-EC" smtClean="0"/>
              <a:t>15/11/2023</a:t>
            </a:fld>
            <a:endParaRPr lang="es-EC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D389A93A-16C2-D682-1DAD-83325ED0D3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2DC6DC89-6089-4524-0BA2-7051CDEAC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C0924-1AFD-4066-9244-52D564FBB4D8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1987834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>
            <a:extLst>
              <a:ext uri="{FF2B5EF4-FFF2-40B4-BE49-F238E27FC236}">
                <a16:creationId xmlns:a16="http://schemas.microsoft.com/office/drawing/2014/main" id="{DB0C608B-F10B-7B88-193D-CE5D25D44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A9BAE-E8B2-4B51-B610-E07E5868F75D}" type="datetimeFigureOut">
              <a:rPr lang="es-EC" smtClean="0"/>
              <a:t>15/11/2023</a:t>
            </a:fld>
            <a:endParaRPr lang="es-EC"/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1A57C92A-4253-7110-949E-E310CA2D8F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095068E3-D40E-6DC2-DCAF-49A0F018A1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C0924-1AFD-4066-9244-52D564FBB4D8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28318161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296DD6D-AC45-6224-7F8F-A186A5AFD8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s-EC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12150203-CC02-3FFE-93DB-C41AE57996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EC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E4655F80-4D00-8596-0D6B-F427E29282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4212E0DF-C20B-0E13-FC63-1A61BB2786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A9BAE-E8B2-4B51-B610-E07E5868F75D}" type="datetimeFigureOut">
              <a:rPr lang="es-EC" smtClean="0"/>
              <a:t>15/11/2023</a:t>
            </a:fld>
            <a:endParaRPr lang="es-EC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38F2F09D-C8C5-7E81-9CF2-C9DBD844A5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6D51070B-8084-E1BF-7F95-FFA0C8159C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C0924-1AFD-4066-9244-52D564FBB4D8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24728581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E5E3B94-EC75-CA3F-7D85-400A610DF7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s-EC"/>
          </a:p>
        </p:txBody>
      </p:sp>
      <p:sp>
        <p:nvSpPr>
          <p:cNvPr id="3" name="Marcador de posición de imagen 2">
            <a:extLst>
              <a:ext uri="{FF2B5EF4-FFF2-40B4-BE49-F238E27FC236}">
                <a16:creationId xmlns:a16="http://schemas.microsoft.com/office/drawing/2014/main" id="{C57CF35E-1B5C-14AD-205C-1FFA8DB0E08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C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CBB5C2D2-EF38-7313-B681-1C7C4F9F40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012A5DBD-1411-5D33-C86A-56E91F8D69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A9BAE-E8B2-4B51-B610-E07E5868F75D}" type="datetimeFigureOut">
              <a:rPr lang="es-EC" smtClean="0"/>
              <a:t>15/11/2023</a:t>
            </a:fld>
            <a:endParaRPr lang="es-EC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3C982577-66C7-2708-38B0-28D0AC9533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04AF1394-773E-7A6B-7A4F-C39E288704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C0924-1AFD-4066-9244-52D564FBB4D8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39684026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6C92841-1CD3-CB12-0743-12780CC82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EC"/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50E76F09-5CFF-B57E-C56F-6AB4148BF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EC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0BB98C77-6772-4BD1-D152-2F91E536C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A9BAE-E8B2-4B51-B610-E07E5868F75D}" type="datetimeFigureOut">
              <a:rPr lang="es-EC" smtClean="0"/>
              <a:t>15/11/2023</a:t>
            </a:fld>
            <a:endParaRPr lang="es-EC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F882F1B3-5D17-B958-5DC0-136A92547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10706D5F-B694-BAC8-197D-0374C4E28F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C0924-1AFD-4066-9244-52D564FBB4D8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3708908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503B8047-40E3-6086-AE00-A95ED3A54BA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s-EC"/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5897789E-589D-5066-798A-50603DCE8D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EC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1626DCAD-DE95-78F6-6AE3-9C4E9E27F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A9BAE-E8B2-4B51-B610-E07E5868F75D}" type="datetimeFigureOut">
              <a:rPr lang="es-EC" smtClean="0"/>
              <a:t>15/11/2023</a:t>
            </a:fld>
            <a:endParaRPr lang="es-EC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7A15F1EE-31E9-2B23-B890-34CA6220D1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117000F6-9A42-C2B7-A7C5-470093A7D8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C0924-1AFD-4066-9244-52D564FBB4D8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34448664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>
            <a:extLst>
              <a:ext uri="{FF2B5EF4-FFF2-40B4-BE49-F238E27FC236}">
                <a16:creationId xmlns:a16="http://schemas.microsoft.com/office/drawing/2014/main" id="{890F3BD6-27ED-A4BA-8C1C-EC516D1E44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s-EC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A3079F1A-71E4-AD1D-10AC-319B7C1627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EC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A4D55A94-E7C0-7583-4F87-BDF229FA39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FA9BAE-E8B2-4B51-B610-E07E5868F75D}" type="datetimeFigureOut">
              <a:rPr lang="es-EC" smtClean="0"/>
              <a:t>15/11/2023</a:t>
            </a:fld>
            <a:endParaRPr lang="es-EC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862BEDF0-20EA-4BCD-1189-18D821C39BA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C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2ADA88B2-1685-21BC-F93E-F8E6A758DF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4C0924-1AFD-4066-9244-52D564FBB4D8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1229503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C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1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1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1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1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1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1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1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1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73.png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1.xml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1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tmp"/><Relationship Id="rId1" Type="http://schemas.openxmlformats.org/officeDocument/2006/relationships/slideLayout" Target="../slideLayouts/slideLayout1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1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tmp"/><Relationship Id="rId1" Type="http://schemas.openxmlformats.org/officeDocument/2006/relationships/slideLayout" Target="../slideLayouts/slideLayout1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1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tmp"/><Relationship Id="rId1" Type="http://schemas.openxmlformats.org/officeDocument/2006/relationships/slideLayout" Target="../slideLayouts/slideLayout1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1.xml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82.png"/></Relationships>
</file>

<file path=ppt/slides/_rels/slide1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1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1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tmp"/><Relationship Id="rId1" Type="http://schemas.openxmlformats.org/officeDocument/2006/relationships/slideLayout" Target="../slideLayouts/slideLayout1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1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tmp"/><Relationship Id="rId1" Type="http://schemas.openxmlformats.org/officeDocument/2006/relationships/slideLayout" Target="../slideLayouts/slideLayout1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1.xml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89.png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1.xml"/></Relationships>
</file>

<file path=ppt/slides/_rels/slide1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1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1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tmp"/><Relationship Id="rId1" Type="http://schemas.openxmlformats.org/officeDocument/2006/relationships/slideLayout" Target="../slideLayouts/slideLayout1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1.xml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tmp"/><Relationship Id="rId1" Type="http://schemas.openxmlformats.org/officeDocument/2006/relationships/slideLayout" Target="../slideLayouts/slideLayout1.xml"/></Relationships>
</file>

<file path=ppt/slides/_rels/slide1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96.png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1.xml"/></Relationships>
</file>

<file path=ppt/slides/_rels/slide1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jpeg"/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1.xml"/></Relationships>
</file>

<file path=ppt/slides/_rels/slide1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eg"/><Relationship Id="rId2" Type="http://schemas.openxmlformats.org/officeDocument/2006/relationships/image" Target="../media/image100.tmp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3.tmp"/><Relationship Id="rId4" Type="http://schemas.openxmlformats.org/officeDocument/2006/relationships/image" Target="../media/image102.tmp"/></Relationships>
</file>

<file path=ppt/slides/_rels/slide1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tmp"/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3.tmp"/><Relationship Id="rId4" Type="http://schemas.openxmlformats.org/officeDocument/2006/relationships/image" Target="../media/image102.tmp"/></Relationships>
</file>

<file path=ppt/slides/_rels/slide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tmp"/><Relationship Id="rId1" Type="http://schemas.openxmlformats.org/officeDocument/2006/relationships/slideLayout" Target="../slideLayouts/slideLayout7.xml"/></Relationships>
</file>

<file path=ppt/slides/_rels/slide1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tmp"/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3.tmp"/><Relationship Id="rId4" Type="http://schemas.openxmlformats.org/officeDocument/2006/relationships/image" Target="../media/image102.tmp"/></Relationships>
</file>

<file path=ppt/slides/_rels/slide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tmp"/><Relationship Id="rId1" Type="http://schemas.openxmlformats.org/officeDocument/2006/relationships/slideLayout" Target="../slideLayouts/slideLayout1.xml"/></Relationships>
</file>

<file path=ppt/slides/_rels/slide1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1.xml"/></Relationships>
</file>

<file path=ppt/slides/_rels/slide1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62168C3-90F5-6C6C-15A1-F5589E341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96758"/>
            <a:ext cx="10515600" cy="1325563"/>
          </a:xfrm>
        </p:spPr>
        <p:txBody>
          <a:bodyPr/>
          <a:lstStyle/>
          <a:p>
            <a:pPr algn="ctr"/>
            <a:r>
              <a:rPr lang="es-EC" dirty="0">
                <a:solidFill>
                  <a:srgbClr val="E94642"/>
                </a:solidFill>
                <a:latin typeface="Cocogoose Pro SemBd" panose="00000500000000000000" pitchFamily="50" charset="0"/>
              </a:rPr>
              <a:t>Los Vacíos Urbanos,</a:t>
            </a:r>
            <a:br>
              <a:rPr lang="es-EC" dirty="0">
                <a:solidFill>
                  <a:srgbClr val="E94642"/>
                </a:solidFill>
                <a:latin typeface="Cocogoose Pro SemBd" panose="00000500000000000000" pitchFamily="50" charset="0"/>
              </a:rPr>
            </a:br>
            <a:r>
              <a:rPr lang="es-EC" dirty="0">
                <a:solidFill>
                  <a:srgbClr val="E94642"/>
                </a:solidFill>
                <a:latin typeface="Cocogoose Pro SemBd" panose="00000500000000000000" pitchFamily="50" charset="0"/>
              </a:rPr>
              <a:t>Del Vacío a la Oportunidad</a:t>
            </a:r>
          </a:p>
        </p:txBody>
      </p:sp>
      <p:sp>
        <p:nvSpPr>
          <p:cNvPr id="3" name="Título 1">
            <a:extLst>
              <a:ext uri="{FF2B5EF4-FFF2-40B4-BE49-F238E27FC236}">
                <a16:creationId xmlns:a16="http://schemas.microsoft.com/office/drawing/2014/main" id="{F6C3B580-BADA-D988-087D-822F17DEDADE}"/>
              </a:ext>
            </a:extLst>
          </p:cNvPr>
          <p:cNvSpPr txBox="1">
            <a:spLocks/>
          </p:cNvSpPr>
          <p:nvPr/>
        </p:nvSpPr>
        <p:spPr>
          <a:xfrm>
            <a:off x="999564" y="342900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C" sz="2800" dirty="0">
                <a:latin typeface="Cocogoose Pro Thin" panose="00000500000000000000" pitchFamily="50" charset="0"/>
              </a:rPr>
              <a:t>Espacio para el Aprendizaje Colaborativo </a:t>
            </a:r>
          </a:p>
          <a:p>
            <a:pPr algn="ctr"/>
            <a:r>
              <a:rPr lang="es-EC" sz="2800" dirty="0">
                <a:latin typeface="Cocogoose Pro Thin" panose="00000500000000000000" pitchFamily="50" charset="0"/>
              </a:rPr>
              <a:t>en el Sector El Ejido</a:t>
            </a:r>
          </a:p>
        </p:txBody>
      </p:sp>
      <p:sp>
        <p:nvSpPr>
          <p:cNvPr id="4" name="Título 1">
            <a:extLst>
              <a:ext uri="{FF2B5EF4-FFF2-40B4-BE49-F238E27FC236}">
                <a16:creationId xmlns:a16="http://schemas.microsoft.com/office/drawing/2014/main" id="{AEEF7FFC-B6A3-71EA-912B-E382F9718418}"/>
              </a:ext>
            </a:extLst>
          </p:cNvPr>
          <p:cNvSpPr txBox="1">
            <a:spLocks/>
          </p:cNvSpPr>
          <p:nvPr/>
        </p:nvSpPr>
        <p:spPr>
          <a:xfrm>
            <a:off x="838200" y="557784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C" sz="2800" dirty="0">
                <a:latin typeface="Cocogoose Pro Thin" panose="00000500000000000000" pitchFamily="50" charset="0"/>
              </a:rPr>
              <a:t>Martín Mañay</a:t>
            </a:r>
          </a:p>
        </p:txBody>
      </p:sp>
    </p:spTree>
    <p:extLst>
      <p:ext uri="{BB962C8B-B14F-4D97-AF65-F5344CB8AC3E}">
        <p14:creationId xmlns:p14="http://schemas.microsoft.com/office/powerpoint/2010/main" val="1552754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62168C3-90F5-6C6C-15A1-F5589E341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96758"/>
            <a:ext cx="10515600" cy="1325563"/>
          </a:xfrm>
        </p:spPr>
        <p:txBody>
          <a:bodyPr/>
          <a:lstStyle/>
          <a:p>
            <a:pPr algn="ctr"/>
            <a:r>
              <a:rPr lang="es-EC" dirty="0">
                <a:solidFill>
                  <a:srgbClr val="E94642"/>
                </a:solidFill>
                <a:latin typeface="Cocogoose Pro SemBd" panose="00000500000000000000" pitchFamily="50" charset="0"/>
              </a:rPr>
              <a:t>¿QUÉ ES EL VACÍO?</a:t>
            </a:r>
          </a:p>
        </p:txBody>
      </p:sp>
    </p:spTree>
    <p:extLst>
      <p:ext uri="{BB962C8B-B14F-4D97-AF65-F5344CB8AC3E}">
        <p14:creationId xmlns:p14="http://schemas.microsoft.com/office/powerpoint/2010/main" val="9188963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62168C3-90F5-6C6C-15A1-F5589E341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96758"/>
            <a:ext cx="10515600" cy="1325563"/>
          </a:xfrm>
        </p:spPr>
        <p:txBody>
          <a:bodyPr/>
          <a:lstStyle/>
          <a:p>
            <a:pPr algn="ctr"/>
            <a:r>
              <a:rPr lang="es-EC" dirty="0">
                <a:solidFill>
                  <a:srgbClr val="E94642"/>
                </a:solidFill>
                <a:latin typeface="Cocogoose Pro SemBd" panose="00000500000000000000" pitchFamily="50" charset="0"/>
              </a:rPr>
              <a:t>¿QUÉ ES EL VACÍO?</a:t>
            </a:r>
          </a:p>
        </p:txBody>
      </p:sp>
      <p:sp>
        <p:nvSpPr>
          <p:cNvPr id="3" name="Título 1">
            <a:extLst>
              <a:ext uri="{FF2B5EF4-FFF2-40B4-BE49-F238E27FC236}">
                <a16:creationId xmlns:a16="http://schemas.microsoft.com/office/drawing/2014/main" id="{33002604-AFC4-BC85-623A-99B6AB5C8FD4}"/>
              </a:ext>
            </a:extLst>
          </p:cNvPr>
          <p:cNvSpPr txBox="1">
            <a:spLocks/>
          </p:cNvSpPr>
          <p:nvPr/>
        </p:nvSpPr>
        <p:spPr>
          <a:xfrm>
            <a:off x="838200" y="458719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S" sz="1800" kern="0" dirty="0">
                <a:effectLst/>
                <a:latin typeface="Cocogoose Pro Light" panose="00000500000000000000" pitchFamily="50" charset="0"/>
                <a:ea typeface="Times New Roman" panose="02020603050405020304" pitchFamily="18" charset="0"/>
              </a:rPr>
              <a:t>El vacío se entiende como la falta o la ausencia de algo, y para determinar que existe esta falta o carencia en la presencia de algo necesario establecer que existen límites. </a:t>
            </a:r>
            <a:endParaRPr lang="es-EC" dirty="0">
              <a:latin typeface="Cocogoose Pro Light" panose="000005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4822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62168C3-90F5-6C6C-15A1-F5589E341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96758"/>
            <a:ext cx="10515600" cy="1325563"/>
          </a:xfrm>
        </p:spPr>
        <p:txBody>
          <a:bodyPr/>
          <a:lstStyle/>
          <a:p>
            <a:pPr algn="ctr"/>
            <a:r>
              <a:rPr lang="es-EC" dirty="0">
                <a:solidFill>
                  <a:srgbClr val="E94642"/>
                </a:solidFill>
                <a:latin typeface="Cocogoose Pro SemBd" panose="00000500000000000000" pitchFamily="50" charset="0"/>
              </a:rPr>
              <a:t>¿PERO QUÉ ES EL VACÍO URBANO?</a:t>
            </a:r>
          </a:p>
        </p:txBody>
      </p:sp>
    </p:spTree>
    <p:extLst>
      <p:ext uri="{BB962C8B-B14F-4D97-AF65-F5344CB8AC3E}">
        <p14:creationId xmlns:p14="http://schemas.microsoft.com/office/powerpoint/2010/main" val="23207718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62168C3-90F5-6C6C-15A1-F5589E341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96758"/>
            <a:ext cx="10515600" cy="1325563"/>
          </a:xfrm>
        </p:spPr>
        <p:txBody>
          <a:bodyPr/>
          <a:lstStyle/>
          <a:p>
            <a:pPr algn="ctr"/>
            <a:r>
              <a:rPr lang="es-EC" dirty="0">
                <a:solidFill>
                  <a:srgbClr val="E94642"/>
                </a:solidFill>
                <a:latin typeface="Cocogoose Pro SemBd" panose="00000500000000000000" pitchFamily="50" charset="0"/>
              </a:rPr>
              <a:t>¿PERO QUÉ ES EL VACÍO URBANO?</a:t>
            </a:r>
          </a:p>
        </p:txBody>
      </p:sp>
      <p:sp>
        <p:nvSpPr>
          <p:cNvPr id="3" name="Título 1">
            <a:extLst>
              <a:ext uri="{FF2B5EF4-FFF2-40B4-BE49-F238E27FC236}">
                <a16:creationId xmlns:a16="http://schemas.microsoft.com/office/drawing/2014/main" id="{33002604-AFC4-BC85-623A-99B6AB5C8FD4}"/>
              </a:ext>
            </a:extLst>
          </p:cNvPr>
          <p:cNvSpPr txBox="1">
            <a:spLocks/>
          </p:cNvSpPr>
          <p:nvPr/>
        </p:nvSpPr>
        <p:spPr>
          <a:xfrm>
            <a:off x="838200" y="458719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MX" sz="1800" kern="0" dirty="0">
                <a:effectLst/>
                <a:latin typeface="Cocogoose Pro Light" panose="00000500000000000000" pitchFamily="50" charset="0"/>
                <a:ea typeface="Times New Roman" panose="02020603050405020304" pitchFamily="18" charset="0"/>
              </a:rPr>
              <a:t>La evolución constante de las ciudades ha generado </a:t>
            </a:r>
            <a:r>
              <a:rPr lang="es-MX" sz="1800" b="1" kern="0" dirty="0">
                <a:solidFill>
                  <a:srgbClr val="FF0000"/>
                </a:solidFill>
                <a:effectLst/>
                <a:latin typeface="Cocogoose Pro SemBd" panose="00000500000000000000" pitchFamily="50" charset="0"/>
                <a:ea typeface="Times New Roman" panose="02020603050405020304" pitchFamily="18" charset="0"/>
              </a:rPr>
              <a:t>fragmentación  en su tejido</a:t>
            </a:r>
            <a:r>
              <a:rPr lang="es-MX" sz="1800" b="1" kern="0" dirty="0">
                <a:solidFill>
                  <a:srgbClr val="FF0000"/>
                </a:solidFill>
                <a:effectLst/>
                <a:latin typeface="Cocogoose Pro Light" panose="00000500000000000000" pitchFamily="50" charset="0"/>
                <a:ea typeface="Times New Roman" panose="02020603050405020304" pitchFamily="18" charset="0"/>
              </a:rPr>
              <a:t> </a:t>
            </a:r>
            <a:r>
              <a:rPr lang="es-MX" sz="1800" kern="0" dirty="0">
                <a:solidFill>
                  <a:srgbClr val="FF0000"/>
                </a:solidFill>
                <a:effectLst/>
                <a:latin typeface="Cocogoose Pro SemBd" panose="00000500000000000000" pitchFamily="50" charset="0"/>
                <a:ea typeface="Times New Roman" panose="02020603050405020304" pitchFamily="18" charset="0"/>
              </a:rPr>
              <a:t>urbano</a:t>
            </a:r>
            <a:r>
              <a:rPr lang="es-MX" sz="1800" kern="0" dirty="0">
                <a:effectLst/>
                <a:latin typeface="Cocogoose Pro Light" panose="00000500000000000000" pitchFamily="50" charset="0"/>
                <a:ea typeface="Times New Roman" panose="02020603050405020304" pitchFamily="18" charset="0"/>
              </a:rPr>
              <a:t> debido a factores como la expansión desordenada de la ciudad, creando </a:t>
            </a:r>
            <a:r>
              <a:rPr lang="es-MX" sz="1800" b="1" kern="0" dirty="0">
                <a:solidFill>
                  <a:srgbClr val="FF0000"/>
                </a:solidFill>
                <a:effectLst/>
                <a:latin typeface="Cocogoose Pro SemBd" panose="00000500000000000000" pitchFamily="50" charset="0"/>
                <a:ea typeface="Times New Roman" panose="02020603050405020304" pitchFamily="18" charset="0"/>
              </a:rPr>
              <a:t>espacios intermedios </a:t>
            </a:r>
            <a:r>
              <a:rPr lang="es-MX" sz="1800" kern="0" dirty="0">
                <a:effectLst/>
                <a:latin typeface="Cocogoose Pro Light" panose="00000500000000000000" pitchFamily="50" charset="0"/>
                <a:ea typeface="Times New Roman" panose="02020603050405020304" pitchFamily="18" charset="0"/>
              </a:rPr>
              <a:t>que rompen la continuidad en la trama urbana, generando estos </a:t>
            </a:r>
            <a:r>
              <a:rPr lang="es-MX" sz="1800" b="1" kern="0" dirty="0">
                <a:solidFill>
                  <a:srgbClr val="E93C4D"/>
                </a:solidFill>
                <a:effectLst/>
                <a:latin typeface="Cocogoose Pro SemBd" panose="00000500000000000000" pitchFamily="50" charset="0"/>
                <a:ea typeface="Times New Roman" panose="02020603050405020304" pitchFamily="18" charset="0"/>
              </a:rPr>
              <a:t>espacios vacíos</a:t>
            </a:r>
            <a:endParaRPr lang="es-EC" b="1" dirty="0">
              <a:solidFill>
                <a:srgbClr val="E93C4D"/>
              </a:solidFill>
              <a:latin typeface="Cocogoose Pro SemBd" panose="000005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49925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62168C3-90F5-6C6C-15A1-F5589E341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96758"/>
            <a:ext cx="10515600" cy="1325563"/>
          </a:xfrm>
        </p:spPr>
        <p:txBody>
          <a:bodyPr/>
          <a:lstStyle/>
          <a:p>
            <a:pPr algn="ctr"/>
            <a:r>
              <a:rPr lang="es-EC" dirty="0">
                <a:solidFill>
                  <a:srgbClr val="E94642"/>
                </a:solidFill>
                <a:latin typeface="Cocogoose Pro SemBd" panose="00000500000000000000" pitchFamily="50" charset="0"/>
              </a:rPr>
              <a:t>PROBLEMA</a:t>
            </a:r>
          </a:p>
        </p:txBody>
      </p:sp>
      <p:sp>
        <p:nvSpPr>
          <p:cNvPr id="4" name="Título 1">
            <a:extLst>
              <a:ext uri="{FF2B5EF4-FFF2-40B4-BE49-F238E27FC236}">
                <a16:creationId xmlns:a16="http://schemas.microsoft.com/office/drawing/2014/main" id="{74D3E3E5-94C0-A649-6601-D7752815A29A}"/>
              </a:ext>
            </a:extLst>
          </p:cNvPr>
          <p:cNvSpPr txBox="1">
            <a:spLocks/>
          </p:cNvSpPr>
          <p:nvPr/>
        </p:nvSpPr>
        <p:spPr>
          <a:xfrm>
            <a:off x="838200" y="2891561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C" dirty="0">
                <a:solidFill>
                  <a:srgbClr val="E94642"/>
                </a:solidFill>
                <a:latin typeface="Cocogoose Pro Light" panose="00000500000000000000" pitchFamily="50" charset="0"/>
              </a:rPr>
              <a:t>Aproximación</a:t>
            </a:r>
          </a:p>
        </p:txBody>
      </p:sp>
    </p:spTree>
    <p:extLst>
      <p:ext uri="{BB962C8B-B14F-4D97-AF65-F5344CB8AC3E}">
        <p14:creationId xmlns:p14="http://schemas.microsoft.com/office/powerpoint/2010/main" val="15321714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 descr="Un dibujo de una persona&#10;&#10;Descripción generada automáticamente con confianza baja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1643" y="0"/>
            <a:ext cx="970871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36824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4" y="0"/>
            <a:ext cx="970871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09560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3" y="0"/>
            <a:ext cx="970871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68994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62168C3-90F5-6C6C-15A1-F5589E341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96758"/>
            <a:ext cx="10515600" cy="1325563"/>
          </a:xfrm>
        </p:spPr>
        <p:txBody>
          <a:bodyPr/>
          <a:lstStyle/>
          <a:p>
            <a:pPr algn="ctr"/>
            <a:r>
              <a:rPr lang="es-EC" dirty="0">
                <a:solidFill>
                  <a:srgbClr val="E94642"/>
                </a:solidFill>
                <a:latin typeface="Cocogoose Pro SemBd" panose="00000500000000000000" pitchFamily="50" charset="0"/>
              </a:rPr>
              <a:t>METODOLOGÍA</a:t>
            </a:r>
          </a:p>
        </p:txBody>
      </p:sp>
      <p:sp>
        <p:nvSpPr>
          <p:cNvPr id="4" name="Título 1">
            <a:extLst>
              <a:ext uri="{FF2B5EF4-FFF2-40B4-BE49-F238E27FC236}">
                <a16:creationId xmlns:a16="http://schemas.microsoft.com/office/drawing/2014/main" id="{74D3E3E5-94C0-A649-6601-D7752815A29A}"/>
              </a:ext>
            </a:extLst>
          </p:cNvPr>
          <p:cNvSpPr txBox="1">
            <a:spLocks/>
          </p:cNvSpPr>
          <p:nvPr/>
        </p:nvSpPr>
        <p:spPr>
          <a:xfrm>
            <a:off x="838200" y="2891561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C" dirty="0">
                <a:solidFill>
                  <a:srgbClr val="E94642"/>
                </a:solidFill>
                <a:latin typeface="Cocogoose Pro Light" panose="00000500000000000000" pitchFamily="50" charset="0"/>
              </a:rPr>
              <a:t>Aproximación</a:t>
            </a:r>
          </a:p>
        </p:txBody>
      </p:sp>
    </p:spTree>
    <p:extLst>
      <p:ext uri="{BB962C8B-B14F-4D97-AF65-F5344CB8AC3E}">
        <p14:creationId xmlns:p14="http://schemas.microsoft.com/office/powerpoint/2010/main" val="17009012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3" y="0"/>
            <a:ext cx="9708712" cy="6857999"/>
          </a:xfrm>
          <a:prstGeom prst="rect">
            <a:avLst/>
          </a:prstGeom>
        </p:spPr>
      </p:pic>
      <p:sp>
        <p:nvSpPr>
          <p:cNvPr id="2" name="Rectángulo 1">
            <a:extLst>
              <a:ext uri="{FF2B5EF4-FFF2-40B4-BE49-F238E27FC236}">
                <a16:creationId xmlns:a16="http://schemas.microsoft.com/office/drawing/2014/main" id="{3EE17687-6D3C-44B0-3C14-E3DEFFD59AB7}"/>
              </a:ext>
            </a:extLst>
          </p:cNvPr>
          <p:cNvSpPr/>
          <p:nvPr/>
        </p:nvSpPr>
        <p:spPr>
          <a:xfrm>
            <a:off x="7792872" y="750626"/>
            <a:ext cx="3725838" cy="236106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11738931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3" y="0"/>
            <a:ext cx="9708712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0675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3" y="0"/>
            <a:ext cx="9708711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4559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3" y="0"/>
            <a:ext cx="9708711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41207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62168C3-90F5-6C6C-15A1-F5589E341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96758"/>
            <a:ext cx="10515600" cy="1325563"/>
          </a:xfrm>
        </p:spPr>
        <p:txBody>
          <a:bodyPr/>
          <a:lstStyle/>
          <a:p>
            <a:pPr algn="ctr"/>
            <a:r>
              <a:rPr lang="es-EC" dirty="0">
                <a:solidFill>
                  <a:srgbClr val="E94642"/>
                </a:solidFill>
                <a:latin typeface="Cocogoose Pro SemBd" panose="00000500000000000000" pitchFamily="50" charset="0"/>
              </a:rPr>
              <a:t>ANÁLISIS DE VACÍOS</a:t>
            </a:r>
          </a:p>
        </p:txBody>
      </p:sp>
      <p:sp>
        <p:nvSpPr>
          <p:cNvPr id="4" name="Título 1">
            <a:extLst>
              <a:ext uri="{FF2B5EF4-FFF2-40B4-BE49-F238E27FC236}">
                <a16:creationId xmlns:a16="http://schemas.microsoft.com/office/drawing/2014/main" id="{74D3E3E5-94C0-A649-6601-D7752815A29A}"/>
              </a:ext>
            </a:extLst>
          </p:cNvPr>
          <p:cNvSpPr txBox="1">
            <a:spLocks/>
          </p:cNvSpPr>
          <p:nvPr/>
        </p:nvSpPr>
        <p:spPr>
          <a:xfrm>
            <a:off x="838200" y="2891561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C" dirty="0">
                <a:solidFill>
                  <a:srgbClr val="E94642"/>
                </a:solidFill>
                <a:latin typeface="Cocogoose Pro Light" panose="00000500000000000000" pitchFamily="50" charset="0"/>
              </a:rPr>
              <a:t>Aproximación</a:t>
            </a:r>
          </a:p>
        </p:txBody>
      </p:sp>
    </p:spTree>
    <p:extLst>
      <p:ext uri="{BB962C8B-B14F-4D97-AF65-F5344CB8AC3E}">
        <p14:creationId xmlns:p14="http://schemas.microsoft.com/office/powerpoint/2010/main" val="24711882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4" y="0"/>
            <a:ext cx="9708709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31419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4" y="0"/>
            <a:ext cx="9708709" cy="6857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5135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4" y="0"/>
            <a:ext cx="9708708" cy="6857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34484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4" y="0"/>
            <a:ext cx="9708708" cy="6857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39252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4" y="0"/>
            <a:ext cx="9708707" cy="6857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53178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62168C3-90F5-6C6C-15A1-F5589E341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96758"/>
            <a:ext cx="10515600" cy="1325563"/>
          </a:xfrm>
        </p:spPr>
        <p:txBody>
          <a:bodyPr/>
          <a:lstStyle/>
          <a:p>
            <a:pPr algn="ctr"/>
            <a:r>
              <a:rPr lang="es-EC" dirty="0">
                <a:solidFill>
                  <a:srgbClr val="E94642"/>
                </a:solidFill>
                <a:latin typeface="Cocogoose Pro SemBd" panose="00000500000000000000" pitchFamily="50" charset="0"/>
              </a:rPr>
              <a:t>ANÁLISIS DE SECTOR</a:t>
            </a:r>
          </a:p>
        </p:txBody>
      </p:sp>
      <p:sp>
        <p:nvSpPr>
          <p:cNvPr id="4" name="Título 1">
            <a:extLst>
              <a:ext uri="{FF2B5EF4-FFF2-40B4-BE49-F238E27FC236}">
                <a16:creationId xmlns:a16="http://schemas.microsoft.com/office/drawing/2014/main" id="{74D3E3E5-94C0-A649-6601-D7752815A29A}"/>
              </a:ext>
            </a:extLst>
          </p:cNvPr>
          <p:cNvSpPr txBox="1">
            <a:spLocks/>
          </p:cNvSpPr>
          <p:nvPr/>
        </p:nvSpPr>
        <p:spPr>
          <a:xfrm>
            <a:off x="838200" y="2891561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C" dirty="0">
                <a:solidFill>
                  <a:srgbClr val="E94642"/>
                </a:solidFill>
                <a:latin typeface="Cocogoose Pro Light" panose="00000500000000000000" pitchFamily="50" charset="0"/>
              </a:rPr>
              <a:t>Vacío Urbano El Ejido</a:t>
            </a:r>
          </a:p>
        </p:txBody>
      </p:sp>
    </p:spTree>
    <p:extLst>
      <p:ext uri="{BB962C8B-B14F-4D97-AF65-F5344CB8AC3E}">
        <p14:creationId xmlns:p14="http://schemas.microsoft.com/office/powerpoint/2010/main" val="28302554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4" y="0"/>
            <a:ext cx="9708707" cy="6857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0735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5" y="0"/>
            <a:ext cx="9708705" cy="6857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9363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5" y="0"/>
            <a:ext cx="9708705" cy="6857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104251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5" y="0"/>
            <a:ext cx="9708704" cy="6857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1869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5" y="0"/>
            <a:ext cx="9708704" cy="6857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3893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6" y="0"/>
            <a:ext cx="9708702" cy="6857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29759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6" y="0"/>
            <a:ext cx="9708702" cy="6857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25736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6" y="0"/>
            <a:ext cx="9708701" cy="6857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397149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62168C3-90F5-6C6C-15A1-F5589E341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96758"/>
            <a:ext cx="10515600" cy="1325563"/>
          </a:xfrm>
        </p:spPr>
        <p:txBody>
          <a:bodyPr/>
          <a:lstStyle/>
          <a:p>
            <a:pPr algn="ctr"/>
            <a:r>
              <a:rPr lang="es-EC" dirty="0">
                <a:solidFill>
                  <a:srgbClr val="E94642"/>
                </a:solidFill>
                <a:latin typeface="Cocogoose Pro SemBd" panose="00000500000000000000" pitchFamily="50" charset="0"/>
              </a:rPr>
              <a:t>DIAGNÓSTICO DE SECTOR</a:t>
            </a:r>
          </a:p>
        </p:txBody>
      </p:sp>
      <p:sp>
        <p:nvSpPr>
          <p:cNvPr id="4" name="Título 1">
            <a:extLst>
              <a:ext uri="{FF2B5EF4-FFF2-40B4-BE49-F238E27FC236}">
                <a16:creationId xmlns:a16="http://schemas.microsoft.com/office/drawing/2014/main" id="{74D3E3E5-94C0-A649-6601-D7752815A29A}"/>
              </a:ext>
            </a:extLst>
          </p:cNvPr>
          <p:cNvSpPr txBox="1">
            <a:spLocks/>
          </p:cNvSpPr>
          <p:nvPr/>
        </p:nvSpPr>
        <p:spPr>
          <a:xfrm>
            <a:off x="838200" y="2891561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C" dirty="0">
                <a:solidFill>
                  <a:srgbClr val="E94642"/>
                </a:solidFill>
                <a:latin typeface="Cocogoose Pro Light" panose="00000500000000000000" pitchFamily="50" charset="0"/>
              </a:rPr>
              <a:t>Vacío Urbano El Ejido</a:t>
            </a:r>
          </a:p>
        </p:txBody>
      </p:sp>
    </p:spTree>
    <p:extLst>
      <p:ext uri="{BB962C8B-B14F-4D97-AF65-F5344CB8AC3E}">
        <p14:creationId xmlns:p14="http://schemas.microsoft.com/office/powerpoint/2010/main" val="25124760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6" y="0"/>
            <a:ext cx="9708701" cy="6857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92653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62168C3-90F5-6C6C-15A1-F5589E341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96758"/>
            <a:ext cx="10515600" cy="1325563"/>
          </a:xfrm>
        </p:spPr>
        <p:txBody>
          <a:bodyPr/>
          <a:lstStyle/>
          <a:p>
            <a:pPr algn="ctr"/>
            <a:r>
              <a:rPr lang="es-EC" dirty="0">
                <a:solidFill>
                  <a:srgbClr val="E94642"/>
                </a:solidFill>
                <a:latin typeface="Cocogoose Pro SemBd" panose="00000500000000000000" pitchFamily="50" charset="0"/>
              </a:rPr>
              <a:t>MATRIZ DE PROBLEMAS</a:t>
            </a:r>
          </a:p>
        </p:txBody>
      </p:sp>
      <p:sp>
        <p:nvSpPr>
          <p:cNvPr id="4" name="Título 1">
            <a:extLst>
              <a:ext uri="{FF2B5EF4-FFF2-40B4-BE49-F238E27FC236}">
                <a16:creationId xmlns:a16="http://schemas.microsoft.com/office/drawing/2014/main" id="{74D3E3E5-94C0-A649-6601-D7752815A29A}"/>
              </a:ext>
            </a:extLst>
          </p:cNvPr>
          <p:cNvSpPr txBox="1">
            <a:spLocks/>
          </p:cNvSpPr>
          <p:nvPr/>
        </p:nvSpPr>
        <p:spPr>
          <a:xfrm>
            <a:off x="838200" y="2891561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C" dirty="0">
                <a:solidFill>
                  <a:srgbClr val="E94642"/>
                </a:solidFill>
                <a:latin typeface="Cocogoose Pro Light" panose="00000500000000000000" pitchFamily="50" charset="0"/>
              </a:rPr>
              <a:t>Vacío Urbano El Ejido</a:t>
            </a:r>
          </a:p>
        </p:txBody>
      </p:sp>
    </p:spTree>
    <p:extLst>
      <p:ext uri="{BB962C8B-B14F-4D97-AF65-F5344CB8AC3E}">
        <p14:creationId xmlns:p14="http://schemas.microsoft.com/office/powerpoint/2010/main" val="195280510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7" y="0"/>
            <a:ext cx="9708699" cy="6857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324797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7" y="0"/>
            <a:ext cx="970869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973501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7" y="0"/>
            <a:ext cx="970869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33738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7" y="0"/>
            <a:ext cx="9708698" cy="685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038285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62168C3-90F5-6C6C-15A1-F5589E341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96758"/>
            <a:ext cx="10515600" cy="1325563"/>
          </a:xfrm>
        </p:spPr>
        <p:txBody>
          <a:bodyPr/>
          <a:lstStyle/>
          <a:p>
            <a:pPr algn="ctr"/>
            <a:r>
              <a:rPr lang="es-EC" dirty="0">
                <a:solidFill>
                  <a:srgbClr val="E94642"/>
                </a:solidFill>
                <a:latin typeface="Cocogoose Pro SemBd" panose="00000500000000000000" pitchFamily="50" charset="0"/>
              </a:rPr>
              <a:t>ESTRATEGIAS</a:t>
            </a:r>
          </a:p>
        </p:txBody>
      </p:sp>
      <p:sp>
        <p:nvSpPr>
          <p:cNvPr id="4" name="Título 1">
            <a:extLst>
              <a:ext uri="{FF2B5EF4-FFF2-40B4-BE49-F238E27FC236}">
                <a16:creationId xmlns:a16="http://schemas.microsoft.com/office/drawing/2014/main" id="{74D3E3E5-94C0-A649-6601-D7752815A29A}"/>
              </a:ext>
            </a:extLst>
          </p:cNvPr>
          <p:cNvSpPr txBox="1">
            <a:spLocks/>
          </p:cNvSpPr>
          <p:nvPr/>
        </p:nvSpPr>
        <p:spPr>
          <a:xfrm>
            <a:off x="838200" y="2891561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C" dirty="0">
                <a:solidFill>
                  <a:srgbClr val="E94642"/>
                </a:solidFill>
                <a:latin typeface="Cocogoose Pro Light" panose="00000500000000000000" pitchFamily="50" charset="0"/>
              </a:rPr>
              <a:t>PLAN MASA</a:t>
            </a:r>
          </a:p>
        </p:txBody>
      </p:sp>
    </p:spTree>
    <p:extLst>
      <p:ext uri="{BB962C8B-B14F-4D97-AF65-F5344CB8AC3E}">
        <p14:creationId xmlns:p14="http://schemas.microsoft.com/office/powerpoint/2010/main" val="136466588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13480" cy="8556669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EB5A803A-9B8A-3989-242C-A86DCB3C6333}"/>
              </a:ext>
            </a:extLst>
          </p:cNvPr>
          <p:cNvSpPr txBox="1">
            <a:spLocks/>
          </p:cNvSpPr>
          <p:nvPr/>
        </p:nvSpPr>
        <p:spPr>
          <a:xfrm>
            <a:off x="838195" y="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s-EC" sz="1800" dirty="0">
                <a:solidFill>
                  <a:srgbClr val="E94642"/>
                </a:solidFill>
                <a:latin typeface="Cocogoose Pro SemBd" panose="00000500000000000000" pitchFamily="50" charset="0"/>
              </a:rPr>
              <a:t>Reconfigurar una red de espacios públicos</a:t>
            </a:r>
          </a:p>
        </p:txBody>
      </p:sp>
    </p:spTree>
    <p:extLst>
      <p:ext uri="{BB962C8B-B14F-4D97-AF65-F5344CB8AC3E}">
        <p14:creationId xmlns:p14="http://schemas.microsoft.com/office/powerpoint/2010/main" val="223032793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13480" cy="8556669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EB5A803A-9B8A-3989-242C-A86DCB3C6333}"/>
              </a:ext>
            </a:extLst>
          </p:cNvPr>
          <p:cNvSpPr txBox="1">
            <a:spLocks/>
          </p:cNvSpPr>
          <p:nvPr/>
        </p:nvSpPr>
        <p:spPr>
          <a:xfrm>
            <a:off x="838195" y="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s-EC" sz="1800" dirty="0">
                <a:solidFill>
                  <a:srgbClr val="E94642"/>
                </a:solidFill>
                <a:latin typeface="Cocogoose Pro SemBd" panose="00000500000000000000" pitchFamily="50" charset="0"/>
              </a:rPr>
              <a:t>Reconfigurar una red de espacios públicos</a:t>
            </a:r>
          </a:p>
        </p:txBody>
      </p:sp>
    </p:spTree>
    <p:extLst>
      <p:ext uri="{BB962C8B-B14F-4D97-AF65-F5344CB8AC3E}">
        <p14:creationId xmlns:p14="http://schemas.microsoft.com/office/powerpoint/2010/main" val="382522327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13479" cy="8556669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EB5A803A-9B8A-3989-242C-A86DCB3C6333}"/>
              </a:ext>
            </a:extLst>
          </p:cNvPr>
          <p:cNvSpPr txBox="1">
            <a:spLocks/>
          </p:cNvSpPr>
          <p:nvPr/>
        </p:nvSpPr>
        <p:spPr>
          <a:xfrm>
            <a:off x="838195" y="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s-EC" sz="1800" dirty="0">
                <a:solidFill>
                  <a:srgbClr val="E94642"/>
                </a:solidFill>
                <a:latin typeface="Cocogoose Pro SemBd" panose="00000500000000000000" pitchFamily="50" charset="0"/>
              </a:rPr>
              <a:t>Potenciar edificios y equipamientos existentes</a:t>
            </a:r>
          </a:p>
        </p:txBody>
      </p:sp>
    </p:spTree>
    <p:extLst>
      <p:ext uri="{BB962C8B-B14F-4D97-AF65-F5344CB8AC3E}">
        <p14:creationId xmlns:p14="http://schemas.microsoft.com/office/powerpoint/2010/main" val="87072710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13479" cy="8556668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EB5A803A-9B8A-3989-242C-A86DCB3C6333}"/>
              </a:ext>
            </a:extLst>
          </p:cNvPr>
          <p:cNvSpPr txBox="1">
            <a:spLocks/>
          </p:cNvSpPr>
          <p:nvPr/>
        </p:nvSpPr>
        <p:spPr>
          <a:xfrm>
            <a:off x="838195" y="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s-EC" sz="1800" dirty="0">
                <a:solidFill>
                  <a:srgbClr val="E94642"/>
                </a:solidFill>
                <a:latin typeface="Cocogoose Pro SemBd" panose="00000500000000000000" pitchFamily="50" charset="0"/>
              </a:rPr>
              <a:t>Potenciar edificios y equipamientos existentes</a:t>
            </a:r>
          </a:p>
        </p:txBody>
      </p:sp>
    </p:spTree>
    <p:extLst>
      <p:ext uri="{BB962C8B-B14F-4D97-AF65-F5344CB8AC3E}">
        <p14:creationId xmlns:p14="http://schemas.microsoft.com/office/powerpoint/2010/main" val="315876568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13480" cy="8556669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EB5A803A-9B8A-3989-242C-A86DCB3C6333}"/>
              </a:ext>
            </a:extLst>
          </p:cNvPr>
          <p:cNvSpPr txBox="1">
            <a:spLocks/>
          </p:cNvSpPr>
          <p:nvPr/>
        </p:nvSpPr>
        <p:spPr>
          <a:xfrm>
            <a:off x="838195" y="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s-EC" sz="1800" dirty="0">
                <a:solidFill>
                  <a:srgbClr val="E94642"/>
                </a:solidFill>
                <a:latin typeface="Cocogoose Pro SemBd" panose="00000500000000000000" pitchFamily="50" charset="0"/>
              </a:rPr>
              <a:t>Organizar la circulación y transporte público</a:t>
            </a:r>
          </a:p>
        </p:txBody>
      </p:sp>
    </p:spTree>
    <p:extLst>
      <p:ext uri="{BB962C8B-B14F-4D97-AF65-F5344CB8AC3E}">
        <p14:creationId xmlns:p14="http://schemas.microsoft.com/office/powerpoint/2010/main" val="34462379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13480" cy="8556669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EB5A803A-9B8A-3989-242C-A86DCB3C6333}"/>
              </a:ext>
            </a:extLst>
          </p:cNvPr>
          <p:cNvSpPr txBox="1">
            <a:spLocks/>
          </p:cNvSpPr>
          <p:nvPr/>
        </p:nvSpPr>
        <p:spPr>
          <a:xfrm>
            <a:off x="838195" y="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s-EC" sz="1800" dirty="0">
                <a:solidFill>
                  <a:srgbClr val="E94642"/>
                </a:solidFill>
                <a:latin typeface="Cocogoose Pro SemBd" panose="00000500000000000000" pitchFamily="50" charset="0"/>
              </a:rPr>
              <a:t>Organizar la circulación y transporte público</a:t>
            </a:r>
          </a:p>
        </p:txBody>
      </p:sp>
    </p:spTree>
    <p:extLst>
      <p:ext uri="{BB962C8B-B14F-4D97-AF65-F5344CB8AC3E}">
        <p14:creationId xmlns:p14="http://schemas.microsoft.com/office/powerpoint/2010/main" val="120598598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62168C3-90F5-6C6C-15A1-F5589E341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96758"/>
            <a:ext cx="10515600" cy="1325563"/>
          </a:xfrm>
        </p:spPr>
        <p:txBody>
          <a:bodyPr/>
          <a:lstStyle/>
          <a:p>
            <a:pPr algn="ctr"/>
            <a:r>
              <a:rPr lang="es-EC" dirty="0">
                <a:solidFill>
                  <a:srgbClr val="E94642"/>
                </a:solidFill>
                <a:latin typeface="Cocogoose Pro SemBd" panose="00000500000000000000" pitchFamily="50" charset="0"/>
              </a:rPr>
              <a:t>PLAN MASA</a:t>
            </a:r>
          </a:p>
        </p:txBody>
      </p:sp>
      <p:sp>
        <p:nvSpPr>
          <p:cNvPr id="4" name="Título 1">
            <a:extLst>
              <a:ext uri="{FF2B5EF4-FFF2-40B4-BE49-F238E27FC236}">
                <a16:creationId xmlns:a16="http://schemas.microsoft.com/office/drawing/2014/main" id="{74D3E3E5-94C0-A649-6601-D7752815A29A}"/>
              </a:ext>
            </a:extLst>
          </p:cNvPr>
          <p:cNvSpPr txBox="1">
            <a:spLocks/>
          </p:cNvSpPr>
          <p:nvPr/>
        </p:nvSpPr>
        <p:spPr>
          <a:xfrm>
            <a:off x="838200" y="2891561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C" dirty="0">
                <a:solidFill>
                  <a:srgbClr val="E94642"/>
                </a:solidFill>
                <a:latin typeface="Cocogoose Pro Light" panose="00000500000000000000" pitchFamily="50" charset="0"/>
              </a:rPr>
              <a:t>Vacío Urbano El Ejido</a:t>
            </a:r>
          </a:p>
        </p:txBody>
      </p:sp>
    </p:spTree>
    <p:extLst>
      <p:ext uri="{BB962C8B-B14F-4D97-AF65-F5344CB8AC3E}">
        <p14:creationId xmlns:p14="http://schemas.microsoft.com/office/powerpoint/2010/main" val="230232682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18" r="44261"/>
          <a:stretch/>
        </p:blipFill>
        <p:spPr>
          <a:xfrm>
            <a:off x="3532530" y="227453"/>
            <a:ext cx="5619089" cy="6462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110678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7" y="0"/>
            <a:ext cx="9708697" cy="685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85907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7" y="0"/>
            <a:ext cx="9708697" cy="685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30598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8" y="0"/>
            <a:ext cx="9708695" cy="685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263970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8" y="0"/>
            <a:ext cx="9708695" cy="6857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212202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8" y="0"/>
            <a:ext cx="9708694" cy="6857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51073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62168C3-90F5-6C6C-15A1-F5589E341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96758"/>
            <a:ext cx="10515600" cy="1325563"/>
          </a:xfrm>
        </p:spPr>
        <p:txBody>
          <a:bodyPr/>
          <a:lstStyle/>
          <a:p>
            <a:pPr algn="ctr"/>
            <a:r>
              <a:rPr lang="es-EC" dirty="0">
                <a:solidFill>
                  <a:srgbClr val="E94642"/>
                </a:solidFill>
                <a:latin typeface="Cocogoose Pro SemBd" panose="00000500000000000000" pitchFamily="50" charset="0"/>
              </a:rPr>
              <a:t>ZONA DE INTERVENCIÓN</a:t>
            </a:r>
          </a:p>
        </p:txBody>
      </p:sp>
      <p:sp>
        <p:nvSpPr>
          <p:cNvPr id="4" name="Título 1">
            <a:extLst>
              <a:ext uri="{FF2B5EF4-FFF2-40B4-BE49-F238E27FC236}">
                <a16:creationId xmlns:a16="http://schemas.microsoft.com/office/drawing/2014/main" id="{74D3E3E5-94C0-A649-6601-D7752815A29A}"/>
              </a:ext>
            </a:extLst>
          </p:cNvPr>
          <p:cNvSpPr txBox="1">
            <a:spLocks/>
          </p:cNvSpPr>
          <p:nvPr/>
        </p:nvSpPr>
        <p:spPr>
          <a:xfrm>
            <a:off x="838200" y="2891561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C" dirty="0">
                <a:solidFill>
                  <a:srgbClr val="E94642"/>
                </a:solidFill>
                <a:latin typeface="Cocogoose Pro Light" panose="00000500000000000000" pitchFamily="50" charset="0"/>
              </a:rPr>
              <a:t>Aproximación</a:t>
            </a:r>
          </a:p>
        </p:txBody>
      </p:sp>
    </p:spTree>
    <p:extLst>
      <p:ext uri="{BB962C8B-B14F-4D97-AF65-F5344CB8AC3E}">
        <p14:creationId xmlns:p14="http://schemas.microsoft.com/office/powerpoint/2010/main" val="82268570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7" y="0"/>
            <a:ext cx="9708697" cy="685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5578238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7873" y="0"/>
            <a:ext cx="9708697" cy="685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975293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8" y="0"/>
            <a:ext cx="9708695" cy="685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181326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9708695" cy="6857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58605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4CD203B6-9D34-4C55-9CF4-916D797140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Imagen 1">
            <a:extLst>
              <a:ext uri="{FF2B5EF4-FFF2-40B4-BE49-F238E27FC236}">
                <a16:creationId xmlns:a16="http://schemas.microsoft.com/office/drawing/2014/main" id="{D3B1105D-2DC3-F54D-D9F3-EB33BEB275C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rgbClr val="D9C3A5">
                <a:tint val="50000"/>
                <a:satMod val="180000"/>
              </a:srgbClr>
            </a:duotone>
          </a:blip>
          <a:srcRect r="6120" b="-2"/>
          <a:stretch/>
        </p:blipFill>
        <p:spPr>
          <a:xfrm>
            <a:off x="2296" y="10"/>
            <a:ext cx="7395866" cy="4470857"/>
          </a:xfrm>
          <a:prstGeom prst="rect">
            <a:avLst/>
          </a:prstGeom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2411EE4B-5254-5A48-FF1D-065FF51435E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rgbClr val="D9C3A5">
                <a:tint val="50000"/>
                <a:satMod val="180000"/>
              </a:srgbClr>
            </a:duotone>
          </a:blip>
          <a:srcRect t="13635" r="3" b="6483"/>
          <a:stretch/>
        </p:blipFill>
        <p:spPr>
          <a:xfrm>
            <a:off x="7499230" y="-2"/>
            <a:ext cx="4689052" cy="2228757"/>
          </a:xfrm>
          <a:prstGeom prst="rect">
            <a:avLst/>
          </a:prstGeom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CD337CEC-BE2E-B802-6409-82D4A01299F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rgbClr val="D9C3A5">
                <a:tint val="50000"/>
                <a:satMod val="180000"/>
              </a:srgbClr>
            </a:duotone>
          </a:blip>
          <a:srcRect t="14057" r="-3" b="9053"/>
          <a:stretch/>
        </p:blipFill>
        <p:spPr>
          <a:xfrm>
            <a:off x="7499338" y="2324139"/>
            <a:ext cx="4682932" cy="2133380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BACCBC07-B30B-EC09-4BB7-E3950E0E012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duotone>
              <a:prstClr val="black"/>
              <a:srgbClr val="D9C3A5">
                <a:tint val="50000"/>
                <a:satMod val="180000"/>
              </a:srgbClr>
            </a:duotone>
          </a:blip>
          <a:srcRect t="11342" r="3" b="14466"/>
          <a:stretch/>
        </p:blipFill>
        <p:spPr>
          <a:xfrm>
            <a:off x="-3717" y="4566250"/>
            <a:ext cx="4627475" cy="2291750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A74C3642-4BCC-9C3B-8E82-FC41C95AE54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duotone>
              <a:prstClr val="black"/>
              <a:srgbClr val="D9C3A5">
                <a:tint val="50000"/>
                <a:satMod val="180000"/>
              </a:srgbClr>
            </a:duotone>
          </a:blip>
          <a:srcRect t="17589" r="1" b="25275"/>
          <a:stretch/>
        </p:blipFill>
        <p:spPr>
          <a:xfrm>
            <a:off x="4713920" y="4566250"/>
            <a:ext cx="7462341" cy="229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956163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62168C3-90F5-6C6C-15A1-F5589E341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96758"/>
            <a:ext cx="10515600" cy="1325563"/>
          </a:xfrm>
        </p:spPr>
        <p:txBody>
          <a:bodyPr/>
          <a:lstStyle/>
          <a:p>
            <a:pPr algn="ctr"/>
            <a:r>
              <a:rPr lang="es-EC" dirty="0">
                <a:solidFill>
                  <a:srgbClr val="E94642"/>
                </a:solidFill>
                <a:latin typeface="Cocogoose Pro SemBd" panose="00000500000000000000" pitchFamily="50" charset="0"/>
              </a:rPr>
              <a:t>VOCACIÓN DEL SITIO</a:t>
            </a:r>
          </a:p>
        </p:txBody>
      </p:sp>
      <p:sp>
        <p:nvSpPr>
          <p:cNvPr id="4" name="Título 1">
            <a:extLst>
              <a:ext uri="{FF2B5EF4-FFF2-40B4-BE49-F238E27FC236}">
                <a16:creationId xmlns:a16="http://schemas.microsoft.com/office/drawing/2014/main" id="{74D3E3E5-94C0-A649-6601-D7752815A29A}"/>
              </a:ext>
            </a:extLst>
          </p:cNvPr>
          <p:cNvSpPr txBox="1">
            <a:spLocks/>
          </p:cNvSpPr>
          <p:nvPr/>
        </p:nvSpPr>
        <p:spPr>
          <a:xfrm>
            <a:off x="838200" y="2891561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C" dirty="0">
                <a:solidFill>
                  <a:srgbClr val="E94642"/>
                </a:solidFill>
                <a:latin typeface="Cocogoose Pro Light" panose="00000500000000000000" pitchFamily="50" charset="0"/>
              </a:rPr>
              <a:t>Abstracción - Interpretación</a:t>
            </a:r>
          </a:p>
        </p:txBody>
      </p:sp>
    </p:spTree>
    <p:extLst>
      <p:ext uri="{BB962C8B-B14F-4D97-AF65-F5344CB8AC3E}">
        <p14:creationId xmlns:p14="http://schemas.microsoft.com/office/powerpoint/2010/main" val="447372813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7" y="0"/>
            <a:ext cx="9708697" cy="685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3693099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7" y="0"/>
            <a:ext cx="9708697" cy="685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940381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8" y="0"/>
            <a:ext cx="9708695" cy="685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769767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8" y="0"/>
            <a:ext cx="9708695" cy="6857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7369235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8" y="0"/>
            <a:ext cx="9708694" cy="6857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434273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8" y="0"/>
            <a:ext cx="9708694" cy="6857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7327012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41649" y="0"/>
            <a:ext cx="9708692" cy="6857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4125800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62168C3-90F5-6C6C-15A1-F5589E341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96758"/>
            <a:ext cx="10515600" cy="1325563"/>
          </a:xfrm>
        </p:spPr>
        <p:txBody>
          <a:bodyPr/>
          <a:lstStyle/>
          <a:p>
            <a:pPr algn="ctr"/>
            <a:r>
              <a:rPr lang="es-EC" dirty="0">
                <a:solidFill>
                  <a:srgbClr val="E94642"/>
                </a:solidFill>
                <a:latin typeface="Cocogoose Pro SemBd" panose="00000500000000000000" pitchFamily="50" charset="0"/>
              </a:rPr>
              <a:t>Estrategias de Implantación</a:t>
            </a:r>
          </a:p>
        </p:txBody>
      </p:sp>
      <p:sp>
        <p:nvSpPr>
          <p:cNvPr id="4" name="Título 1">
            <a:extLst>
              <a:ext uri="{FF2B5EF4-FFF2-40B4-BE49-F238E27FC236}">
                <a16:creationId xmlns:a16="http://schemas.microsoft.com/office/drawing/2014/main" id="{74D3E3E5-94C0-A649-6601-D7752815A29A}"/>
              </a:ext>
            </a:extLst>
          </p:cNvPr>
          <p:cNvSpPr txBox="1">
            <a:spLocks/>
          </p:cNvSpPr>
          <p:nvPr/>
        </p:nvSpPr>
        <p:spPr>
          <a:xfrm>
            <a:off x="838200" y="2891561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C" dirty="0">
                <a:solidFill>
                  <a:srgbClr val="E94642"/>
                </a:solidFill>
                <a:latin typeface="Cocogoose Pro Light" panose="00000500000000000000" pitchFamily="50" charset="0"/>
              </a:rPr>
              <a:t>Criterios Formales</a:t>
            </a:r>
          </a:p>
        </p:txBody>
      </p:sp>
    </p:spTree>
    <p:extLst>
      <p:ext uri="{BB962C8B-B14F-4D97-AF65-F5344CB8AC3E}">
        <p14:creationId xmlns:p14="http://schemas.microsoft.com/office/powerpoint/2010/main" val="2180483940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51679" y="0"/>
            <a:ext cx="9688632" cy="6857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5130637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51679" y="0"/>
            <a:ext cx="9688632" cy="6857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878275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51679" y="0"/>
            <a:ext cx="9688631" cy="6857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658022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62168C3-90F5-6C6C-15A1-F5589E341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717" y="2296758"/>
            <a:ext cx="11345663" cy="1325563"/>
          </a:xfrm>
        </p:spPr>
        <p:txBody>
          <a:bodyPr/>
          <a:lstStyle/>
          <a:p>
            <a:pPr algn="ctr"/>
            <a:r>
              <a:rPr lang="es-EC" dirty="0">
                <a:solidFill>
                  <a:srgbClr val="E94642"/>
                </a:solidFill>
                <a:latin typeface="Cocogoose Pro SemBd" panose="00000500000000000000" pitchFamily="50" charset="0"/>
              </a:rPr>
              <a:t>DESDE EL CONCEPTO AL CONTEXTO</a:t>
            </a:r>
          </a:p>
        </p:txBody>
      </p:sp>
      <p:sp>
        <p:nvSpPr>
          <p:cNvPr id="4" name="Título 1">
            <a:extLst>
              <a:ext uri="{FF2B5EF4-FFF2-40B4-BE49-F238E27FC236}">
                <a16:creationId xmlns:a16="http://schemas.microsoft.com/office/drawing/2014/main" id="{74D3E3E5-94C0-A649-6601-D7752815A29A}"/>
              </a:ext>
            </a:extLst>
          </p:cNvPr>
          <p:cNvSpPr txBox="1">
            <a:spLocks/>
          </p:cNvSpPr>
          <p:nvPr/>
        </p:nvSpPr>
        <p:spPr>
          <a:xfrm>
            <a:off x="838200" y="2891561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C" dirty="0">
                <a:solidFill>
                  <a:srgbClr val="E94642"/>
                </a:solidFill>
                <a:latin typeface="Cocogoose Pro Light" panose="00000500000000000000" pitchFamily="50" charset="0"/>
              </a:rPr>
              <a:t>Criterios Espaciales</a:t>
            </a:r>
          </a:p>
        </p:txBody>
      </p:sp>
    </p:spTree>
    <p:extLst>
      <p:ext uri="{BB962C8B-B14F-4D97-AF65-F5344CB8AC3E}">
        <p14:creationId xmlns:p14="http://schemas.microsoft.com/office/powerpoint/2010/main" val="2656276451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51684" y="7085"/>
            <a:ext cx="9688631" cy="6843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021381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51685" y="7085"/>
            <a:ext cx="9688629" cy="6843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4673301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51685" y="7085"/>
            <a:ext cx="9688629" cy="6843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793121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51685" y="7085"/>
            <a:ext cx="9688628" cy="6843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8521684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62168C3-90F5-6C6C-15A1-F5589E341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717" y="2296758"/>
            <a:ext cx="11345663" cy="1325563"/>
          </a:xfrm>
        </p:spPr>
        <p:txBody>
          <a:bodyPr/>
          <a:lstStyle/>
          <a:p>
            <a:pPr algn="ctr"/>
            <a:r>
              <a:rPr lang="es-EC" dirty="0">
                <a:solidFill>
                  <a:srgbClr val="E94642"/>
                </a:solidFill>
                <a:latin typeface="Cocogoose Pro SemBd" panose="00000500000000000000" pitchFamily="50" charset="0"/>
              </a:rPr>
              <a:t>PROGRAMA ARQUITECTÓNICO</a:t>
            </a:r>
          </a:p>
        </p:txBody>
      </p:sp>
      <p:sp>
        <p:nvSpPr>
          <p:cNvPr id="4" name="Título 1">
            <a:extLst>
              <a:ext uri="{FF2B5EF4-FFF2-40B4-BE49-F238E27FC236}">
                <a16:creationId xmlns:a16="http://schemas.microsoft.com/office/drawing/2014/main" id="{74D3E3E5-94C0-A649-6601-D7752815A29A}"/>
              </a:ext>
            </a:extLst>
          </p:cNvPr>
          <p:cNvSpPr txBox="1">
            <a:spLocks/>
          </p:cNvSpPr>
          <p:nvPr/>
        </p:nvSpPr>
        <p:spPr>
          <a:xfrm>
            <a:off x="838200" y="329105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C" dirty="0">
                <a:solidFill>
                  <a:srgbClr val="E94642"/>
                </a:solidFill>
                <a:latin typeface="Cocogoose Pro Light" panose="00000500000000000000" pitchFamily="50" charset="0"/>
              </a:rPr>
              <a:t>Espacio para el </a:t>
            </a:r>
          </a:p>
          <a:p>
            <a:pPr algn="ctr"/>
            <a:r>
              <a:rPr lang="es-EC" dirty="0">
                <a:solidFill>
                  <a:srgbClr val="E94642"/>
                </a:solidFill>
                <a:latin typeface="Cocogoose Pro Light" panose="00000500000000000000" pitchFamily="50" charset="0"/>
              </a:rPr>
              <a:t>Aprendizaje Colaborativo </a:t>
            </a:r>
          </a:p>
        </p:txBody>
      </p:sp>
    </p:spTree>
    <p:extLst>
      <p:ext uri="{BB962C8B-B14F-4D97-AF65-F5344CB8AC3E}">
        <p14:creationId xmlns:p14="http://schemas.microsoft.com/office/powerpoint/2010/main" val="218934614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61695" y="11144"/>
            <a:ext cx="9668608" cy="6835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3702803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61696" y="7085"/>
            <a:ext cx="9668606" cy="6843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344805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62168C3-90F5-6C6C-15A1-F5589E341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717" y="2296758"/>
            <a:ext cx="11345663" cy="1325563"/>
          </a:xfrm>
        </p:spPr>
        <p:txBody>
          <a:bodyPr/>
          <a:lstStyle/>
          <a:p>
            <a:pPr algn="ctr"/>
            <a:r>
              <a:rPr lang="es-EC" dirty="0">
                <a:solidFill>
                  <a:srgbClr val="E94642"/>
                </a:solidFill>
                <a:latin typeface="Cocogoose Pro SemBd" panose="00000500000000000000" pitchFamily="50" charset="0"/>
              </a:rPr>
              <a:t>LÓGICAS DE DISEÑO</a:t>
            </a:r>
          </a:p>
        </p:txBody>
      </p:sp>
      <p:sp>
        <p:nvSpPr>
          <p:cNvPr id="4" name="Título 1">
            <a:extLst>
              <a:ext uri="{FF2B5EF4-FFF2-40B4-BE49-F238E27FC236}">
                <a16:creationId xmlns:a16="http://schemas.microsoft.com/office/drawing/2014/main" id="{74D3E3E5-94C0-A649-6601-D7752815A29A}"/>
              </a:ext>
            </a:extLst>
          </p:cNvPr>
          <p:cNvSpPr txBox="1">
            <a:spLocks/>
          </p:cNvSpPr>
          <p:nvPr/>
        </p:nvSpPr>
        <p:spPr>
          <a:xfrm>
            <a:off x="838200" y="329105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C" dirty="0">
                <a:solidFill>
                  <a:srgbClr val="E94642"/>
                </a:solidFill>
                <a:latin typeface="Cocogoose Pro Light" panose="00000500000000000000" pitchFamily="50" charset="0"/>
              </a:rPr>
              <a:t>Espacio para el </a:t>
            </a:r>
          </a:p>
          <a:p>
            <a:pPr algn="ctr"/>
            <a:r>
              <a:rPr lang="es-EC" dirty="0">
                <a:solidFill>
                  <a:srgbClr val="E94642"/>
                </a:solidFill>
                <a:latin typeface="Cocogoose Pro Light" panose="00000500000000000000" pitchFamily="50" charset="0"/>
              </a:rPr>
              <a:t>Aprendizaje Colaborativo </a:t>
            </a:r>
          </a:p>
        </p:txBody>
      </p:sp>
    </p:spTree>
    <p:extLst>
      <p:ext uri="{BB962C8B-B14F-4D97-AF65-F5344CB8AC3E}">
        <p14:creationId xmlns:p14="http://schemas.microsoft.com/office/powerpoint/2010/main" val="164102402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51685" y="7085"/>
            <a:ext cx="9688628" cy="6843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6809395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51685" y="7085"/>
            <a:ext cx="9688628" cy="6843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778867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51685" y="7085"/>
            <a:ext cx="9688628" cy="6843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388460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51685" y="7085"/>
            <a:ext cx="9688628" cy="6843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6898534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62168C3-90F5-6C6C-15A1-F5589E341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717" y="2296758"/>
            <a:ext cx="11345663" cy="1325563"/>
          </a:xfrm>
        </p:spPr>
        <p:txBody>
          <a:bodyPr/>
          <a:lstStyle/>
          <a:p>
            <a:pPr algn="ctr"/>
            <a:r>
              <a:rPr lang="es-EC" dirty="0">
                <a:solidFill>
                  <a:srgbClr val="E94642"/>
                </a:solidFill>
                <a:latin typeface="Cocogoose Pro SemBd" panose="00000500000000000000" pitchFamily="50" charset="0"/>
              </a:rPr>
              <a:t>IMPLANTACIÓN</a:t>
            </a:r>
          </a:p>
        </p:txBody>
      </p:sp>
      <p:sp>
        <p:nvSpPr>
          <p:cNvPr id="4" name="Título 1">
            <a:extLst>
              <a:ext uri="{FF2B5EF4-FFF2-40B4-BE49-F238E27FC236}">
                <a16:creationId xmlns:a16="http://schemas.microsoft.com/office/drawing/2014/main" id="{74D3E3E5-94C0-A649-6601-D7752815A29A}"/>
              </a:ext>
            </a:extLst>
          </p:cNvPr>
          <p:cNvSpPr txBox="1">
            <a:spLocks/>
          </p:cNvSpPr>
          <p:nvPr/>
        </p:nvSpPr>
        <p:spPr>
          <a:xfrm>
            <a:off x="838200" y="329105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C" dirty="0">
                <a:solidFill>
                  <a:srgbClr val="E94642"/>
                </a:solidFill>
                <a:latin typeface="Cocogoose Pro Light" panose="00000500000000000000" pitchFamily="50" charset="0"/>
              </a:rPr>
              <a:t>Espacio para el </a:t>
            </a:r>
          </a:p>
          <a:p>
            <a:pPr algn="ctr"/>
            <a:r>
              <a:rPr lang="es-EC" dirty="0">
                <a:solidFill>
                  <a:srgbClr val="E94642"/>
                </a:solidFill>
                <a:latin typeface="Cocogoose Pro Light" panose="00000500000000000000" pitchFamily="50" charset="0"/>
              </a:rPr>
              <a:t>Aprendizaje Colaborativo </a:t>
            </a:r>
          </a:p>
        </p:txBody>
      </p:sp>
    </p:spTree>
    <p:extLst>
      <p:ext uri="{BB962C8B-B14F-4D97-AF65-F5344CB8AC3E}">
        <p14:creationId xmlns:p14="http://schemas.microsoft.com/office/powerpoint/2010/main" val="1100753923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236" b="9236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2276808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225" b="922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2429602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62168C3-90F5-6C6C-15A1-F5589E341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717" y="2296758"/>
            <a:ext cx="11345663" cy="1325563"/>
          </a:xfrm>
        </p:spPr>
        <p:txBody>
          <a:bodyPr/>
          <a:lstStyle/>
          <a:p>
            <a:pPr algn="ctr"/>
            <a:r>
              <a:rPr lang="es-EC" dirty="0">
                <a:solidFill>
                  <a:srgbClr val="E94642"/>
                </a:solidFill>
                <a:latin typeface="Cocogoose Pro SemBd" panose="00000500000000000000" pitchFamily="50" charset="0"/>
              </a:rPr>
              <a:t>BLOQUE 1</a:t>
            </a:r>
          </a:p>
        </p:txBody>
      </p:sp>
      <p:sp>
        <p:nvSpPr>
          <p:cNvPr id="4" name="Título 1">
            <a:extLst>
              <a:ext uri="{FF2B5EF4-FFF2-40B4-BE49-F238E27FC236}">
                <a16:creationId xmlns:a16="http://schemas.microsoft.com/office/drawing/2014/main" id="{74D3E3E5-94C0-A649-6601-D7752815A29A}"/>
              </a:ext>
            </a:extLst>
          </p:cNvPr>
          <p:cNvSpPr txBox="1">
            <a:spLocks/>
          </p:cNvSpPr>
          <p:nvPr/>
        </p:nvSpPr>
        <p:spPr>
          <a:xfrm>
            <a:off x="838200" y="2891561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C" dirty="0">
                <a:solidFill>
                  <a:srgbClr val="E94642"/>
                </a:solidFill>
                <a:latin typeface="Cocogoose Pro Light" panose="00000500000000000000" pitchFamily="50" charset="0"/>
              </a:rPr>
              <a:t>Trabajo Colaborativo</a:t>
            </a:r>
          </a:p>
        </p:txBody>
      </p:sp>
    </p:spTree>
    <p:extLst>
      <p:ext uri="{BB962C8B-B14F-4D97-AF65-F5344CB8AC3E}">
        <p14:creationId xmlns:p14="http://schemas.microsoft.com/office/powerpoint/2010/main" val="208737337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51686" y="95862"/>
            <a:ext cx="9688628" cy="6843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9774988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522"/>
          <a:stretch/>
        </p:blipFill>
        <p:spPr>
          <a:xfrm>
            <a:off x="1252079" y="95863"/>
            <a:ext cx="9687840" cy="6260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951056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7A2AB3D5-8AE4-94B4-0A7F-F0833A9930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3" b="1063"/>
          <a:stretch/>
        </p:blipFill>
        <p:spPr>
          <a:xfrm>
            <a:off x="318735" y="0"/>
            <a:ext cx="1121789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167834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07" b="8377"/>
          <a:stretch/>
        </p:blipFill>
        <p:spPr>
          <a:xfrm>
            <a:off x="1252080" y="295276"/>
            <a:ext cx="9687840" cy="6124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8137501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0" b="8740"/>
          <a:stretch/>
        </p:blipFill>
        <p:spPr>
          <a:xfrm>
            <a:off x="1252080" y="266700"/>
            <a:ext cx="9687840" cy="6086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4008109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rte Bloque 1">
            <a:hlinkClick r:id="" action="ppaction://media"/>
            <a:extLst>
              <a:ext uri="{FF2B5EF4-FFF2-40B4-BE49-F238E27FC236}">
                <a16:creationId xmlns:a16="http://schemas.microsoft.com/office/drawing/2014/main" id="{45F6193F-9DB5-0426-86B0-74D2CB9E52D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878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5324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5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912"/>
          <a:stretch/>
        </p:blipFill>
        <p:spPr>
          <a:xfrm>
            <a:off x="1252079" y="95862"/>
            <a:ext cx="9687841" cy="6233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6237637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62168C3-90F5-6C6C-15A1-F5589E341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717" y="2296758"/>
            <a:ext cx="11345663" cy="1325563"/>
          </a:xfrm>
        </p:spPr>
        <p:txBody>
          <a:bodyPr/>
          <a:lstStyle/>
          <a:p>
            <a:pPr algn="ctr"/>
            <a:r>
              <a:rPr lang="es-EC" dirty="0">
                <a:solidFill>
                  <a:srgbClr val="E94642"/>
                </a:solidFill>
                <a:latin typeface="Cocogoose Pro SemBd" panose="00000500000000000000" pitchFamily="50" charset="0"/>
              </a:rPr>
              <a:t>BLOQUE 2</a:t>
            </a:r>
          </a:p>
        </p:txBody>
      </p:sp>
      <p:sp>
        <p:nvSpPr>
          <p:cNvPr id="4" name="Título 1">
            <a:extLst>
              <a:ext uri="{FF2B5EF4-FFF2-40B4-BE49-F238E27FC236}">
                <a16:creationId xmlns:a16="http://schemas.microsoft.com/office/drawing/2014/main" id="{74D3E3E5-94C0-A649-6601-D7752815A29A}"/>
              </a:ext>
            </a:extLst>
          </p:cNvPr>
          <p:cNvSpPr txBox="1">
            <a:spLocks/>
          </p:cNvSpPr>
          <p:nvPr/>
        </p:nvSpPr>
        <p:spPr>
          <a:xfrm>
            <a:off x="838200" y="2891561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C" dirty="0">
                <a:solidFill>
                  <a:srgbClr val="E94642"/>
                </a:solidFill>
                <a:latin typeface="Cocogoose Pro Light" panose="00000500000000000000" pitchFamily="50" charset="0"/>
              </a:rPr>
              <a:t>Innovación Audiovisual</a:t>
            </a:r>
          </a:p>
        </p:txBody>
      </p:sp>
    </p:spTree>
    <p:extLst>
      <p:ext uri="{BB962C8B-B14F-4D97-AF65-F5344CB8AC3E}">
        <p14:creationId xmlns:p14="http://schemas.microsoft.com/office/powerpoint/2010/main" val="3901445792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51686" y="95862"/>
            <a:ext cx="9688627" cy="6843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4006659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nterfaz de usuario gráfica, Aplicación&#10;&#10;Descripción generada automáticamente">
            <a:extLst>
              <a:ext uri="{FF2B5EF4-FFF2-40B4-BE49-F238E27FC236}">
                <a16:creationId xmlns:a16="http://schemas.microsoft.com/office/drawing/2014/main" id="{97FC57B1-37BF-4441-FDD2-29BF881C968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00" t="22686" r="30972" b="1716"/>
          <a:stretch/>
        </p:blipFill>
        <p:spPr>
          <a:xfrm>
            <a:off x="2587552" y="0"/>
            <a:ext cx="7016895" cy="6852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9203962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263"/>
          <a:stretch/>
        </p:blipFill>
        <p:spPr>
          <a:xfrm>
            <a:off x="1252079" y="95862"/>
            <a:ext cx="9687841" cy="6278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324950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nterfaz de usuario gráfica&#10;&#10;Descripción generada automáticamente">
            <a:extLst>
              <a:ext uri="{FF2B5EF4-FFF2-40B4-BE49-F238E27FC236}">
                <a16:creationId xmlns:a16="http://schemas.microsoft.com/office/drawing/2014/main" id="{7408351C-22BD-1C41-837F-C920891E0A3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67" t="20615" r="27084" b="23980"/>
          <a:stretch/>
        </p:blipFill>
        <p:spPr>
          <a:xfrm>
            <a:off x="457200" y="-10566"/>
            <a:ext cx="11265728" cy="6868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1369247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393"/>
          <a:stretch/>
        </p:blipFill>
        <p:spPr>
          <a:xfrm>
            <a:off x="1252079" y="95862"/>
            <a:ext cx="9687840" cy="6269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5593687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Diagrama&#10;&#10;Descripción generada automáticamente con confianza media">
            <a:extLst>
              <a:ext uri="{FF2B5EF4-FFF2-40B4-BE49-F238E27FC236}">
                <a16:creationId xmlns:a16="http://schemas.microsoft.com/office/drawing/2014/main" id="{5C53E557-07A8-E3BB-3F45-CE9E771FA78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55" t="20097" r="18889" b="4563"/>
          <a:stretch/>
        </p:blipFill>
        <p:spPr>
          <a:xfrm>
            <a:off x="560546" y="32504"/>
            <a:ext cx="11070907" cy="6825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104734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652"/>
          <a:stretch/>
        </p:blipFill>
        <p:spPr>
          <a:xfrm>
            <a:off x="1252079" y="95862"/>
            <a:ext cx="9687840" cy="6251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547966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WhatsApp Video 2023-11-12 at 23.51.58">
            <a:hlinkClick r:id="" action="ppaction://media"/>
            <a:extLst>
              <a:ext uri="{FF2B5EF4-FFF2-40B4-BE49-F238E27FC236}">
                <a16:creationId xmlns:a16="http://schemas.microsoft.com/office/drawing/2014/main" id="{DE874CE2-739E-15ED-4C3E-C24C379FBC1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3665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5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62168C3-90F5-6C6C-15A1-F5589E341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717" y="2296758"/>
            <a:ext cx="11345663" cy="1325563"/>
          </a:xfrm>
        </p:spPr>
        <p:txBody>
          <a:bodyPr/>
          <a:lstStyle/>
          <a:p>
            <a:pPr algn="ctr"/>
            <a:r>
              <a:rPr lang="es-EC" dirty="0">
                <a:solidFill>
                  <a:srgbClr val="E94642"/>
                </a:solidFill>
                <a:latin typeface="Cocogoose Pro SemBd" panose="00000500000000000000" pitchFamily="50" charset="0"/>
              </a:rPr>
              <a:t>BLOQUE 3</a:t>
            </a:r>
          </a:p>
        </p:txBody>
      </p:sp>
      <p:sp>
        <p:nvSpPr>
          <p:cNvPr id="4" name="Título 1">
            <a:extLst>
              <a:ext uri="{FF2B5EF4-FFF2-40B4-BE49-F238E27FC236}">
                <a16:creationId xmlns:a16="http://schemas.microsoft.com/office/drawing/2014/main" id="{74D3E3E5-94C0-A649-6601-D7752815A29A}"/>
              </a:ext>
            </a:extLst>
          </p:cNvPr>
          <p:cNvSpPr txBox="1">
            <a:spLocks/>
          </p:cNvSpPr>
          <p:nvPr/>
        </p:nvSpPr>
        <p:spPr>
          <a:xfrm>
            <a:off x="838200" y="2891561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C" dirty="0">
                <a:solidFill>
                  <a:srgbClr val="E94642"/>
                </a:solidFill>
                <a:latin typeface="Cocogoose Pro Light" panose="00000500000000000000" pitchFamily="50" charset="0"/>
              </a:rPr>
              <a:t>Diseño y Producción</a:t>
            </a:r>
          </a:p>
        </p:txBody>
      </p:sp>
    </p:spTree>
    <p:extLst>
      <p:ext uri="{BB962C8B-B14F-4D97-AF65-F5344CB8AC3E}">
        <p14:creationId xmlns:p14="http://schemas.microsoft.com/office/powerpoint/2010/main" val="1555623475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51686" y="95862"/>
            <a:ext cx="9688627" cy="6843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450805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652"/>
          <a:stretch/>
        </p:blipFill>
        <p:spPr>
          <a:xfrm>
            <a:off x="1252080" y="7094"/>
            <a:ext cx="9687840" cy="6251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09802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Diagrama&#10;&#10;Descripción generada automáticamente">
            <a:extLst>
              <a:ext uri="{FF2B5EF4-FFF2-40B4-BE49-F238E27FC236}">
                <a16:creationId xmlns:a16="http://schemas.microsoft.com/office/drawing/2014/main" id="{939813A4-83CE-3C96-08AF-02114D329EB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17" t="19320" r="19583" b="12071"/>
          <a:stretch/>
        </p:blipFill>
        <p:spPr>
          <a:xfrm>
            <a:off x="0" y="0"/>
            <a:ext cx="12192000" cy="6903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9602704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626"/>
          <a:stretch/>
        </p:blipFill>
        <p:spPr>
          <a:xfrm>
            <a:off x="1252081" y="14190"/>
            <a:ext cx="9687838" cy="6253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6919507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nterfaz de usuario gráfica&#10;&#10;Descripción generada automáticamente">
            <a:extLst>
              <a:ext uri="{FF2B5EF4-FFF2-40B4-BE49-F238E27FC236}">
                <a16:creationId xmlns:a16="http://schemas.microsoft.com/office/drawing/2014/main" id="{6AD288A2-94B5-49FA-200C-FA73AB9C4CC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28" t="21651" r="26666" b="20874"/>
          <a:stretch/>
        </p:blipFill>
        <p:spPr>
          <a:xfrm>
            <a:off x="355600" y="-34773"/>
            <a:ext cx="11022228" cy="6892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3182486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522"/>
          <a:stretch/>
        </p:blipFill>
        <p:spPr>
          <a:xfrm>
            <a:off x="1252081" y="7094"/>
            <a:ext cx="9687838" cy="6260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3454065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rte 3 Bloque 3">
            <a:hlinkClick r:id="" action="ppaction://media"/>
            <a:extLst>
              <a:ext uri="{FF2B5EF4-FFF2-40B4-BE49-F238E27FC236}">
                <a16:creationId xmlns:a16="http://schemas.microsoft.com/office/drawing/2014/main" id="{82DB21C9-D82B-E58F-4FF1-D844EBC304D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" y="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342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06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87" t="-4858" r="787" b="8620"/>
          <a:stretch/>
        </p:blipFill>
        <p:spPr>
          <a:xfrm>
            <a:off x="1252081" y="-323850"/>
            <a:ext cx="9687838" cy="6591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6863975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62168C3-90F5-6C6C-15A1-F5589E341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717" y="2296758"/>
            <a:ext cx="11345663" cy="1325563"/>
          </a:xfrm>
        </p:spPr>
        <p:txBody>
          <a:bodyPr/>
          <a:lstStyle/>
          <a:p>
            <a:pPr algn="ctr"/>
            <a:r>
              <a:rPr lang="es-EC" dirty="0">
                <a:solidFill>
                  <a:srgbClr val="E94642"/>
                </a:solidFill>
                <a:latin typeface="Cocogoose Pro SemBd" panose="00000500000000000000" pitchFamily="50" charset="0"/>
              </a:rPr>
              <a:t>BLOQUE 4</a:t>
            </a:r>
          </a:p>
        </p:txBody>
      </p:sp>
      <p:sp>
        <p:nvSpPr>
          <p:cNvPr id="4" name="Título 1">
            <a:extLst>
              <a:ext uri="{FF2B5EF4-FFF2-40B4-BE49-F238E27FC236}">
                <a16:creationId xmlns:a16="http://schemas.microsoft.com/office/drawing/2014/main" id="{74D3E3E5-94C0-A649-6601-D7752815A29A}"/>
              </a:ext>
            </a:extLst>
          </p:cNvPr>
          <p:cNvSpPr txBox="1">
            <a:spLocks/>
          </p:cNvSpPr>
          <p:nvPr/>
        </p:nvSpPr>
        <p:spPr>
          <a:xfrm>
            <a:off x="838200" y="2891561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C" dirty="0">
                <a:solidFill>
                  <a:srgbClr val="E94642"/>
                </a:solidFill>
                <a:latin typeface="Cocogoose Pro Light" panose="00000500000000000000" pitchFamily="50" charset="0"/>
              </a:rPr>
              <a:t>Aprendizaje y Exploración Infantil</a:t>
            </a:r>
          </a:p>
        </p:txBody>
      </p:sp>
    </p:spTree>
    <p:extLst>
      <p:ext uri="{BB962C8B-B14F-4D97-AF65-F5344CB8AC3E}">
        <p14:creationId xmlns:p14="http://schemas.microsoft.com/office/powerpoint/2010/main" val="607650252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51687" y="95862"/>
            <a:ext cx="9688625" cy="6843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5286372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301"/>
          <a:stretch/>
        </p:blipFill>
        <p:spPr>
          <a:xfrm>
            <a:off x="1252079" y="95863"/>
            <a:ext cx="9687840" cy="6207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438237"/>
      </p:ext>
    </p:extLst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nterfaz de usuario gráfica&#10;&#10;Descripción generada automáticamente con confianza baja">
            <a:extLst>
              <a:ext uri="{FF2B5EF4-FFF2-40B4-BE49-F238E27FC236}">
                <a16:creationId xmlns:a16="http://schemas.microsoft.com/office/drawing/2014/main" id="{BCECE9D3-3B0E-35F7-3E23-5235AB8D6B4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98" t="17512" r="23770" b="12470"/>
          <a:stretch/>
        </p:blipFill>
        <p:spPr>
          <a:xfrm>
            <a:off x="609601" y="-48844"/>
            <a:ext cx="10803466" cy="6897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7700593"/>
      </p:ext>
    </p:extLst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171"/>
          <a:stretch/>
        </p:blipFill>
        <p:spPr>
          <a:xfrm>
            <a:off x="1252079" y="95862"/>
            <a:ext cx="9687840" cy="6216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4934941"/>
      </p:ext>
    </p:extLst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Interfaz de usuario gráfica&#10;&#10;Descripción generada automáticamente">
            <a:extLst>
              <a:ext uri="{FF2B5EF4-FFF2-40B4-BE49-F238E27FC236}">
                <a16:creationId xmlns:a16="http://schemas.microsoft.com/office/drawing/2014/main" id="{42118DB1-E4DA-3E15-0E71-ADE098D4343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56" t="21133" r="18889" b="2751"/>
          <a:stretch/>
        </p:blipFill>
        <p:spPr>
          <a:xfrm>
            <a:off x="590938" y="0"/>
            <a:ext cx="1101012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026853"/>
      </p:ext>
    </p:extLst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rte Bloque 4">
            <a:hlinkClick r:id="" action="ppaction://media"/>
            <a:extLst>
              <a:ext uri="{FF2B5EF4-FFF2-40B4-BE49-F238E27FC236}">
                <a16:creationId xmlns:a16="http://schemas.microsoft.com/office/drawing/2014/main" id="{673C0B76-1707-074F-D143-0BA83E55C15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947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5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51687" y="95862"/>
            <a:ext cx="9688625" cy="6843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78074"/>
      </p:ext>
    </p:extLst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62168C3-90F5-6C6C-15A1-F5589E341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717" y="2296758"/>
            <a:ext cx="11345663" cy="1325563"/>
          </a:xfrm>
        </p:spPr>
        <p:txBody>
          <a:bodyPr/>
          <a:lstStyle/>
          <a:p>
            <a:pPr algn="ctr"/>
            <a:r>
              <a:rPr lang="es-EC" dirty="0">
                <a:solidFill>
                  <a:srgbClr val="E94642"/>
                </a:solidFill>
                <a:latin typeface="Cocogoose Pro SemBd" panose="00000500000000000000" pitchFamily="50" charset="0"/>
              </a:rPr>
              <a:t>MATERIALIDAD</a:t>
            </a:r>
          </a:p>
        </p:txBody>
      </p:sp>
      <p:sp>
        <p:nvSpPr>
          <p:cNvPr id="4" name="Título 1">
            <a:extLst>
              <a:ext uri="{FF2B5EF4-FFF2-40B4-BE49-F238E27FC236}">
                <a16:creationId xmlns:a16="http://schemas.microsoft.com/office/drawing/2014/main" id="{74D3E3E5-94C0-A649-6601-D7752815A29A}"/>
              </a:ext>
            </a:extLst>
          </p:cNvPr>
          <p:cNvSpPr txBox="1">
            <a:spLocks/>
          </p:cNvSpPr>
          <p:nvPr/>
        </p:nvSpPr>
        <p:spPr>
          <a:xfrm>
            <a:off x="838200" y="329105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C" dirty="0">
                <a:solidFill>
                  <a:srgbClr val="E94642"/>
                </a:solidFill>
                <a:latin typeface="Cocogoose Pro Light" panose="00000500000000000000" pitchFamily="50" charset="0"/>
              </a:rPr>
              <a:t>Espacio para el </a:t>
            </a:r>
          </a:p>
          <a:p>
            <a:pPr algn="ctr"/>
            <a:r>
              <a:rPr lang="es-EC" dirty="0">
                <a:solidFill>
                  <a:srgbClr val="E94642"/>
                </a:solidFill>
                <a:latin typeface="Cocogoose Pro Light" panose="00000500000000000000" pitchFamily="50" charset="0"/>
              </a:rPr>
              <a:t>Aprendizaje Colaborativo </a:t>
            </a:r>
          </a:p>
        </p:txBody>
      </p:sp>
    </p:spTree>
    <p:extLst>
      <p:ext uri="{BB962C8B-B14F-4D97-AF65-F5344CB8AC3E}">
        <p14:creationId xmlns:p14="http://schemas.microsoft.com/office/powerpoint/2010/main" val="494849484"/>
      </p:ext>
    </p:extLst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7085"/>
            <a:ext cx="9688628" cy="6843812"/>
          </a:xfrm>
          <a:prstGeom prst="rect">
            <a:avLst/>
          </a:prstGeom>
        </p:spPr>
      </p:pic>
      <p:pic>
        <p:nvPicPr>
          <p:cNvPr id="3" name="Imagen 2" descr="Diagrama, Esquemático&#10;&#10;Descripción generada automáticamente">
            <a:extLst>
              <a:ext uri="{FF2B5EF4-FFF2-40B4-BE49-F238E27FC236}">
                <a16:creationId xmlns:a16="http://schemas.microsoft.com/office/drawing/2014/main" id="{B3F854DA-5F9B-84FE-AEA8-46C3CE2329A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77" t="2741" r="2337"/>
          <a:stretch/>
        </p:blipFill>
        <p:spPr>
          <a:xfrm>
            <a:off x="7194620" y="-36293"/>
            <a:ext cx="4461468" cy="6887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7559877"/>
      </p:ext>
    </p:extLst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 descr="Tabla&#10;&#10;Descripción generada automáticamente">
            <a:extLst>
              <a:ext uri="{FF2B5EF4-FFF2-40B4-BE49-F238E27FC236}">
                <a16:creationId xmlns:a16="http://schemas.microsoft.com/office/drawing/2014/main" id="{25A0D2ED-7B31-84B8-94C7-834082E5B79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23" t="16037" r="47258" b="5971"/>
          <a:stretch/>
        </p:blipFill>
        <p:spPr>
          <a:xfrm>
            <a:off x="9426291" y="381837"/>
            <a:ext cx="2380521" cy="4029164"/>
          </a:xfrm>
          <a:prstGeom prst="rect">
            <a:avLst/>
          </a:prstGeom>
        </p:spPr>
      </p:pic>
      <p:pic>
        <p:nvPicPr>
          <p:cNvPr id="7" name="Imagen 6" descr="Diagrama&#10;&#10;Descripción generada automáticamente">
            <a:extLst>
              <a:ext uri="{FF2B5EF4-FFF2-40B4-BE49-F238E27FC236}">
                <a16:creationId xmlns:a16="http://schemas.microsoft.com/office/drawing/2014/main" id="{44750BEC-78B3-F902-8D35-237FFCB68C4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16" r="23468"/>
          <a:stretch/>
        </p:blipFill>
        <p:spPr>
          <a:xfrm>
            <a:off x="130627" y="0"/>
            <a:ext cx="6923315" cy="6858000"/>
          </a:xfrm>
          <a:prstGeom prst="rect">
            <a:avLst/>
          </a:prstGeom>
        </p:spPr>
      </p:pic>
      <p:pic>
        <p:nvPicPr>
          <p:cNvPr id="9" name="Imagen 8" descr="Interfaz de usuario gráfica, Aplicación&#10;&#10;Descripción generada automáticamente">
            <a:extLst>
              <a:ext uri="{FF2B5EF4-FFF2-40B4-BE49-F238E27FC236}">
                <a16:creationId xmlns:a16="http://schemas.microsoft.com/office/drawing/2014/main" id="{2BE08FF8-C89F-CCB9-D76A-785D9FEE16F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022" t="18261" r="47500" b="4316"/>
          <a:stretch/>
        </p:blipFill>
        <p:spPr>
          <a:xfrm>
            <a:off x="6920508" y="381837"/>
            <a:ext cx="2355633" cy="4029164"/>
          </a:xfrm>
          <a:prstGeom prst="rect">
            <a:avLst/>
          </a:prstGeom>
        </p:spPr>
      </p:pic>
      <p:pic>
        <p:nvPicPr>
          <p:cNvPr id="11" name="Imagen 10" descr="Tabla&#10;&#10;Descripción generada automáticamente">
            <a:extLst>
              <a:ext uri="{FF2B5EF4-FFF2-40B4-BE49-F238E27FC236}">
                <a16:creationId xmlns:a16="http://schemas.microsoft.com/office/drawing/2014/main" id="{E58D6B6B-0CF4-0778-68D4-BFE94B408CD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12" t="53467" r="25742" b="25805"/>
          <a:stretch/>
        </p:blipFill>
        <p:spPr>
          <a:xfrm>
            <a:off x="6920508" y="4534204"/>
            <a:ext cx="3851037" cy="733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5129826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Imagen 2" descr="Gráfico, Histograma&#10;&#10;Descripción generada automáticamente">
            <a:extLst>
              <a:ext uri="{FF2B5EF4-FFF2-40B4-BE49-F238E27FC236}">
                <a16:creationId xmlns:a16="http://schemas.microsoft.com/office/drawing/2014/main" id="{372CB76E-24E0-CE26-BCD6-01FC90848A0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6" t="20509" r="1923" b="9028"/>
          <a:stretch/>
        </p:blipFill>
        <p:spPr>
          <a:xfrm>
            <a:off x="783771" y="1405793"/>
            <a:ext cx="10651253" cy="5520693"/>
          </a:xfrm>
          <a:prstGeom prst="rect">
            <a:avLst/>
          </a:prstGeom>
        </p:spPr>
      </p:pic>
      <p:pic>
        <p:nvPicPr>
          <p:cNvPr id="2" name="Imagen 1" descr="Tabla&#10;&#10;Descripción generada automáticamente">
            <a:extLst>
              <a:ext uri="{FF2B5EF4-FFF2-40B4-BE49-F238E27FC236}">
                <a16:creationId xmlns:a16="http://schemas.microsoft.com/office/drawing/2014/main" id="{C90E3215-EFF1-B4E5-2C83-79E6EF16E27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24" t="16038" r="47150" b="43158"/>
          <a:stretch/>
        </p:blipFill>
        <p:spPr>
          <a:xfrm>
            <a:off x="5788622" y="190920"/>
            <a:ext cx="2094139" cy="1846490"/>
          </a:xfrm>
          <a:prstGeom prst="rect">
            <a:avLst/>
          </a:prstGeom>
        </p:spPr>
      </p:pic>
      <p:pic>
        <p:nvPicPr>
          <p:cNvPr id="4" name="Imagen 3" descr="Interfaz de usuario gráfica, Aplicación&#10;&#10;Descripción generada automáticamente">
            <a:extLst>
              <a:ext uri="{FF2B5EF4-FFF2-40B4-BE49-F238E27FC236}">
                <a16:creationId xmlns:a16="http://schemas.microsoft.com/office/drawing/2014/main" id="{C97B73A1-66FB-0AA4-2FA9-2CD8EE0FF66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022" t="18261" r="47500" b="41577"/>
          <a:stretch/>
        </p:blipFill>
        <p:spPr>
          <a:xfrm>
            <a:off x="1329733" y="190920"/>
            <a:ext cx="2081117" cy="1846490"/>
          </a:xfrm>
          <a:prstGeom prst="rect">
            <a:avLst/>
          </a:prstGeom>
        </p:spPr>
      </p:pic>
      <p:pic>
        <p:nvPicPr>
          <p:cNvPr id="6" name="Imagen 5" descr="Tabla&#10;&#10;Descripción generada automáticamente">
            <a:extLst>
              <a:ext uri="{FF2B5EF4-FFF2-40B4-BE49-F238E27FC236}">
                <a16:creationId xmlns:a16="http://schemas.microsoft.com/office/drawing/2014/main" id="{91619AA7-76FE-F973-278F-6AA7074A202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12" t="53467" r="25742" b="25805"/>
          <a:stretch/>
        </p:blipFill>
        <p:spPr>
          <a:xfrm>
            <a:off x="8044363" y="1517040"/>
            <a:ext cx="2799560" cy="533250"/>
          </a:xfrm>
          <a:prstGeom prst="rect">
            <a:avLst/>
          </a:prstGeom>
        </p:spPr>
      </p:pic>
      <p:pic>
        <p:nvPicPr>
          <p:cNvPr id="7" name="Imagen 6" descr="Interfaz de usuario gráfica, Aplicación&#10;&#10;Descripción generada automáticamente">
            <a:extLst>
              <a:ext uri="{FF2B5EF4-FFF2-40B4-BE49-F238E27FC236}">
                <a16:creationId xmlns:a16="http://schemas.microsoft.com/office/drawing/2014/main" id="{5955BBE0-6C0B-7BC8-C4F1-E817EBB8551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022" t="57646" r="47500" b="4316"/>
          <a:stretch/>
        </p:blipFill>
        <p:spPr>
          <a:xfrm>
            <a:off x="3545903" y="301451"/>
            <a:ext cx="2081117" cy="1748839"/>
          </a:xfrm>
          <a:prstGeom prst="rect">
            <a:avLst/>
          </a:prstGeom>
        </p:spPr>
      </p:pic>
      <p:pic>
        <p:nvPicPr>
          <p:cNvPr id="10" name="Imagen 9" descr="Tabla&#10;&#10;Descripción generada automáticamente">
            <a:extLst>
              <a:ext uri="{FF2B5EF4-FFF2-40B4-BE49-F238E27FC236}">
                <a16:creationId xmlns:a16="http://schemas.microsoft.com/office/drawing/2014/main" id="{710CD6B5-8D90-C0A4-84C9-96124AC5A43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97" t="55885" r="47203" b="18683"/>
          <a:stretch/>
        </p:blipFill>
        <p:spPr>
          <a:xfrm>
            <a:off x="8044363" y="301452"/>
            <a:ext cx="2058473" cy="1150946"/>
          </a:xfrm>
          <a:prstGeom prst="rect">
            <a:avLst/>
          </a:prstGeom>
        </p:spPr>
      </p:pic>
      <p:sp>
        <p:nvSpPr>
          <p:cNvPr id="12" name="Rectángulo 11">
            <a:extLst>
              <a:ext uri="{FF2B5EF4-FFF2-40B4-BE49-F238E27FC236}">
                <a16:creationId xmlns:a16="http://schemas.microsoft.com/office/drawing/2014/main" id="{E7B30C36-397B-385A-8426-8A7D7226B455}"/>
              </a:ext>
            </a:extLst>
          </p:cNvPr>
          <p:cNvSpPr/>
          <p:nvPr/>
        </p:nvSpPr>
        <p:spPr>
          <a:xfrm>
            <a:off x="11334540" y="3326004"/>
            <a:ext cx="909525" cy="3600482"/>
          </a:xfrm>
          <a:prstGeom prst="rect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  <p:sp>
        <p:nvSpPr>
          <p:cNvPr id="16" name="Rectángulo 15">
            <a:extLst>
              <a:ext uri="{FF2B5EF4-FFF2-40B4-BE49-F238E27FC236}">
                <a16:creationId xmlns:a16="http://schemas.microsoft.com/office/drawing/2014/main" id="{57AAFA0C-7CDA-35EB-9D36-56A2CD9534E6}"/>
              </a:ext>
            </a:extLst>
          </p:cNvPr>
          <p:cNvSpPr/>
          <p:nvPr/>
        </p:nvSpPr>
        <p:spPr>
          <a:xfrm>
            <a:off x="-25271" y="5064369"/>
            <a:ext cx="809042" cy="1862117"/>
          </a:xfrm>
          <a:prstGeom prst="rect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3386974299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9" name="Imagen 8" descr="Diagrama&#10;&#10;Descripción generada automáticamente">
            <a:extLst>
              <a:ext uri="{FF2B5EF4-FFF2-40B4-BE49-F238E27FC236}">
                <a16:creationId xmlns:a16="http://schemas.microsoft.com/office/drawing/2014/main" id="{4C75DC14-820F-D80E-3643-94A6CB5D7C8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19" t="16333" r="28387" b="11934"/>
          <a:stretch/>
        </p:blipFill>
        <p:spPr>
          <a:xfrm>
            <a:off x="1091441" y="149445"/>
            <a:ext cx="10009117" cy="6559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3471821"/>
      </p:ext>
    </p:extLst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ángulo 11">
            <a:extLst>
              <a:ext uri="{FF2B5EF4-FFF2-40B4-BE49-F238E27FC236}">
                <a16:creationId xmlns:a16="http://schemas.microsoft.com/office/drawing/2014/main" id="{E7B30C36-397B-385A-8426-8A7D7226B455}"/>
              </a:ext>
            </a:extLst>
          </p:cNvPr>
          <p:cNvSpPr/>
          <p:nvPr/>
        </p:nvSpPr>
        <p:spPr>
          <a:xfrm>
            <a:off x="0" y="6229978"/>
            <a:ext cx="12244065" cy="628022"/>
          </a:xfrm>
          <a:prstGeom prst="rect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372CB76E-24E0-CE26-BCD6-01FC90848A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14" b="13314"/>
          <a:stretch/>
        </p:blipFill>
        <p:spPr>
          <a:xfrm>
            <a:off x="783771" y="980814"/>
            <a:ext cx="10651253" cy="5520693"/>
          </a:xfrm>
          <a:prstGeom prst="rect">
            <a:avLst/>
          </a:prstGeom>
        </p:spPr>
      </p:pic>
      <p:pic>
        <p:nvPicPr>
          <p:cNvPr id="2" name="Imagen 1" descr="Tabla&#10;&#10;Descripción generada automáticamente">
            <a:extLst>
              <a:ext uri="{FF2B5EF4-FFF2-40B4-BE49-F238E27FC236}">
                <a16:creationId xmlns:a16="http://schemas.microsoft.com/office/drawing/2014/main" id="{C90E3215-EFF1-B4E5-2C83-79E6EF16E27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24" t="16038" r="47150" b="43158"/>
          <a:stretch/>
        </p:blipFill>
        <p:spPr>
          <a:xfrm>
            <a:off x="5788622" y="190920"/>
            <a:ext cx="2094139" cy="1846490"/>
          </a:xfrm>
          <a:prstGeom prst="rect">
            <a:avLst/>
          </a:prstGeom>
        </p:spPr>
      </p:pic>
      <p:pic>
        <p:nvPicPr>
          <p:cNvPr id="4" name="Imagen 3" descr="Interfaz de usuario gráfica, Aplicación&#10;&#10;Descripción generada automáticamente">
            <a:extLst>
              <a:ext uri="{FF2B5EF4-FFF2-40B4-BE49-F238E27FC236}">
                <a16:creationId xmlns:a16="http://schemas.microsoft.com/office/drawing/2014/main" id="{C97B73A1-66FB-0AA4-2FA9-2CD8EE0FF66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022" t="18261" r="47500" b="41577"/>
          <a:stretch/>
        </p:blipFill>
        <p:spPr>
          <a:xfrm>
            <a:off x="1329733" y="190920"/>
            <a:ext cx="2081117" cy="1846490"/>
          </a:xfrm>
          <a:prstGeom prst="rect">
            <a:avLst/>
          </a:prstGeom>
        </p:spPr>
      </p:pic>
      <p:pic>
        <p:nvPicPr>
          <p:cNvPr id="6" name="Imagen 5" descr="Tabla&#10;&#10;Descripción generada automáticamente">
            <a:extLst>
              <a:ext uri="{FF2B5EF4-FFF2-40B4-BE49-F238E27FC236}">
                <a16:creationId xmlns:a16="http://schemas.microsoft.com/office/drawing/2014/main" id="{91619AA7-76FE-F973-278F-6AA7074A202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12" t="53467" r="25742" b="25805"/>
          <a:stretch/>
        </p:blipFill>
        <p:spPr>
          <a:xfrm>
            <a:off x="8044363" y="1517040"/>
            <a:ext cx="2799560" cy="533250"/>
          </a:xfrm>
          <a:prstGeom prst="rect">
            <a:avLst/>
          </a:prstGeom>
        </p:spPr>
      </p:pic>
      <p:pic>
        <p:nvPicPr>
          <p:cNvPr id="7" name="Imagen 6" descr="Interfaz de usuario gráfica, Aplicación&#10;&#10;Descripción generada automáticamente">
            <a:extLst>
              <a:ext uri="{FF2B5EF4-FFF2-40B4-BE49-F238E27FC236}">
                <a16:creationId xmlns:a16="http://schemas.microsoft.com/office/drawing/2014/main" id="{5955BBE0-6C0B-7BC8-C4F1-E817EBB8551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022" t="57646" r="47500" b="4316"/>
          <a:stretch/>
        </p:blipFill>
        <p:spPr>
          <a:xfrm>
            <a:off x="3545903" y="301451"/>
            <a:ext cx="2081117" cy="1748839"/>
          </a:xfrm>
          <a:prstGeom prst="rect">
            <a:avLst/>
          </a:prstGeom>
        </p:spPr>
      </p:pic>
      <p:pic>
        <p:nvPicPr>
          <p:cNvPr id="10" name="Imagen 9" descr="Tabla&#10;&#10;Descripción generada automáticamente">
            <a:extLst>
              <a:ext uri="{FF2B5EF4-FFF2-40B4-BE49-F238E27FC236}">
                <a16:creationId xmlns:a16="http://schemas.microsoft.com/office/drawing/2014/main" id="{710CD6B5-8D90-C0A4-84C9-96124AC5A43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97" t="55885" r="47203" b="18683"/>
          <a:stretch/>
        </p:blipFill>
        <p:spPr>
          <a:xfrm>
            <a:off x="8044363" y="301452"/>
            <a:ext cx="2058473" cy="1150946"/>
          </a:xfrm>
          <a:prstGeom prst="rect">
            <a:avLst/>
          </a:prstGeom>
        </p:spPr>
      </p:pic>
      <p:sp>
        <p:nvSpPr>
          <p:cNvPr id="16" name="Rectángulo 15">
            <a:extLst>
              <a:ext uri="{FF2B5EF4-FFF2-40B4-BE49-F238E27FC236}">
                <a16:creationId xmlns:a16="http://schemas.microsoft.com/office/drawing/2014/main" id="{57AAFA0C-7CDA-35EB-9D36-56A2CD9534E6}"/>
              </a:ext>
            </a:extLst>
          </p:cNvPr>
          <p:cNvSpPr/>
          <p:nvPr/>
        </p:nvSpPr>
        <p:spPr>
          <a:xfrm>
            <a:off x="-1" y="3959051"/>
            <a:ext cx="783771" cy="2542457"/>
          </a:xfrm>
          <a:prstGeom prst="rect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479050101"/>
      </p:ext>
    </p:extLst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n 6" descr="Diagrama, Esquemático&#10;&#10;Descripción generada automáticamente">
            <a:extLst>
              <a:ext uri="{FF2B5EF4-FFF2-40B4-BE49-F238E27FC236}">
                <a16:creationId xmlns:a16="http://schemas.microsoft.com/office/drawing/2014/main" id="{C22B8A17-18A3-F67C-7ABC-10C2F5C8B01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12" t="15115" r="25842" b="13274"/>
          <a:stretch/>
        </p:blipFill>
        <p:spPr>
          <a:xfrm>
            <a:off x="888373" y="-15523"/>
            <a:ext cx="10415254" cy="6889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1299777"/>
      </p:ext>
    </p:extLst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450" b="1631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6571551"/>
      </p:ext>
    </p:extLst>
  </p:cSld>
  <p:clrMapOvr>
    <a:masterClrMapping/>
  </p:clrMapOvr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15968F2B-E7E1-2D98-1DF8-046F12AD3A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991" r="-1" b="191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636295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40D2D9FBE7F204458C01551CE6C0608C" ma:contentTypeVersion="13" ma:contentTypeDescription="Crear nuevo documento." ma:contentTypeScope="" ma:versionID="c0122e63b85b9986abfb6d4d16941a59">
  <xsd:schema xmlns:xsd="http://www.w3.org/2001/XMLSchema" xmlns:xs="http://www.w3.org/2001/XMLSchema" xmlns:p="http://schemas.microsoft.com/office/2006/metadata/properties" xmlns:ns3="77377ab5-d5de-4ab9-b30a-7a754a5ea6c5" targetNamespace="http://schemas.microsoft.com/office/2006/metadata/properties" ma:root="true" ma:fieldsID="1e577dcb12f176aba06bf60e2ce664b0" ns3:_="">
    <xsd:import namespace="77377ab5-d5de-4ab9-b30a-7a754a5ea6c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LengthInSeconds" minOccurs="0"/>
                <xsd:element ref="ns3:MediaServiceSearchProperties" minOccurs="0"/>
                <xsd:element ref="ns3:MediaServiceObjectDetectorVersions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7377ab5-d5de-4ab9-b30a-7a754a5ea6c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C036AF0-217D-49A8-8F0F-78FB52084F5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F8A89F7-3001-4E91-8EDC-395CFEE3832B}">
  <ds:schemaRefs>
    <ds:schemaRef ds:uri="http://www.w3.org/XML/1998/namespace"/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77377ab5-d5de-4ab9-b30a-7a754a5ea6c5"/>
    <ds:schemaRef ds:uri="http://schemas.microsoft.com/office/2006/metadata/properties"/>
    <ds:schemaRef ds:uri="http://purl.org/dc/dcmitype/"/>
    <ds:schemaRef ds:uri="http://schemas.microsoft.com/office/infopath/2007/PartnerControl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F8AB90C6-0F43-4EC8-983C-BC11391A274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7377ab5-d5de-4ab9-b30a-7a754a5ea6c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2090</TotalTime>
  <Words>263</Words>
  <Application>Microsoft Office PowerPoint</Application>
  <PresentationFormat>Panorámica</PresentationFormat>
  <Paragraphs>60</Paragraphs>
  <Slides>127</Slides>
  <Notes>0</Notes>
  <HiddenSlides>0</HiddenSlides>
  <MMClips>4</MMClips>
  <ScaleCrop>false</ScaleCrop>
  <HeadingPairs>
    <vt:vector size="6" baseType="variant">
      <vt:variant>
        <vt:lpstr>Fuentes usadas</vt:lpstr>
      </vt:variant>
      <vt:variant>
        <vt:i4>6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127</vt:i4>
      </vt:variant>
    </vt:vector>
  </HeadingPairs>
  <TitlesOfParts>
    <vt:vector size="134" baseType="lpstr">
      <vt:lpstr>Arial</vt:lpstr>
      <vt:lpstr>Calibri</vt:lpstr>
      <vt:lpstr>Calibri Light</vt:lpstr>
      <vt:lpstr>Cocogoose Pro Light</vt:lpstr>
      <vt:lpstr>Cocogoose Pro SemBd</vt:lpstr>
      <vt:lpstr>Cocogoose Pro Thin</vt:lpstr>
      <vt:lpstr>Tema de Office</vt:lpstr>
      <vt:lpstr>Los Vacíos Urbanos, Del Vacío a la Oportunidad</vt:lpstr>
      <vt:lpstr>¿QUÉ ES EL VACÍO?</vt:lpstr>
      <vt:lpstr>¿QUÉ ES EL VACÍO?</vt:lpstr>
      <vt:lpstr>¿PERO QUÉ ES EL VACÍO URBANO?</vt:lpstr>
      <vt:lpstr>¿PERO QUÉ ES EL VACÍO URBANO?</vt:lpstr>
      <vt:lpstr>PROBLEMA</vt:lpstr>
      <vt:lpstr>Presentación de PowerPoint</vt:lpstr>
      <vt:lpstr>Presentación de PowerPoint</vt:lpstr>
      <vt:lpstr>Presentación de PowerPoint</vt:lpstr>
      <vt:lpstr>METODOLOGÍA</vt:lpstr>
      <vt:lpstr>Presentación de PowerPoint</vt:lpstr>
      <vt:lpstr>Presentación de PowerPoint</vt:lpstr>
      <vt:lpstr>Presentación de PowerPoint</vt:lpstr>
      <vt:lpstr>Presentación de PowerPoint</vt:lpstr>
      <vt:lpstr>ANÁLISIS DE VACÍOS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ANÁLISIS DE SECTOR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DIAGNÓSTICO DE SECTOR</vt:lpstr>
      <vt:lpstr>Presentación de PowerPoint</vt:lpstr>
      <vt:lpstr>MATRIZ DE PROBLEMAS</vt:lpstr>
      <vt:lpstr>Presentación de PowerPoint</vt:lpstr>
      <vt:lpstr>Presentación de PowerPoint</vt:lpstr>
      <vt:lpstr>Presentación de PowerPoint</vt:lpstr>
      <vt:lpstr>Presentación de PowerPoint</vt:lpstr>
      <vt:lpstr>ESTRATEGIAS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PLAN MASA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ZONA DE INTERVENCIÓN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VOCACIÓN DEL SITIO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Estrategias de Implantación</vt:lpstr>
      <vt:lpstr>Presentación de PowerPoint</vt:lpstr>
      <vt:lpstr>Presentación de PowerPoint</vt:lpstr>
      <vt:lpstr>Presentación de PowerPoint</vt:lpstr>
      <vt:lpstr>DESDE EL CONCEPTO AL CONTEXTO</vt:lpstr>
      <vt:lpstr>Presentación de PowerPoint</vt:lpstr>
      <vt:lpstr>Presentación de PowerPoint</vt:lpstr>
      <vt:lpstr>Presentación de PowerPoint</vt:lpstr>
      <vt:lpstr>Presentación de PowerPoint</vt:lpstr>
      <vt:lpstr>PROGRAMA ARQUITECTÓNICO</vt:lpstr>
      <vt:lpstr>Presentación de PowerPoint</vt:lpstr>
      <vt:lpstr>Presentación de PowerPoint</vt:lpstr>
      <vt:lpstr>LÓGICAS DE DISEÑO</vt:lpstr>
      <vt:lpstr>Presentación de PowerPoint</vt:lpstr>
      <vt:lpstr>Presentación de PowerPoint</vt:lpstr>
      <vt:lpstr>Presentación de PowerPoint</vt:lpstr>
      <vt:lpstr>Presentación de PowerPoint</vt:lpstr>
      <vt:lpstr>IMPLANTACIÓN</vt:lpstr>
      <vt:lpstr>Presentación de PowerPoint</vt:lpstr>
      <vt:lpstr>Presentación de PowerPoint</vt:lpstr>
      <vt:lpstr>BLOQUE 1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BLOQUE 2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BLOQUE 3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BLOQUE 4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MATERIALIDAD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PROBLEMA</dc:title>
  <dc:creator>MANAY PAREDES MARTIN RICARDO</dc:creator>
  <cp:lastModifiedBy>MANAY PAREDES MARTIN RICARDO</cp:lastModifiedBy>
  <cp:revision>8</cp:revision>
  <dcterms:created xsi:type="dcterms:W3CDTF">2023-11-09T22:28:51Z</dcterms:created>
  <dcterms:modified xsi:type="dcterms:W3CDTF">2023-11-15T18:42:28Z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0x01010040D2D9FBE7F204458C01551CE6C0608C</vt:lpwstr>
  </property>
</Properties>
</file>